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"/>
  </p:notesMasterIdLst>
  <p:handoutMasterIdLst>
    <p:handoutMasterId r:id="rId104"/>
  </p:handoutMasterIdLst>
  <p:sldIdLst>
    <p:sldId id="858" r:id="rId2"/>
    <p:sldId id="859" r:id="rId3"/>
    <p:sldId id="811" r:id="rId4"/>
    <p:sldId id="546" r:id="rId5"/>
    <p:sldId id="585" r:id="rId6"/>
    <p:sldId id="591" r:id="rId7"/>
    <p:sldId id="877" r:id="rId8"/>
    <p:sldId id="865" r:id="rId9"/>
    <p:sldId id="898" r:id="rId10"/>
    <p:sldId id="577" r:id="rId11"/>
    <p:sldId id="625" r:id="rId12"/>
    <p:sldId id="1032" r:id="rId13"/>
    <p:sldId id="899" r:id="rId14"/>
    <p:sldId id="900" r:id="rId15"/>
    <p:sldId id="921" r:id="rId16"/>
    <p:sldId id="902" r:id="rId17"/>
    <p:sldId id="903" r:id="rId18"/>
    <p:sldId id="904" r:id="rId19"/>
    <p:sldId id="905" r:id="rId20"/>
    <p:sldId id="906" r:id="rId21"/>
    <p:sldId id="907" r:id="rId22"/>
    <p:sldId id="908" r:id="rId23"/>
    <p:sldId id="909" r:id="rId24"/>
    <p:sldId id="910" r:id="rId25"/>
    <p:sldId id="911" r:id="rId26"/>
    <p:sldId id="912" r:id="rId27"/>
    <p:sldId id="913" r:id="rId28"/>
    <p:sldId id="915" r:id="rId29"/>
    <p:sldId id="920" r:id="rId30"/>
    <p:sldId id="922" r:id="rId31"/>
    <p:sldId id="923" r:id="rId32"/>
    <p:sldId id="924" r:id="rId33"/>
    <p:sldId id="925" r:id="rId34"/>
    <p:sldId id="926" r:id="rId35"/>
    <p:sldId id="927" r:id="rId36"/>
    <p:sldId id="928" r:id="rId37"/>
    <p:sldId id="929" r:id="rId38"/>
    <p:sldId id="930" r:id="rId39"/>
    <p:sldId id="953" r:id="rId40"/>
    <p:sldId id="955" r:id="rId41"/>
    <p:sldId id="936" r:id="rId42"/>
    <p:sldId id="937" r:id="rId43"/>
    <p:sldId id="938" r:id="rId44"/>
    <p:sldId id="939" r:id="rId45"/>
    <p:sldId id="940" r:id="rId46"/>
    <p:sldId id="941" r:id="rId47"/>
    <p:sldId id="942" r:id="rId48"/>
    <p:sldId id="943" r:id="rId49"/>
    <p:sldId id="944" r:id="rId50"/>
    <p:sldId id="945" r:id="rId51"/>
    <p:sldId id="946" r:id="rId52"/>
    <p:sldId id="947" r:id="rId53"/>
    <p:sldId id="949" r:id="rId54"/>
    <p:sldId id="996" r:id="rId55"/>
    <p:sldId id="997" r:id="rId56"/>
    <p:sldId id="998" r:id="rId57"/>
    <p:sldId id="999" r:id="rId58"/>
    <p:sldId id="1000" r:id="rId59"/>
    <p:sldId id="1001" r:id="rId60"/>
    <p:sldId id="1004" r:id="rId61"/>
    <p:sldId id="1005" r:id="rId62"/>
    <p:sldId id="1006" r:id="rId63"/>
    <p:sldId id="967" r:id="rId64"/>
    <p:sldId id="968" r:id="rId65"/>
    <p:sldId id="969" r:id="rId66"/>
    <p:sldId id="970" r:id="rId67"/>
    <p:sldId id="971" r:id="rId68"/>
    <p:sldId id="972" r:id="rId69"/>
    <p:sldId id="973" r:id="rId70"/>
    <p:sldId id="974" r:id="rId71"/>
    <p:sldId id="976" r:id="rId72"/>
    <p:sldId id="977" r:id="rId73"/>
    <p:sldId id="978" r:id="rId74"/>
    <p:sldId id="980" r:id="rId75"/>
    <p:sldId id="981" r:id="rId76"/>
    <p:sldId id="975" r:id="rId77"/>
    <p:sldId id="988" r:id="rId78"/>
    <p:sldId id="989" r:id="rId79"/>
    <p:sldId id="992" r:id="rId80"/>
    <p:sldId id="1014" r:id="rId81"/>
    <p:sldId id="1015" r:id="rId82"/>
    <p:sldId id="1016" r:id="rId83"/>
    <p:sldId id="1017" r:id="rId84"/>
    <p:sldId id="1018" r:id="rId85"/>
    <p:sldId id="1019" r:id="rId86"/>
    <p:sldId id="1021" r:id="rId87"/>
    <p:sldId id="1010" r:id="rId88"/>
    <p:sldId id="1026" r:id="rId89"/>
    <p:sldId id="1011" r:id="rId90"/>
    <p:sldId id="1012" r:id="rId91"/>
    <p:sldId id="608" r:id="rId92"/>
    <p:sldId id="880" r:id="rId93"/>
    <p:sldId id="878" r:id="rId94"/>
    <p:sldId id="1013" r:id="rId95"/>
    <p:sldId id="1022" r:id="rId96"/>
    <p:sldId id="1023" r:id="rId97"/>
    <p:sldId id="1027" r:id="rId98"/>
    <p:sldId id="1028" r:id="rId99"/>
    <p:sldId id="1030" r:id="rId100"/>
    <p:sldId id="1031" r:id="rId101"/>
    <p:sldId id="1025" r:id="rId102"/>
  </p:sldIdLst>
  <p:sldSz cx="9144000" cy="6858000" type="screen4x3"/>
  <p:notesSz cx="6648450" cy="9774238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4400" b="1" kern="1200">
        <a:solidFill>
          <a:schemeClr val="bg1"/>
        </a:solidFill>
        <a:latin typeface="Times New Roman" panose="02020603050405020304" pitchFamily="18" charset="0"/>
        <a:ea typeface="楷体_GB2312" pitchFamily="49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4400" b="1" kern="1200">
        <a:solidFill>
          <a:schemeClr val="bg1"/>
        </a:solidFill>
        <a:latin typeface="Times New Roman" panose="02020603050405020304" pitchFamily="18" charset="0"/>
        <a:ea typeface="楷体_GB2312" pitchFamily="49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4400" b="1" kern="1200">
        <a:solidFill>
          <a:schemeClr val="bg1"/>
        </a:solidFill>
        <a:latin typeface="Times New Roman" panose="02020603050405020304" pitchFamily="18" charset="0"/>
        <a:ea typeface="楷体_GB2312" pitchFamily="49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4400" b="1" kern="1200">
        <a:solidFill>
          <a:schemeClr val="bg1"/>
        </a:solidFill>
        <a:latin typeface="Times New Roman" panose="02020603050405020304" pitchFamily="18" charset="0"/>
        <a:ea typeface="楷体_GB2312" pitchFamily="49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4400" b="1" kern="1200">
        <a:solidFill>
          <a:schemeClr val="bg1"/>
        </a:solidFill>
        <a:latin typeface="Times New Roman" panose="02020603050405020304" pitchFamily="18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kumimoji="1" sz="4400" b="1" kern="1200">
        <a:solidFill>
          <a:schemeClr val="bg1"/>
        </a:solidFill>
        <a:latin typeface="Times New Roman" panose="02020603050405020304" pitchFamily="18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kumimoji="1" sz="4400" b="1" kern="1200">
        <a:solidFill>
          <a:schemeClr val="bg1"/>
        </a:solidFill>
        <a:latin typeface="Times New Roman" panose="02020603050405020304" pitchFamily="18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kumimoji="1" sz="4400" b="1" kern="1200">
        <a:solidFill>
          <a:schemeClr val="bg1"/>
        </a:solidFill>
        <a:latin typeface="Times New Roman" panose="02020603050405020304" pitchFamily="18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kumimoji="1" sz="4400" b="1" kern="1200">
        <a:solidFill>
          <a:schemeClr val="bg1"/>
        </a:solidFill>
        <a:latin typeface="Times New Roman" panose="02020603050405020304" pitchFamily="18" charset="0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>
          <p15:clr>
            <a:srgbClr val="A4A3A4"/>
          </p15:clr>
        </p15:guide>
        <p15:guide id="2" pos="28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CFF99"/>
    <a:srgbClr val="320019"/>
    <a:srgbClr val="FF0000"/>
    <a:srgbClr val="0000FF"/>
    <a:srgbClr val="6600FF"/>
    <a:srgbClr val="CCCC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9344" autoAdjust="0"/>
    <p:restoredTop sz="96552" autoAdjust="0"/>
  </p:normalViewPr>
  <p:slideViewPr>
    <p:cSldViewPr>
      <p:cViewPr varScale="1">
        <p:scale>
          <a:sx n="83" d="100"/>
          <a:sy n="83" d="100"/>
        </p:scale>
        <p:origin x="840" y="72"/>
      </p:cViewPr>
      <p:guideLst>
        <p:guide orient="horz" pos="2112"/>
        <p:guide pos="2832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microsoft.com/office/2015/10/relationships/revisionInfo" Target="revisionInfo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66.xml"/><Relationship Id="rId3" Type="http://schemas.openxmlformats.org/officeDocument/2006/relationships/slide" Target="slides/slide47.xml"/><Relationship Id="rId7" Type="http://schemas.openxmlformats.org/officeDocument/2006/relationships/slide" Target="slides/slide59.xml"/><Relationship Id="rId2" Type="http://schemas.openxmlformats.org/officeDocument/2006/relationships/slide" Target="slides/slide43.xml"/><Relationship Id="rId1" Type="http://schemas.openxmlformats.org/officeDocument/2006/relationships/slide" Target="slides/slide42.xml"/><Relationship Id="rId6" Type="http://schemas.openxmlformats.org/officeDocument/2006/relationships/slide" Target="slides/slide58.xml"/><Relationship Id="rId5" Type="http://schemas.openxmlformats.org/officeDocument/2006/relationships/slide" Target="slides/slide49.xml"/><Relationship Id="rId10" Type="http://schemas.openxmlformats.org/officeDocument/2006/relationships/slide" Target="slides/slide88.xml"/><Relationship Id="rId4" Type="http://schemas.openxmlformats.org/officeDocument/2006/relationships/slide" Target="slides/slide48.xml"/><Relationship Id="rId9" Type="http://schemas.openxmlformats.org/officeDocument/2006/relationships/slide" Target="slides/slide7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png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image" Target="../media/image7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2">
            <a:extLst>
              <a:ext uri="{FF2B5EF4-FFF2-40B4-BE49-F238E27FC236}">
                <a16:creationId xmlns:a16="http://schemas.microsoft.com/office/drawing/2014/main" id="{4E9CF537-FE52-4AB3-8143-E0954DF1585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306179" name="Rectangle 3">
            <a:extLst>
              <a:ext uri="{FF2B5EF4-FFF2-40B4-BE49-F238E27FC236}">
                <a16:creationId xmlns:a16="http://schemas.microsoft.com/office/drawing/2014/main" id="{60F965BF-02D5-4ACF-AA2C-F83E3C6D93D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3963" y="0"/>
            <a:ext cx="28829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306180" name="Rectangle 4">
            <a:extLst>
              <a:ext uri="{FF2B5EF4-FFF2-40B4-BE49-F238E27FC236}">
                <a16:creationId xmlns:a16="http://schemas.microsoft.com/office/drawing/2014/main" id="{9C2D9D98-D4B7-48F7-83D5-81884615F42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85288"/>
            <a:ext cx="2881313" cy="4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8" tIns="45714" rIns="91428" bIns="45714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306181" name="Rectangle 5">
            <a:extLst>
              <a:ext uri="{FF2B5EF4-FFF2-40B4-BE49-F238E27FC236}">
                <a16:creationId xmlns:a16="http://schemas.microsoft.com/office/drawing/2014/main" id="{BAEFFEB3-A11B-4A46-941E-6C757C647DDB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3963" y="9285288"/>
            <a:ext cx="2882900" cy="4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8" tIns="45714" rIns="91428" bIns="45714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fld id="{4A6D711F-162F-4543-AE0B-5AA860F70ED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770" name="Rectangle 2">
            <a:extLst>
              <a:ext uri="{FF2B5EF4-FFF2-40B4-BE49-F238E27FC236}">
                <a16:creationId xmlns:a16="http://schemas.microsoft.com/office/drawing/2014/main" id="{B8967549-74F8-411C-AB74-7ADB80AB7BF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544771" name="Rectangle 3">
            <a:extLst>
              <a:ext uri="{FF2B5EF4-FFF2-40B4-BE49-F238E27FC236}">
                <a16:creationId xmlns:a16="http://schemas.microsoft.com/office/drawing/2014/main" id="{C7412261-3270-4640-8E76-AE3CA7C9F15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765550" y="0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544772" name="Rectangle 4">
            <a:extLst>
              <a:ext uri="{FF2B5EF4-FFF2-40B4-BE49-F238E27FC236}">
                <a16:creationId xmlns:a16="http://schemas.microsoft.com/office/drawing/2014/main" id="{4AE2C4EE-4EE3-4956-A25B-E53E0AC70FB6}"/>
              </a:ext>
            </a:extLst>
          </p:cNvPr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881063" y="733425"/>
            <a:ext cx="4886325" cy="36655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44773" name="Rectangle 5">
            <a:extLst>
              <a:ext uri="{FF2B5EF4-FFF2-40B4-BE49-F238E27FC236}">
                <a16:creationId xmlns:a16="http://schemas.microsoft.com/office/drawing/2014/main" id="{E7AB639D-D9DC-49DD-8D85-9289607F692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5163" y="4643438"/>
            <a:ext cx="5318125" cy="439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44774" name="Rectangle 6">
            <a:extLst>
              <a:ext uri="{FF2B5EF4-FFF2-40B4-BE49-F238E27FC236}">
                <a16:creationId xmlns:a16="http://schemas.microsoft.com/office/drawing/2014/main" id="{DE7EC02C-B2D5-4C58-BC5E-90AA3AB8175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83700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544775" name="Rectangle 7">
            <a:extLst>
              <a:ext uri="{FF2B5EF4-FFF2-40B4-BE49-F238E27FC236}">
                <a16:creationId xmlns:a16="http://schemas.microsoft.com/office/drawing/2014/main" id="{B00F0EF9-60A1-4C8E-B90B-1706E7FE40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5550" y="9283700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fld id="{CAEA635A-FCB5-4EAF-8534-8783DF7977B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617A1816-F596-431D-812F-A9D3AA61A9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32443D-EA67-4732-BE95-D9D4070AB583}" type="slidenum">
              <a:rPr lang="en-US" altLang="zh-CN"/>
              <a:pPr/>
              <a:t>3</a:t>
            </a:fld>
            <a:endParaRPr lang="en-US" altLang="zh-CN"/>
          </a:p>
        </p:txBody>
      </p:sp>
      <p:sp>
        <p:nvSpPr>
          <p:cNvPr id="809986" name="Rectangle 2">
            <a:extLst>
              <a:ext uri="{FF2B5EF4-FFF2-40B4-BE49-F238E27FC236}">
                <a16:creationId xmlns:a16="http://schemas.microsoft.com/office/drawing/2014/main" id="{FFF0C0F9-589B-4E02-8435-1B3D1CE9D7D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987" name="Rectangle 3">
            <a:extLst>
              <a:ext uri="{FF2B5EF4-FFF2-40B4-BE49-F238E27FC236}">
                <a16:creationId xmlns:a16="http://schemas.microsoft.com/office/drawing/2014/main" id="{52BB4BA6-A950-4913-93F5-17B5200472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96015E50-41B8-419D-BCAC-3443E20159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64BA42-BCC4-41B4-BF10-E74B3D0E6A10}" type="slidenum">
              <a:rPr lang="en-US" altLang="zh-CN"/>
              <a:pPr/>
              <a:t>19</a:t>
            </a:fld>
            <a:endParaRPr lang="en-US" altLang="zh-CN"/>
          </a:p>
        </p:txBody>
      </p:sp>
      <p:sp>
        <p:nvSpPr>
          <p:cNvPr id="836610" name="Rectangle 2">
            <a:extLst>
              <a:ext uri="{FF2B5EF4-FFF2-40B4-BE49-F238E27FC236}">
                <a16:creationId xmlns:a16="http://schemas.microsoft.com/office/drawing/2014/main" id="{C7DC30B1-7914-442F-AACC-C9601C42CA8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881063" y="731838"/>
            <a:ext cx="4889500" cy="3667125"/>
          </a:xfrm>
          <a:ln/>
        </p:spPr>
      </p:sp>
      <p:sp>
        <p:nvSpPr>
          <p:cNvPr id="836611" name="Rectangle 3">
            <a:extLst>
              <a:ext uri="{FF2B5EF4-FFF2-40B4-BE49-F238E27FC236}">
                <a16:creationId xmlns:a16="http://schemas.microsoft.com/office/drawing/2014/main" id="{2AF09B7A-2938-4364-B484-47699030D7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5163" y="4643438"/>
            <a:ext cx="5318125" cy="4398962"/>
          </a:xfr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A692A3B2-2058-47DA-9CF9-F2A67F6F79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76BD8B-903E-4BC2-9921-6CE890138774}" type="slidenum">
              <a:rPr lang="en-US" altLang="zh-CN"/>
              <a:pPr/>
              <a:t>21</a:t>
            </a:fld>
            <a:endParaRPr lang="en-US" altLang="zh-CN"/>
          </a:p>
        </p:txBody>
      </p:sp>
      <p:sp>
        <p:nvSpPr>
          <p:cNvPr id="839682" name="Rectangle 2">
            <a:extLst>
              <a:ext uri="{FF2B5EF4-FFF2-40B4-BE49-F238E27FC236}">
                <a16:creationId xmlns:a16="http://schemas.microsoft.com/office/drawing/2014/main" id="{433A3D52-965C-4E98-BF4C-80EEA17F7B2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881063" y="731838"/>
            <a:ext cx="4889500" cy="3667125"/>
          </a:xfrm>
          <a:ln/>
        </p:spPr>
      </p:sp>
      <p:sp>
        <p:nvSpPr>
          <p:cNvPr id="839683" name="Rectangle 3">
            <a:extLst>
              <a:ext uri="{FF2B5EF4-FFF2-40B4-BE49-F238E27FC236}">
                <a16:creationId xmlns:a16="http://schemas.microsoft.com/office/drawing/2014/main" id="{E2DD73FC-0F36-4FBC-B6BC-43536661C9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5163" y="4643438"/>
            <a:ext cx="5318125" cy="4398962"/>
          </a:xfr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87FA83C5-E140-4319-9795-B9BEA3EF64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9BEFC1-61CF-4468-9D30-926BA3C7DBA6}" type="slidenum">
              <a:rPr lang="en-US" altLang="zh-CN"/>
              <a:pPr/>
              <a:t>22</a:t>
            </a:fld>
            <a:endParaRPr lang="en-US" altLang="zh-CN"/>
          </a:p>
        </p:txBody>
      </p:sp>
      <p:sp>
        <p:nvSpPr>
          <p:cNvPr id="841730" name="Rectangle 2">
            <a:extLst>
              <a:ext uri="{FF2B5EF4-FFF2-40B4-BE49-F238E27FC236}">
                <a16:creationId xmlns:a16="http://schemas.microsoft.com/office/drawing/2014/main" id="{8C1019CA-4540-427D-967C-2EB36D41054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xfrm>
            <a:off x="881063" y="731838"/>
            <a:ext cx="4889500" cy="3667125"/>
          </a:xfrm>
          <a:ln/>
        </p:spPr>
      </p:sp>
      <p:sp>
        <p:nvSpPr>
          <p:cNvPr id="841731" name="Rectangle 3">
            <a:extLst>
              <a:ext uri="{FF2B5EF4-FFF2-40B4-BE49-F238E27FC236}">
                <a16:creationId xmlns:a16="http://schemas.microsoft.com/office/drawing/2014/main" id="{00B0477F-F48A-40F9-882C-EA39A10B7A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5163" y="4643438"/>
            <a:ext cx="5318125" cy="4398962"/>
          </a:xfr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D46376-29D4-406E-9758-55AF355AC5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B5DD759-1D30-4B44-B92D-B2149E8601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BE443F-BBED-4F23-A01C-8081942ECC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BE422D8-474B-431B-B8B5-904DC2C3D18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4439603"/>
      </p:ext>
    </p:extLst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1F5B24-415E-4218-8FFB-709F47090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18E8D7B-AA50-463E-A2D7-BD087BC19B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FB4C8C-4EAB-4AD1-B784-40E34BF8B9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5852A1C-E744-4CFB-837D-AA82CE62AC2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3700377"/>
      </p:ext>
    </p:extLst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4D46E36-40E5-4598-AA0F-AEA740D9DD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67488" y="609600"/>
            <a:ext cx="1960562" cy="54943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19218D9-A9DF-4B1B-A712-C396C5E3B3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729288" cy="54943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8F6BC7-C8EF-46B4-8A32-51FA375869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A03362B-240B-4C15-AFE1-56CB8F69516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7175472"/>
      </p:ext>
    </p:extLst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2927F6E-2ECD-4DF6-B9A6-2F7E7EA04CC5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85800" y="609600"/>
            <a:ext cx="7842250" cy="5494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193ECA4-5FB9-460D-A690-F68B2443D6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E899AD45-FED3-48BD-B4E1-B2026738E33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2585459"/>
      </p:ext>
    </p:extLst>
  </p:cSld>
  <p:clrMapOvr>
    <a:masterClrMapping/>
  </p:clrMapOvr>
  <p:transition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C4F0BE-18BA-4362-8EBC-1FA1AC11A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F8A125-35BC-4071-9F33-4B2BCD217B30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755650" y="1989138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EB29429-24A4-4F60-AD89-2C082CA878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18050" y="1989138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00DB096-9AB1-4EC9-A936-10D7D803C7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9F484792-518F-467B-8AF7-C064EBE8639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4122853"/>
      </p:ext>
    </p:extLst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AAF331-4314-405D-A207-005856335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322409-A593-40E0-B2C9-9ACA84004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A23B76-81E8-47C6-8941-22F2D72F76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19B0F10-BD80-4475-9AE1-3695B5EBC23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9539596"/>
      </p:ext>
    </p:extLst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719670-E9B9-4197-A7CC-E6415E00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3D5E21-6C17-4A0C-9D6C-48F1C609BF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E4AA8F-9AC4-480A-B584-88014EF726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F9CFDDD-A5E5-4D32-9B33-45D342EDEB3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4990370"/>
      </p:ext>
    </p:extLst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DE123B-C6E8-403D-897C-891A59EE5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FE9515-6428-4AA8-B55E-6A9C0739D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989138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43BB4F-A2DE-4BEC-91CA-790C1B76AD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18050" y="1989138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0B8A411-9525-4BF7-BA55-EA9B03F4BC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208C156-BF0D-4C09-9071-051617D0D97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26168752"/>
      </p:ext>
    </p:extLst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F3E145-F66C-412F-B598-8448EB31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27A4DD-6326-40EA-9CFC-6A282B70D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1FBAE05-D93B-448E-B7F1-39AF71C4B1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C241E98-55F1-4DF3-BEF3-7DC050AD29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41076C8-45D2-4627-88F0-75DC7B42A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2EC1A0A-9DE4-48BE-9E4F-BB1A3EEB35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6D3D8D9-E506-48FB-8AE1-54B8908C800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799674"/>
      </p:ext>
    </p:extLst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3D00BB-790A-4D9F-9D4A-56DF120E7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75253E9-9AE9-4465-AB1A-B338D8D4B3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89D0D6B-682E-484F-97A1-74A11DFFC33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2205329"/>
      </p:ext>
    </p:extLst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569EFC0-88CF-449F-9A71-B038C814DB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517CD55-0A15-4578-A69F-CACFE3F4717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4914464"/>
      </p:ext>
    </p:extLst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458337-BAFF-4FB3-8569-F72FE072A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C4AAF4-5EE3-4D0C-B893-2828EB66E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FF35F2A-BFA8-4E20-9AAC-62714E8D8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E24DE6-3080-4473-9A80-E4821C5A6F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2D769BA-BFB5-4647-9838-F7AC213C5F6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64546720"/>
      </p:ext>
    </p:extLst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33593A-D17E-4E46-BE53-02435F512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BB2384F-A8FF-4756-B2B3-C0D029A5F0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E94B4C-483B-4167-8172-DF7A5965A5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B42F7D1-B570-46F5-B5E4-D46092F271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E80367F-950A-4AA8-8A37-6ABB7A647BC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6228893"/>
      </p:ext>
    </p:extLst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33BB431-32AB-4B90-A5BF-B95A9CB1EB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4D793A80-5C8B-466C-932D-43DCD7B8E7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1989138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838EEAF2-0B8D-418B-B35E-5FFEBD2BD0F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90600" y="6248400"/>
            <a:ext cx="1066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zh-CN" sz="4000" b="0">
              <a:solidFill>
                <a:srgbClr val="FF66FF"/>
              </a:solidFill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A15EC22A-2AC4-42F5-A01F-1D1814DCC1D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solidFill>
                  <a:schemeClr val="tx1"/>
                </a:solidFill>
                <a:ea typeface="+mn-ea"/>
              </a:defRPr>
            </a:lvl1pPr>
          </a:lstStyle>
          <a:p>
            <a:fld id="{265A332D-698E-40EB-B0EC-F5462640781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>
    <p:random/>
  </p:transition>
  <p:hf hdr="0" ftr="0" dt="0"/>
  <p:txStyles>
    <p:titleStyle>
      <a:lvl1pPr algn="ctr" rtl="0" fontAlgn="base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71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70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3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2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3.png"/><Relationship Id="rId4" Type="http://schemas.openxmlformats.org/officeDocument/2006/relationships/oleObject" Target="../embeddings/oleObject5.bin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4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6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2.w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image" Target="../media/image31.wmf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8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30.wmf"/><Relationship Id="rId4" Type="http://schemas.openxmlformats.org/officeDocument/2006/relationships/image" Target="../media/image32.png"/><Relationship Id="rId9" Type="http://schemas.openxmlformats.org/officeDocument/2006/relationships/oleObject" Target="../embeddings/oleObject14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59.png"/><Relationship Id="rId7" Type="http://schemas.openxmlformats.org/officeDocument/2006/relationships/hyperlink" Target="http://images.google.com/imgres?imgurl=http://www.zgxhw.com/image/3/30182.jpg&amp;imgrefurl=http://www.zgxhw.com/shoping/flower1.asp%3Fsych%3D55%26sychm%3D%25CD%25E6%25BE%25DF&amp;h=100&amp;w=100&amp;sz=3&amp;tbnid=hVZYtFfI1doJ:&amp;tbnh=77&amp;tbnw=77&amp;start=7&amp;prev=/images%3Fq%3D%25E9%2593%2581%25E9%2594%258C%25E5%2590%2588%25E9%2587%2591%26hl%3Dzh-CN%26lr%3D%26ie%3DUTF-8%26inlang%3Dzh-CN%26newwindow%3D1%26sa%3DG" TargetMode="Externa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.jpeg"/><Relationship Id="rId9" Type="http://schemas.openxmlformats.org/officeDocument/2006/relationships/image" Target="../media/image63.jpe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DCDBBBC3-2C35-425A-95F2-33DABCAB8D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0BAE-43E4-49CD-B9F8-0050D96808DC}" type="slidenum">
              <a:rPr lang="en-US" altLang="zh-CN"/>
              <a:pPr/>
              <a:t>1</a:t>
            </a:fld>
            <a:endParaRPr lang="en-US" altLang="zh-CN"/>
          </a:p>
        </p:txBody>
      </p:sp>
      <p:pic>
        <p:nvPicPr>
          <p:cNvPr id="735236" name="Picture 4">
            <a:extLst>
              <a:ext uri="{FF2B5EF4-FFF2-40B4-BE49-F238E27FC236}">
                <a16:creationId xmlns:a16="http://schemas.microsoft.com/office/drawing/2014/main" id="{7B27B789-72F2-4ECA-9972-957C683F9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0"/>
            <a:ext cx="7489825" cy="677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5238" name="Text Box 6">
            <a:extLst>
              <a:ext uri="{FF2B5EF4-FFF2-40B4-BE49-F238E27FC236}">
                <a16:creationId xmlns:a16="http://schemas.microsoft.com/office/drawing/2014/main" id="{7738D7E6-0AB2-4D34-8986-F5DBB41746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6325" y="3403600"/>
            <a:ext cx="18002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000">
                <a:solidFill>
                  <a:srgbClr val="0000FF"/>
                </a:solidFill>
              </a:rPr>
              <a:t>CaCO</a:t>
            </a:r>
            <a:r>
              <a:rPr lang="en-US" altLang="zh-CN" sz="4000" baseline="-25000">
                <a:solidFill>
                  <a:srgbClr val="0000FF"/>
                </a:solidFill>
              </a:rPr>
              <a:t>3</a:t>
            </a:r>
          </a:p>
        </p:txBody>
      </p:sp>
      <p:sp>
        <p:nvSpPr>
          <p:cNvPr id="735241" name="Text Box 9">
            <a:extLst>
              <a:ext uri="{FF2B5EF4-FFF2-40B4-BE49-F238E27FC236}">
                <a16:creationId xmlns:a16="http://schemas.microsoft.com/office/drawing/2014/main" id="{5DA85A84-5E93-45AD-874C-775112F54E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0338" y="4508500"/>
            <a:ext cx="10795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>
                <a:solidFill>
                  <a:srgbClr val="0033CC"/>
                </a:solidFill>
              </a:rPr>
              <a:t>Ca</a:t>
            </a:r>
            <a:r>
              <a:rPr lang="en-US" altLang="zh-CN" sz="3600" baseline="30000">
                <a:solidFill>
                  <a:srgbClr val="0033CC"/>
                </a:solidFill>
              </a:rPr>
              <a:t>2+</a:t>
            </a:r>
          </a:p>
        </p:txBody>
      </p:sp>
      <p:sp>
        <p:nvSpPr>
          <p:cNvPr id="735242" name="Text Box 10">
            <a:extLst>
              <a:ext uri="{FF2B5EF4-FFF2-40B4-BE49-F238E27FC236}">
                <a16:creationId xmlns:a16="http://schemas.microsoft.com/office/drawing/2014/main" id="{208E4759-E98D-4E49-A266-D5A5C0B509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375" y="5300663"/>
            <a:ext cx="13684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>
                <a:solidFill>
                  <a:srgbClr val="FF0000"/>
                </a:solidFill>
              </a:rPr>
              <a:t>CO</a:t>
            </a:r>
            <a:r>
              <a:rPr lang="en-US" altLang="zh-CN" sz="3600" baseline="-25000">
                <a:solidFill>
                  <a:srgbClr val="FF0000"/>
                </a:solidFill>
              </a:rPr>
              <a:t>3</a:t>
            </a:r>
            <a:r>
              <a:rPr lang="en-US" altLang="zh-CN" sz="3600" baseline="30000">
                <a:solidFill>
                  <a:srgbClr val="FF0000"/>
                </a:solidFill>
              </a:rPr>
              <a:t>2</a:t>
            </a:r>
            <a:r>
              <a:rPr lang="en-US" altLang="zh-CN" sz="3600" baseline="30000">
                <a:solidFill>
                  <a:srgbClr val="FF0000"/>
                </a:solidFill>
                <a:sym typeface="Symbol" panose="05050102010706020507" pitchFamily="18" charset="2"/>
              </a:rPr>
              <a:t></a:t>
            </a:r>
          </a:p>
        </p:txBody>
      </p:sp>
      <p:sp>
        <p:nvSpPr>
          <p:cNvPr id="735243" name="Text Box 11">
            <a:extLst>
              <a:ext uri="{FF2B5EF4-FFF2-40B4-BE49-F238E27FC236}">
                <a16:creationId xmlns:a16="http://schemas.microsoft.com/office/drawing/2014/main" id="{61D01122-10C6-454A-B178-0D4C02AD6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738" y="44450"/>
            <a:ext cx="172878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>
                <a:solidFill>
                  <a:srgbClr val="FF0000"/>
                </a:solidFill>
              </a:rPr>
              <a:t>CO</a:t>
            </a:r>
            <a:r>
              <a:rPr lang="en-US" altLang="zh-CN" sz="3600" baseline="-25000">
                <a:solidFill>
                  <a:srgbClr val="FF0000"/>
                </a:solidFill>
              </a:rPr>
              <a:t>2</a:t>
            </a:r>
            <a:r>
              <a:rPr lang="en-US" altLang="zh-CN" sz="3600">
                <a:solidFill>
                  <a:srgbClr val="FF0000"/>
                </a:solidFill>
              </a:rPr>
              <a:t>(g)</a:t>
            </a:r>
            <a:endParaRPr lang="en-US" altLang="zh-CN" sz="3600" baseline="30000">
              <a:solidFill>
                <a:srgbClr val="FF0000"/>
              </a:solidFill>
              <a:sym typeface="Symbol" panose="05050102010706020507" pitchFamily="18" charset="2"/>
            </a:endParaRPr>
          </a:p>
        </p:txBody>
      </p:sp>
      <p:pic>
        <p:nvPicPr>
          <p:cNvPr id="735244" name="Picture 12">
            <a:extLst>
              <a:ext uri="{FF2B5EF4-FFF2-40B4-BE49-F238E27FC236}">
                <a16:creationId xmlns:a16="http://schemas.microsoft.com/office/drawing/2014/main" id="{15063549-DAAB-4BEE-8D0E-0A72A4FD5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78" b="6636"/>
          <a:stretch>
            <a:fillRect/>
          </a:stretch>
        </p:blipFill>
        <p:spPr bwMode="auto">
          <a:xfrm>
            <a:off x="5940425" y="44450"/>
            <a:ext cx="3168650" cy="252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5245" name="Text Box 13">
            <a:extLst>
              <a:ext uri="{FF2B5EF4-FFF2-40B4-BE49-F238E27FC236}">
                <a16:creationId xmlns:a16="http://schemas.microsoft.com/office/drawing/2014/main" id="{72F5156C-DCE1-4B37-8F71-85C46D7207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1863" y="1924050"/>
            <a:ext cx="1504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/>
              <a:t>CO</a:t>
            </a:r>
            <a:r>
              <a:rPr lang="en-US" altLang="zh-CN" sz="3600" baseline="-25000"/>
              <a:t>2</a:t>
            </a:r>
            <a:r>
              <a:rPr lang="en-US" altLang="zh-CN" sz="3600"/>
              <a:t>(s)</a:t>
            </a:r>
          </a:p>
        </p:txBody>
      </p:sp>
      <p:grpSp>
        <p:nvGrpSpPr>
          <p:cNvPr id="735250" name="Group 18">
            <a:extLst>
              <a:ext uri="{FF2B5EF4-FFF2-40B4-BE49-F238E27FC236}">
                <a16:creationId xmlns:a16="http://schemas.microsoft.com/office/drawing/2014/main" id="{3D62984B-AFD1-4FB2-8703-6515FB66EAA0}"/>
              </a:ext>
            </a:extLst>
          </p:cNvPr>
          <p:cNvGrpSpPr>
            <a:grpSpLocks/>
          </p:cNvGrpSpPr>
          <p:nvPr/>
        </p:nvGrpSpPr>
        <p:grpSpPr bwMode="auto">
          <a:xfrm>
            <a:off x="34925" y="1635125"/>
            <a:ext cx="4105275" cy="2657475"/>
            <a:chOff x="68" y="935"/>
            <a:chExt cx="2586" cy="1674"/>
          </a:xfrm>
        </p:grpSpPr>
        <p:pic>
          <p:nvPicPr>
            <p:cNvPr id="735248" name="Picture 16">
              <a:extLst>
                <a:ext uri="{FF2B5EF4-FFF2-40B4-BE49-F238E27FC236}">
                  <a16:creationId xmlns:a16="http://schemas.microsoft.com/office/drawing/2014/main" id="{65F73EF2-0F3C-4E21-BA44-7B2FA8DAEE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" y="935"/>
              <a:ext cx="2586" cy="1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35249" name="Text Box 17">
              <a:extLst>
                <a:ext uri="{FF2B5EF4-FFF2-40B4-BE49-F238E27FC236}">
                  <a16:creationId xmlns:a16="http://schemas.microsoft.com/office/drawing/2014/main" id="{7164CF1C-13A2-47E8-A89B-5C420CB9BB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" y="2205"/>
              <a:ext cx="1089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600">
                  <a:solidFill>
                    <a:srgbClr val="99FF33"/>
                  </a:solidFill>
                </a:rPr>
                <a:t>金属</a:t>
              </a:r>
              <a:r>
                <a:rPr lang="en-US" altLang="zh-CN" sz="3600">
                  <a:solidFill>
                    <a:srgbClr val="99FF33"/>
                  </a:solidFill>
                </a:rPr>
                <a:t>Ca</a:t>
              </a:r>
              <a:endParaRPr lang="en-US" altLang="zh-CN" sz="3600" baseline="30000">
                <a:solidFill>
                  <a:srgbClr val="99FF33"/>
                </a:solidFill>
                <a:sym typeface="Symbol" panose="05050102010706020507" pitchFamily="18" charset="2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735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2" dur="500"/>
                                        <p:tgtEl>
                                          <p:spTgt spid="735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35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35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35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35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35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35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35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735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5" dur="500"/>
                                        <p:tgtEl>
                                          <p:spTgt spid="735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5238" grpId="0"/>
      <p:bldP spid="735241" grpId="0"/>
      <p:bldP spid="735242" grpId="0"/>
      <p:bldP spid="735243" grpId="0"/>
      <p:bldP spid="73524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3C8241C0-E04E-436F-870C-C7A71319AF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33862-1ABA-45ED-AB73-A3CBD2C8775B}" type="slidenum">
              <a:rPr lang="en-US" altLang="zh-CN"/>
              <a:pPr/>
              <a:t>10</a:t>
            </a:fld>
            <a:endParaRPr lang="en-US" altLang="zh-CN"/>
          </a:p>
        </p:txBody>
      </p:sp>
      <p:sp>
        <p:nvSpPr>
          <p:cNvPr id="343042" name="Rectangle 2050">
            <a:extLst>
              <a:ext uri="{FF2B5EF4-FFF2-40B4-BE49-F238E27FC236}">
                <a16:creationId xmlns:a16="http://schemas.microsoft.com/office/drawing/2014/main" id="{1C134288-936E-4128-A417-D15510A68A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260350"/>
            <a:ext cx="8280400" cy="569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000">
                <a:solidFill>
                  <a:srgbClr val="0000FF"/>
                </a:solidFill>
              </a:rPr>
              <a:t>3) </a:t>
            </a:r>
            <a:r>
              <a:rPr lang="zh-CN" altLang="en-US" sz="4000">
                <a:solidFill>
                  <a:srgbClr val="0000FF"/>
                </a:solidFill>
              </a:rPr>
              <a:t>离子的电子构型</a:t>
            </a:r>
            <a:r>
              <a:rPr lang="en-US" altLang="zh-CN" sz="4000">
                <a:solidFill>
                  <a:srgbClr val="0000FF"/>
                </a:solidFill>
              </a:rPr>
              <a:t>:</a:t>
            </a:r>
          </a:p>
          <a:p>
            <a:pPr>
              <a:spcBef>
                <a:spcPct val="50000"/>
              </a:spcBef>
            </a:pPr>
            <a:r>
              <a:rPr lang="en-US" altLang="zh-CN" sz="4000">
                <a:solidFill>
                  <a:schemeClr val="tx1"/>
                </a:solidFill>
                <a:sym typeface="Wingdings 2" panose="05020102010507070707" pitchFamily="18" charset="2"/>
              </a:rPr>
              <a:t> </a:t>
            </a:r>
            <a:r>
              <a:rPr lang="en-US" altLang="zh-CN" sz="4000">
                <a:solidFill>
                  <a:schemeClr val="tx1"/>
                </a:solidFill>
              </a:rPr>
              <a:t>0</a:t>
            </a:r>
            <a:r>
              <a:rPr lang="zh-CN" altLang="en-US" sz="4000">
                <a:solidFill>
                  <a:schemeClr val="tx1"/>
                </a:solidFill>
              </a:rPr>
              <a:t>电子构型</a:t>
            </a:r>
            <a:r>
              <a:rPr lang="en-US" altLang="zh-CN" sz="4000">
                <a:solidFill>
                  <a:schemeClr val="tx1"/>
                </a:solidFill>
              </a:rPr>
              <a:t>,  H</a:t>
            </a:r>
            <a:r>
              <a:rPr lang="en-US" altLang="zh-CN" sz="4000" baseline="30000">
                <a:solidFill>
                  <a:schemeClr val="tx1"/>
                </a:solidFill>
              </a:rPr>
              <a:t>+</a:t>
            </a:r>
            <a:endParaRPr lang="en-US" altLang="zh-CN" sz="4000">
              <a:solidFill>
                <a:schemeClr val="tx1"/>
              </a:solidFill>
              <a:sym typeface="Wingdings 2" panose="050201020105070707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4000">
                <a:solidFill>
                  <a:schemeClr val="tx1"/>
                </a:solidFill>
                <a:sym typeface="Wingdings 2" panose="05020102010507070707" pitchFamily="18" charset="2"/>
              </a:rPr>
              <a:t> </a:t>
            </a:r>
            <a:r>
              <a:rPr lang="en-US" altLang="zh-CN" sz="4000">
                <a:solidFill>
                  <a:schemeClr val="tx1"/>
                </a:solidFill>
              </a:rPr>
              <a:t>2</a:t>
            </a:r>
            <a:r>
              <a:rPr lang="zh-CN" altLang="en-US" sz="4000">
                <a:solidFill>
                  <a:schemeClr val="tx1"/>
                </a:solidFill>
              </a:rPr>
              <a:t>电子构型</a:t>
            </a:r>
            <a:r>
              <a:rPr lang="en-US" altLang="zh-CN" sz="4000">
                <a:solidFill>
                  <a:schemeClr val="tx1"/>
                </a:solidFill>
              </a:rPr>
              <a:t>(1s</a:t>
            </a:r>
            <a:r>
              <a:rPr lang="en-US" altLang="zh-CN" sz="4000" baseline="30000">
                <a:solidFill>
                  <a:schemeClr val="tx1"/>
                </a:solidFill>
              </a:rPr>
              <a:t>2</a:t>
            </a:r>
            <a:r>
              <a:rPr lang="en-US" altLang="zh-CN" sz="4000">
                <a:solidFill>
                  <a:schemeClr val="tx1"/>
                </a:solidFill>
              </a:rPr>
              <a:t>), Li</a:t>
            </a:r>
            <a:r>
              <a:rPr lang="en-US" altLang="zh-CN" sz="4000" baseline="30000">
                <a:solidFill>
                  <a:schemeClr val="tx1"/>
                </a:solidFill>
              </a:rPr>
              <a:t>+</a:t>
            </a:r>
            <a:r>
              <a:rPr lang="en-US" altLang="zh-CN" sz="4000">
                <a:solidFill>
                  <a:schemeClr val="tx1"/>
                </a:solidFill>
              </a:rPr>
              <a:t>, Be</a:t>
            </a:r>
            <a:r>
              <a:rPr lang="en-US" altLang="zh-CN" sz="4000" baseline="30000">
                <a:solidFill>
                  <a:schemeClr val="tx1"/>
                </a:solidFill>
              </a:rPr>
              <a:t>2+</a:t>
            </a:r>
            <a:endParaRPr lang="en-US" altLang="zh-CN" sz="4000">
              <a:solidFill>
                <a:schemeClr val="tx1"/>
              </a:solidFill>
              <a:sym typeface="Wingdings 2" panose="050201020105070707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zh-CN" sz="4000">
                <a:solidFill>
                  <a:schemeClr val="tx1"/>
                </a:solidFill>
                <a:sym typeface="Wingdings 2" panose="05020102010507070707" pitchFamily="18" charset="2"/>
              </a:rPr>
              <a:t> </a:t>
            </a:r>
            <a:r>
              <a:rPr lang="en-US" altLang="zh-CN" sz="4000">
                <a:solidFill>
                  <a:schemeClr val="tx1"/>
                </a:solidFill>
              </a:rPr>
              <a:t>8</a:t>
            </a:r>
            <a:r>
              <a:rPr lang="zh-CN" altLang="en-US" sz="4000">
                <a:solidFill>
                  <a:schemeClr val="tx1"/>
                </a:solidFill>
              </a:rPr>
              <a:t>电子构型</a:t>
            </a:r>
            <a:r>
              <a:rPr lang="en-US" altLang="zh-CN" sz="4000">
                <a:solidFill>
                  <a:schemeClr val="tx1"/>
                </a:solidFill>
              </a:rPr>
              <a:t>(</a:t>
            </a:r>
            <a:r>
              <a:rPr lang="en-US" altLang="zh-CN" sz="4000" i="1">
                <a:solidFill>
                  <a:schemeClr val="tx1"/>
                </a:solidFill>
              </a:rPr>
              <a:t>n</a:t>
            </a:r>
            <a:r>
              <a:rPr lang="en-US" altLang="zh-CN" sz="4000">
                <a:solidFill>
                  <a:schemeClr val="tx1"/>
                </a:solidFill>
              </a:rPr>
              <a:t>s</a:t>
            </a:r>
            <a:r>
              <a:rPr lang="en-US" altLang="zh-CN" sz="4000" baseline="30000">
                <a:solidFill>
                  <a:schemeClr val="tx1"/>
                </a:solidFill>
              </a:rPr>
              <a:t>2</a:t>
            </a:r>
            <a:r>
              <a:rPr lang="en-US" altLang="zh-CN" sz="4000">
                <a:solidFill>
                  <a:schemeClr val="tx1"/>
                </a:solidFill>
              </a:rPr>
              <a:t> </a:t>
            </a:r>
            <a:r>
              <a:rPr lang="en-US" altLang="zh-CN" sz="4000" i="1">
                <a:solidFill>
                  <a:schemeClr val="tx1"/>
                </a:solidFill>
              </a:rPr>
              <a:t>n</a:t>
            </a:r>
            <a:r>
              <a:rPr lang="en-US" altLang="zh-CN" sz="4000">
                <a:solidFill>
                  <a:schemeClr val="tx1"/>
                </a:solidFill>
              </a:rPr>
              <a:t>p</a:t>
            </a:r>
            <a:r>
              <a:rPr lang="en-US" altLang="zh-CN" sz="4000" baseline="30000">
                <a:solidFill>
                  <a:schemeClr val="tx1"/>
                </a:solidFill>
              </a:rPr>
              <a:t>6</a:t>
            </a:r>
            <a:r>
              <a:rPr lang="en-US" altLang="zh-CN" sz="4000">
                <a:solidFill>
                  <a:schemeClr val="tx1"/>
                </a:solidFill>
              </a:rPr>
              <a:t>), Na</a:t>
            </a:r>
            <a:r>
              <a:rPr lang="en-US" altLang="zh-CN" sz="4000" baseline="30000">
                <a:solidFill>
                  <a:schemeClr val="tx1"/>
                </a:solidFill>
              </a:rPr>
              <a:t>+</a:t>
            </a:r>
            <a:r>
              <a:rPr lang="en-US" altLang="zh-CN" sz="4000">
                <a:solidFill>
                  <a:schemeClr val="tx1"/>
                </a:solidFill>
              </a:rPr>
              <a:t>, Cl</a:t>
            </a:r>
            <a:r>
              <a:rPr lang="en-US" altLang="zh-CN" sz="4000" baseline="30000">
                <a:solidFill>
                  <a:schemeClr val="tx1"/>
                </a:solidFill>
                <a:sym typeface="Symbol" panose="05050102010706020507" pitchFamily="18" charset="2"/>
              </a:rPr>
              <a:t></a:t>
            </a:r>
            <a:r>
              <a:rPr lang="en-US" altLang="zh-CN" sz="4000">
                <a:solidFill>
                  <a:schemeClr val="tx1"/>
                </a:solidFill>
              </a:rPr>
              <a:t>, O</a:t>
            </a:r>
            <a:r>
              <a:rPr lang="en-US" altLang="zh-CN" sz="4000" baseline="30000">
                <a:solidFill>
                  <a:schemeClr val="tx1"/>
                </a:solidFill>
              </a:rPr>
              <a:t>2</a:t>
            </a:r>
            <a:r>
              <a:rPr lang="en-US" altLang="zh-CN" sz="4000" baseline="30000">
                <a:solidFill>
                  <a:schemeClr val="tx1"/>
                </a:solidFill>
                <a:sym typeface="Symbol" panose="05050102010706020507" pitchFamily="18" charset="2"/>
              </a:rPr>
              <a:t></a:t>
            </a:r>
            <a:endParaRPr lang="en-US" altLang="zh-CN" sz="4000" baseline="30000">
              <a:solidFill>
                <a:schemeClr val="tx1"/>
              </a:solidFill>
            </a:endParaRPr>
          </a:p>
          <a:p>
            <a:pPr>
              <a:spcBef>
                <a:spcPct val="50000"/>
              </a:spcBef>
            </a:pPr>
            <a:r>
              <a:rPr lang="en-US" altLang="zh-CN" sz="4000">
                <a:solidFill>
                  <a:schemeClr val="tx1"/>
                </a:solidFill>
                <a:sym typeface="Wingdings 2" panose="05020102010507070707" pitchFamily="18" charset="2"/>
              </a:rPr>
              <a:t> </a:t>
            </a:r>
            <a:r>
              <a:rPr lang="en-US" altLang="zh-CN" sz="4000">
                <a:solidFill>
                  <a:schemeClr val="tx1"/>
                </a:solidFill>
              </a:rPr>
              <a:t>9</a:t>
            </a:r>
            <a:r>
              <a:rPr lang="en-US" altLang="zh-CN" sz="400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</a:t>
            </a:r>
            <a:r>
              <a:rPr lang="en-US" altLang="zh-CN" sz="4000">
                <a:solidFill>
                  <a:schemeClr val="tx1"/>
                </a:solidFill>
              </a:rPr>
              <a:t>17</a:t>
            </a:r>
            <a:r>
              <a:rPr lang="zh-CN" altLang="en-US" sz="4000">
                <a:solidFill>
                  <a:schemeClr val="tx1"/>
                </a:solidFill>
              </a:rPr>
              <a:t>电子构型</a:t>
            </a:r>
            <a:r>
              <a:rPr lang="en-US" altLang="zh-CN" sz="4000">
                <a:solidFill>
                  <a:schemeClr val="tx1"/>
                </a:solidFill>
              </a:rPr>
              <a:t>(</a:t>
            </a:r>
            <a:r>
              <a:rPr lang="en-US" altLang="zh-CN" sz="4000" i="1">
                <a:solidFill>
                  <a:schemeClr val="tx1"/>
                </a:solidFill>
              </a:rPr>
              <a:t>n</a:t>
            </a:r>
            <a:r>
              <a:rPr lang="en-US" altLang="zh-CN" sz="4000">
                <a:solidFill>
                  <a:schemeClr val="tx1"/>
                </a:solidFill>
              </a:rPr>
              <a:t>s</a:t>
            </a:r>
            <a:r>
              <a:rPr lang="en-US" altLang="zh-CN" sz="4000" baseline="30000">
                <a:solidFill>
                  <a:schemeClr val="tx1"/>
                </a:solidFill>
              </a:rPr>
              <a:t>2</a:t>
            </a:r>
            <a:r>
              <a:rPr lang="en-US" altLang="zh-CN" sz="4000">
                <a:solidFill>
                  <a:schemeClr val="tx1"/>
                </a:solidFill>
              </a:rPr>
              <a:t> </a:t>
            </a:r>
            <a:r>
              <a:rPr lang="en-US" altLang="zh-CN" sz="4000" i="1">
                <a:solidFill>
                  <a:schemeClr val="tx1"/>
                </a:solidFill>
              </a:rPr>
              <a:t>n</a:t>
            </a:r>
            <a:r>
              <a:rPr lang="en-US" altLang="zh-CN" sz="4000">
                <a:solidFill>
                  <a:schemeClr val="tx1"/>
                </a:solidFill>
              </a:rPr>
              <a:t>p</a:t>
            </a:r>
            <a:r>
              <a:rPr lang="en-US" altLang="zh-CN" sz="4000" baseline="30000">
                <a:solidFill>
                  <a:schemeClr val="tx1"/>
                </a:solidFill>
              </a:rPr>
              <a:t>6 </a:t>
            </a:r>
            <a:r>
              <a:rPr lang="en-US" altLang="zh-CN" sz="4000" i="1">
                <a:solidFill>
                  <a:schemeClr val="tx1"/>
                </a:solidFill>
              </a:rPr>
              <a:t>n</a:t>
            </a:r>
            <a:r>
              <a:rPr lang="en-US" altLang="zh-CN" sz="4000">
                <a:solidFill>
                  <a:schemeClr val="tx1"/>
                </a:solidFill>
              </a:rPr>
              <a:t>d</a:t>
            </a:r>
            <a:r>
              <a:rPr lang="en-US" altLang="zh-CN" sz="4000" baseline="30000">
                <a:solidFill>
                  <a:schemeClr val="tx1"/>
                </a:solidFill>
              </a:rPr>
              <a:t>1</a:t>
            </a:r>
            <a:r>
              <a:rPr lang="en-US" altLang="zh-CN" sz="4000" baseline="3000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~</a:t>
            </a:r>
            <a:r>
              <a:rPr lang="en-US" altLang="zh-CN" sz="4000" baseline="30000">
                <a:solidFill>
                  <a:schemeClr val="tx1"/>
                </a:solidFill>
              </a:rPr>
              <a:t>9</a:t>
            </a:r>
            <a:r>
              <a:rPr lang="en-US" altLang="zh-CN" sz="4000">
                <a:solidFill>
                  <a:schemeClr val="tx1"/>
                </a:solidFill>
              </a:rPr>
              <a:t>) ,</a:t>
            </a:r>
          </a:p>
          <a:p>
            <a:pPr>
              <a:spcBef>
                <a:spcPct val="10000"/>
              </a:spcBef>
            </a:pPr>
            <a:r>
              <a:rPr lang="en-US" altLang="zh-CN" sz="4000">
                <a:solidFill>
                  <a:schemeClr val="tx1"/>
                </a:solidFill>
              </a:rPr>
              <a:t>            Fe</a:t>
            </a:r>
            <a:r>
              <a:rPr lang="en-US" altLang="zh-CN" sz="4000" baseline="30000">
                <a:solidFill>
                  <a:schemeClr val="tx1"/>
                </a:solidFill>
              </a:rPr>
              <a:t>2+</a:t>
            </a:r>
            <a:r>
              <a:rPr lang="en-US" altLang="zh-CN" sz="4000">
                <a:solidFill>
                  <a:schemeClr val="tx1"/>
                </a:solidFill>
              </a:rPr>
              <a:t>, 3s</a:t>
            </a:r>
            <a:r>
              <a:rPr lang="en-US" altLang="zh-CN" sz="4000" baseline="30000">
                <a:solidFill>
                  <a:schemeClr val="tx1"/>
                </a:solidFill>
              </a:rPr>
              <a:t>2</a:t>
            </a:r>
            <a:r>
              <a:rPr lang="en-US" altLang="zh-CN" sz="4000">
                <a:solidFill>
                  <a:schemeClr val="tx1"/>
                </a:solidFill>
              </a:rPr>
              <a:t>3p</a:t>
            </a:r>
            <a:r>
              <a:rPr lang="en-US" altLang="zh-CN" sz="4000" baseline="30000">
                <a:solidFill>
                  <a:schemeClr val="tx1"/>
                </a:solidFill>
              </a:rPr>
              <a:t>6</a:t>
            </a:r>
            <a:r>
              <a:rPr lang="en-US" altLang="zh-CN" sz="4000">
                <a:solidFill>
                  <a:schemeClr val="tx1"/>
                </a:solidFill>
              </a:rPr>
              <a:t>3d</a:t>
            </a:r>
            <a:r>
              <a:rPr lang="en-US" altLang="zh-CN" sz="4000" baseline="30000">
                <a:solidFill>
                  <a:schemeClr val="tx1"/>
                </a:solidFill>
              </a:rPr>
              <a:t>6</a:t>
            </a:r>
            <a:r>
              <a:rPr lang="en-US" altLang="zh-CN" sz="4000">
                <a:solidFill>
                  <a:schemeClr val="tx1"/>
                </a:solidFill>
              </a:rPr>
              <a:t> </a:t>
            </a:r>
          </a:p>
          <a:p>
            <a:pPr>
              <a:spcBef>
                <a:spcPct val="10000"/>
              </a:spcBef>
            </a:pPr>
            <a:r>
              <a:rPr lang="en-US" altLang="zh-CN" sz="4000">
                <a:solidFill>
                  <a:schemeClr val="tx1"/>
                </a:solidFill>
              </a:rPr>
              <a:t>             Cr</a:t>
            </a:r>
            <a:r>
              <a:rPr lang="en-US" altLang="zh-CN" sz="4000" baseline="30000">
                <a:solidFill>
                  <a:schemeClr val="tx1"/>
                </a:solidFill>
              </a:rPr>
              <a:t>3+</a:t>
            </a:r>
            <a:r>
              <a:rPr lang="en-US" altLang="zh-CN" sz="4000">
                <a:solidFill>
                  <a:schemeClr val="tx1"/>
                </a:solidFill>
              </a:rPr>
              <a:t>, 3s</a:t>
            </a:r>
            <a:r>
              <a:rPr lang="en-US" altLang="zh-CN" sz="4000" baseline="30000">
                <a:solidFill>
                  <a:schemeClr val="tx1"/>
                </a:solidFill>
              </a:rPr>
              <a:t>2</a:t>
            </a:r>
            <a:r>
              <a:rPr lang="en-US" altLang="zh-CN" sz="4000">
                <a:solidFill>
                  <a:schemeClr val="tx1"/>
                </a:solidFill>
              </a:rPr>
              <a:t>3p</a:t>
            </a:r>
            <a:r>
              <a:rPr lang="en-US" altLang="zh-CN" sz="4000" baseline="30000">
                <a:solidFill>
                  <a:schemeClr val="tx1"/>
                </a:solidFill>
              </a:rPr>
              <a:t>6</a:t>
            </a:r>
            <a:r>
              <a:rPr lang="en-US" altLang="zh-CN" sz="4000">
                <a:solidFill>
                  <a:schemeClr val="tx1"/>
                </a:solidFill>
              </a:rPr>
              <a:t>3d</a:t>
            </a:r>
            <a:r>
              <a:rPr lang="en-US" altLang="zh-CN" sz="4000" baseline="300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43043" name="AutoShape 2051">
            <a:extLst>
              <a:ext uri="{FF2B5EF4-FFF2-40B4-BE49-F238E27FC236}">
                <a16:creationId xmlns:a16="http://schemas.microsoft.com/office/drawing/2014/main" id="{F0D11EC4-832A-42B2-B083-C0E232EA9F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9563" y="1557338"/>
            <a:ext cx="2233612" cy="1150937"/>
          </a:xfrm>
          <a:prstGeom prst="wedgeRectCallout">
            <a:avLst>
              <a:gd name="adj1" fmla="val -43602"/>
              <a:gd name="adj2" fmla="val 85722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3200">
                <a:solidFill>
                  <a:srgbClr val="0000FF"/>
                </a:solidFill>
              </a:rPr>
              <a:t>一般能形成典型离子键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30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430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430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43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30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30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30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30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30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30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043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D67112D2-CFC0-480E-BA7E-4C67A0A670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65F5D-87E6-413C-8ECB-EC223A2E02CE}" type="slidenum">
              <a:rPr lang="en-US" altLang="zh-CN"/>
              <a:pPr/>
              <a:t>100</a:t>
            </a:fld>
            <a:endParaRPr lang="en-US" altLang="zh-CN"/>
          </a:p>
        </p:txBody>
      </p:sp>
      <p:sp>
        <p:nvSpPr>
          <p:cNvPr id="968706" name="Rectangle 2">
            <a:extLst>
              <a:ext uri="{FF2B5EF4-FFF2-40B4-BE49-F238E27FC236}">
                <a16:creationId xmlns:a16="http://schemas.microsoft.com/office/drawing/2014/main" id="{70030EB3-BCE5-454E-9B0F-369C8237D5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333375"/>
            <a:ext cx="8496300" cy="251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0" hangingPunct="0">
              <a:lnSpc>
                <a:spcPct val="110000"/>
              </a:lnSpc>
            </a:pPr>
            <a:r>
              <a:rPr lang="zh-CN" altLang="en-US" sz="3600" u="sng">
                <a:solidFill>
                  <a:srgbClr val="3333FF"/>
                </a:solidFill>
                <a:latin typeface="楷体_GB2312" pitchFamily="49" charset="-122"/>
              </a:rPr>
              <a:t>好的延展性</a:t>
            </a:r>
            <a:r>
              <a:rPr lang="zh-CN" altLang="en-US" sz="3600">
                <a:solidFill>
                  <a:srgbClr val="3333FF"/>
                </a:solidFill>
                <a:latin typeface="楷体_GB2312" pitchFamily="49" charset="-122"/>
              </a:rPr>
              <a:t>：当金属受外力作用时，金属紧密堆积结构允许原子层滑动</a:t>
            </a:r>
            <a:r>
              <a:rPr lang="zh-CN" altLang="en-US" sz="3600">
                <a:solidFill>
                  <a:schemeClr val="tx1"/>
                </a:solidFill>
                <a:latin typeface="楷体_GB2312" pitchFamily="49" charset="-122"/>
              </a:rPr>
              <a:t>而金属键不被破坏。金属变形同时伴随着电子的重新分布。</a:t>
            </a:r>
          </a:p>
        </p:txBody>
      </p:sp>
      <p:pic>
        <p:nvPicPr>
          <p:cNvPr id="968707" name="Picture 3" descr="10-120">
            <a:extLst>
              <a:ext uri="{FF2B5EF4-FFF2-40B4-BE49-F238E27FC236}">
                <a16:creationId xmlns:a16="http://schemas.microsoft.com/office/drawing/2014/main" id="{904FDB7B-42AC-4B1B-9271-AEEE7547E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068638"/>
            <a:ext cx="8964612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68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CE18789A-E600-4FCF-8EC4-5DA5E20215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1D6F0-EDEF-411B-AB2A-C82D68402ABA}" type="slidenum">
              <a:rPr lang="en-US" altLang="zh-CN"/>
              <a:pPr/>
              <a:t>101</a:t>
            </a:fld>
            <a:endParaRPr lang="en-US" altLang="zh-CN"/>
          </a:p>
        </p:txBody>
      </p:sp>
      <p:sp>
        <p:nvSpPr>
          <p:cNvPr id="962562" name="Text Box 2">
            <a:extLst>
              <a:ext uri="{FF2B5EF4-FFF2-40B4-BE49-F238E27FC236}">
                <a16:creationId xmlns:a16="http://schemas.microsoft.com/office/drawing/2014/main" id="{10ADC53A-CFC2-4F5B-841D-41C7742EE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333375"/>
            <a:ext cx="3943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rgbClr val="CC3300"/>
                </a:solidFill>
                <a:ea typeface="宋体" panose="02010600030101010101" pitchFamily="2" charset="-122"/>
              </a:rPr>
              <a:t>晶体的基本类型</a:t>
            </a:r>
            <a:endParaRPr lang="zh-CN" altLang="en-US" sz="3600">
              <a:solidFill>
                <a:srgbClr val="CC3300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962563" name="Object 3">
            <a:extLst>
              <a:ext uri="{FF2B5EF4-FFF2-40B4-BE49-F238E27FC236}">
                <a16:creationId xmlns:a16="http://schemas.microsoft.com/office/drawing/2014/main" id="{674298B1-7718-44ED-A34F-547E9AC829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950" y="981075"/>
          <a:ext cx="8928100" cy="4821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565" name="文档" r:id="rId3" imgW="4225320" imgH="2298600" progId="Word.Document.8">
                  <p:embed/>
                </p:oleObj>
              </mc:Choice>
              <mc:Fallback>
                <p:oleObj name="文档" r:id="rId3" imgW="4225320" imgH="229860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704" r="2045" b="6421"/>
                      <a:stretch>
                        <a:fillRect/>
                      </a:stretch>
                    </p:blipFill>
                    <p:spPr bwMode="auto">
                      <a:xfrm>
                        <a:off x="107950" y="981075"/>
                        <a:ext cx="8928100" cy="4821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564" name="Object 4">
            <a:extLst>
              <a:ext uri="{FF2B5EF4-FFF2-40B4-BE49-F238E27FC236}">
                <a16:creationId xmlns:a16="http://schemas.microsoft.com/office/drawing/2014/main" id="{B883B876-DCD8-46BD-8727-A1A3F22DCC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88288" y="3213100"/>
          <a:ext cx="7874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566" name="公式" r:id="rId5" imgW="342720" imgH="215640" progId="Equation.3">
                  <p:embed/>
                </p:oleObj>
              </mc:Choice>
              <mc:Fallback>
                <p:oleObj name="公式" r:id="rId5" imgW="342720" imgH="215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8288" y="3213100"/>
                        <a:ext cx="7874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>
            <a:extLst>
              <a:ext uri="{FF2B5EF4-FFF2-40B4-BE49-F238E27FC236}">
                <a16:creationId xmlns:a16="http://schemas.microsoft.com/office/drawing/2014/main" id="{BCB5D6E9-B20B-41DF-A412-9EF49E9110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0DD28-A5C8-45A8-B9AB-7FEF737AA323}" type="slidenum">
              <a:rPr lang="en-US" altLang="zh-CN"/>
              <a:pPr/>
              <a:t>11</a:t>
            </a:fld>
            <a:endParaRPr lang="en-US" altLang="zh-CN"/>
          </a:p>
        </p:txBody>
      </p:sp>
      <p:sp>
        <p:nvSpPr>
          <p:cNvPr id="393220" name="Rectangle 4">
            <a:extLst>
              <a:ext uri="{FF2B5EF4-FFF2-40B4-BE49-F238E27FC236}">
                <a16:creationId xmlns:a16="http://schemas.microsoft.com/office/drawing/2014/main" id="{7A3225A4-5C45-4C9D-9FE1-AB5B77A11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620713"/>
            <a:ext cx="7848600" cy="4970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 2" panose="05020102010507070707" pitchFamily="18" charset="2"/>
              <a:buChar char="n"/>
            </a:pPr>
            <a:r>
              <a:rPr lang="en-US" altLang="zh-CN" sz="4000">
                <a:solidFill>
                  <a:schemeClr val="tx1"/>
                </a:solidFill>
              </a:rPr>
              <a:t> 18</a:t>
            </a:r>
            <a:r>
              <a:rPr lang="zh-CN" altLang="en-US" sz="4000">
                <a:solidFill>
                  <a:schemeClr val="tx1"/>
                </a:solidFill>
              </a:rPr>
              <a:t>电子构型</a:t>
            </a:r>
            <a:r>
              <a:rPr lang="en-US" altLang="zh-CN" sz="4000">
                <a:solidFill>
                  <a:schemeClr val="tx1"/>
                </a:solidFill>
              </a:rPr>
              <a:t>(</a:t>
            </a:r>
            <a:r>
              <a:rPr lang="en-US" altLang="zh-CN" sz="4000" i="1">
                <a:solidFill>
                  <a:schemeClr val="tx1"/>
                </a:solidFill>
              </a:rPr>
              <a:t>n</a:t>
            </a:r>
            <a:r>
              <a:rPr lang="en-US" altLang="zh-CN" sz="4000">
                <a:solidFill>
                  <a:schemeClr val="tx1"/>
                </a:solidFill>
              </a:rPr>
              <a:t>s</a:t>
            </a:r>
            <a:r>
              <a:rPr lang="en-US" altLang="zh-CN" sz="4000" baseline="30000">
                <a:solidFill>
                  <a:schemeClr val="tx1"/>
                </a:solidFill>
              </a:rPr>
              <a:t>2</a:t>
            </a:r>
            <a:r>
              <a:rPr lang="en-US" altLang="zh-CN" sz="4000">
                <a:solidFill>
                  <a:schemeClr val="tx1"/>
                </a:solidFill>
              </a:rPr>
              <a:t> </a:t>
            </a:r>
            <a:r>
              <a:rPr lang="en-US" altLang="zh-CN" sz="4000" i="1">
                <a:solidFill>
                  <a:schemeClr val="tx1"/>
                </a:solidFill>
              </a:rPr>
              <a:t>n</a:t>
            </a:r>
            <a:r>
              <a:rPr lang="en-US" altLang="zh-CN" sz="4000">
                <a:solidFill>
                  <a:schemeClr val="tx1"/>
                </a:solidFill>
              </a:rPr>
              <a:t>p</a:t>
            </a:r>
            <a:r>
              <a:rPr lang="en-US" altLang="zh-CN" sz="4000" baseline="30000">
                <a:solidFill>
                  <a:schemeClr val="tx1"/>
                </a:solidFill>
              </a:rPr>
              <a:t>6 </a:t>
            </a:r>
            <a:r>
              <a:rPr lang="en-US" altLang="zh-CN" sz="4000" i="1">
                <a:solidFill>
                  <a:schemeClr val="tx1"/>
                </a:solidFill>
              </a:rPr>
              <a:t>n</a:t>
            </a:r>
            <a:r>
              <a:rPr lang="en-US" altLang="zh-CN" sz="4000">
                <a:solidFill>
                  <a:schemeClr val="tx1"/>
                </a:solidFill>
              </a:rPr>
              <a:t>d</a:t>
            </a:r>
            <a:r>
              <a:rPr lang="en-US" altLang="zh-CN" sz="4000" baseline="30000">
                <a:solidFill>
                  <a:schemeClr val="tx1"/>
                </a:solidFill>
              </a:rPr>
              <a:t>1</a:t>
            </a:r>
            <a:r>
              <a:rPr lang="en-US" altLang="zh-CN" sz="4000" baseline="3000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4000">
                <a:solidFill>
                  <a:schemeClr val="tx1"/>
                </a:solidFill>
              </a:rPr>
              <a:t>),    </a:t>
            </a:r>
          </a:p>
          <a:p>
            <a:pPr>
              <a:lnSpc>
                <a:spcPct val="120000"/>
              </a:lnSpc>
              <a:spcBef>
                <a:spcPct val="50000"/>
              </a:spcBef>
              <a:buFont typeface="Wingdings 2" panose="05020102010507070707" pitchFamily="18" charset="2"/>
              <a:buNone/>
            </a:pPr>
            <a:r>
              <a:rPr lang="en-US" altLang="zh-CN" sz="4000">
                <a:solidFill>
                  <a:schemeClr val="tx1"/>
                </a:solidFill>
              </a:rPr>
              <a:t>      Zn</a:t>
            </a:r>
            <a:r>
              <a:rPr lang="en-US" altLang="zh-CN" sz="4000" baseline="30000">
                <a:solidFill>
                  <a:schemeClr val="tx1"/>
                </a:solidFill>
              </a:rPr>
              <a:t>2+</a:t>
            </a:r>
            <a:r>
              <a:rPr lang="en-US" altLang="zh-CN" sz="4000">
                <a:solidFill>
                  <a:schemeClr val="tx1"/>
                </a:solidFill>
              </a:rPr>
              <a:t>, Hg</a:t>
            </a:r>
            <a:r>
              <a:rPr lang="en-US" altLang="zh-CN" sz="4000" baseline="30000">
                <a:solidFill>
                  <a:schemeClr val="tx1"/>
                </a:solidFill>
              </a:rPr>
              <a:t>2+</a:t>
            </a:r>
            <a:r>
              <a:rPr lang="en-US" altLang="zh-CN" sz="4000">
                <a:solidFill>
                  <a:schemeClr val="tx1"/>
                </a:solidFill>
              </a:rPr>
              <a:t>, Ag</a:t>
            </a:r>
            <a:r>
              <a:rPr lang="en-US" altLang="zh-CN" sz="4000" baseline="30000">
                <a:solidFill>
                  <a:schemeClr val="tx1"/>
                </a:solidFill>
              </a:rPr>
              <a:t>+</a:t>
            </a:r>
            <a:r>
              <a:rPr lang="en-US" altLang="zh-CN" sz="4000">
                <a:solidFill>
                  <a:schemeClr val="tx1"/>
                </a:solidFill>
              </a:rPr>
              <a:t>, Cu</a:t>
            </a:r>
            <a:r>
              <a:rPr lang="en-US" altLang="zh-CN" sz="4000" baseline="30000">
                <a:solidFill>
                  <a:schemeClr val="tx1"/>
                </a:solidFill>
              </a:rPr>
              <a:t>+</a:t>
            </a:r>
          </a:p>
          <a:p>
            <a:pPr>
              <a:lnSpc>
                <a:spcPct val="120000"/>
              </a:lnSpc>
              <a:spcBef>
                <a:spcPct val="50000"/>
              </a:spcBef>
              <a:buFont typeface="Wingdings 2" panose="05020102010507070707" pitchFamily="18" charset="2"/>
              <a:buChar char="o"/>
            </a:pPr>
            <a:r>
              <a:rPr lang="en-US" altLang="zh-CN" sz="4000">
                <a:solidFill>
                  <a:srgbClr val="0000FF"/>
                </a:solidFill>
              </a:rPr>
              <a:t> (18+2)</a:t>
            </a:r>
            <a:r>
              <a:rPr lang="zh-CN" altLang="en-US" sz="4000">
                <a:solidFill>
                  <a:srgbClr val="0000FF"/>
                </a:solidFill>
              </a:rPr>
              <a:t>电子构型</a:t>
            </a:r>
          </a:p>
          <a:p>
            <a:pPr algn="ctr">
              <a:lnSpc>
                <a:spcPct val="120000"/>
              </a:lnSpc>
              <a:spcBef>
                <a:spcPct val="50000"/>
              </a:spcBef>
              <a:buFont typeface="Wingdings 2" panose="05020102010507070707" pitchFamily="18" charset="2"/>
              <a:buNone/>
            </a:pPr>
            <a:r>
              <a:rPr lang="en-US" altLang="zh-CN" sz="4000">
                <a:solidFill>
                  <a:srgbClr val="0000FF"/>
                </a:solidFill>
              </a:rPr>
              <a:t>[(n</a:t>
            </a:r>
            <a:r>
              <a:rPr lang="en-US" altLang="zh-CN" sz="4000">
                <a:solidFill>
                  <a:srgbClr val="0000FF"/>
                </a:solidFill>
                <a:sym typeface="Symbol" panose="05050102010706020507" pitchFamily="18" charset="2"/>
              </a:rPr>
              <a:t></a:t>
            </a:r>
            <a:r>
              <a:rPr lang="en-US" altLang="zh-CN" sz="4000">
                <a:solidFill>
                  <a:srgbClr val="0000FF"/>
                </a:solidFill>
              </a:rPr>
              <a:t>1)s</a:t>
            </a:r>
            <a:r>
              <a:rPr lang="en-US" altLang="zh-CN" sz="4000" baseline="30000">
                <a:solidFill>
                  <a:srgbClr val="0000FF"/>
                </a:solidFill>
              </a:rPr>
              <a:t>2</a:t>
            </a:r>
            <a:r>
              <a:rPr lang="en-US" altLang="zh-CN" sz="4000">
                <a:solidFill>
                  <a:srgbClr val="0000FF"/>
                </a:solidFill>
              </a:rPr>
              <a:t>(</a:t>
            </a:r>
            <a:r>
              <a:rPr lang="en-US" altLang="zh-CN" sz="4000" i="1">
                <a:solidFill>
                  <a:srgbClr val="0000FF"/>
                </a:solidFill>
              </a:rPr>
              <a:t>n</a:t>
            </a:r>
            <a:r>
              <a:rPr lang="en-US" altLang="zh-CN" sz="4000">
                <a:solidFill>
                  <a:srgbClr val="0000FF"/>
                </a:solidFill>
                <a:sym typeface="Symbol" panose="05050102010706020507" pitchFamily="18" charset="2"/>
              </a:rPr>
              <a:t></a:t>
            </a:r>
            <a:r>
              <a:rPr lang="en-US" altLang="zh-CN" sz="4000">
                <a:solidFill>
                  <a:srgbClr val="0000FF"/>
                </a:solidFill>
              </a:rPr>
              <a:t>1)p</a:t>
            </a:r>
            <a:r>
              <a:rPr lang="en-US" altLang="zh-CN" sz="4000" baseline="30000">
                <a:solidFill>
                  <a:srgbClr val="0000FF"/>
                </a:solidFill>
              </a:rPr>
              <a:t>6</a:t>
            </a:r>
            <a:r>
              <a:rPr lang="en-US" altLang="zh-CN" sz="4000">
                <a:solidFill>
                  <a:srgbClr val="0000FF"/>
                </a:solidFill>
              </a:rPr>
              <a:t>(</a:t>
            </a:r>
            <a:r>
              <a:rPr lang="en-US" altLang="zh-CN" sz="4000" i="1">
                <a:solidFill>
                  <a:srgbClr val="0000FF"/>
                </a:solidFill>
              </a:rPr>
              <a:t>n</a:t>
            </a:r>
            <a:r>
              <a:rPr lang="en-US" altLang="zh-CN" sz="4000">
                <a:solidFill>
                  <a:srgbClr val="0000FF"/>
                </a:solidFill>
                <a:sym typeface="Symbol" panose="05050102010706020507" pitchFamily="18" charset="2"/>
              </a:rPr>
              <a:t></a:t>
            </a:r>
            <a:r>
              <a:rPr lang="en-US" altLang="zh-CN" sz="4000">
                <a:solidFill>
                  <a:srgbClr val="0000FF"/>
                </a:solidFill>
              </a:rPr>
              <a:t>1)d</a:t>
            </a:r>
            <a:r>
              <a:rPr lang="en-US" altLang="zh-CN" sz="4000" baseline="30000">
                <a:solidFill>
                  <a:srgbClr val="0000FF"/>
                </a:solidFill>
              </a:rPr>
              <a:t>1</a:t>
            </a:r>
            <a:r>
              <a:rPr lang="en-US" altLang="zh-CN" sz="4000" baseline="30000">
                <a:solidFill>
                  <a:srgbClr val="00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4000" i="1">
                <a:solidFill>
                  <a:srgbClr val="0000FF"/>
                </a:solidFill>
              </a:rPr>
              <a:t>n</a:t>
            </a:r>
            <a:r>
              <a:rPr lang="en-US" altLang="zh-CN" sz="4000">
                <a:solidFill>
                  <a:srgbClr val="0000FF"/>
                </a:solidFill>
              </a:rPr>
              <a:t>s</a:t>
            </a:r>
            <a:r>
              <a:rPr lang="en-US" altLang="zh-CN" sz="4000" baseline="30000">
                <a:solidFill>
                  <a:srgbClr val="0000FF"/>
                </a:solidFill>
              </a:rPr>
              <a:t>2</a:t>
            </a:r>
            <a:r>
              <a:rPr lang="en-US" altLang="zh-CN" sz="4000">
                <a:solidFill>
                  <a:srgbClr val="0000FF"/>
                </a:solidFill>
              </a:rPr>
              <a:t>] </a:t>
            </a:r>
          </a:p>
          <a:p>
            <a:pPr algn="ctr">
              <a:lnSpc>
                <a:spcPct val="120000"/>
              </a:lnSpc>
              <a:spcBef>
                <a:spcPct val="50000"/>
              </a:spcBef>
              <a:buFont typeface="Wingdings 2" panose="05020102010507070707" pitchFamily="18" charset="2"/>
              <a:buNone/>
            </a:pPr>
            <a:r>
              <a:rPr lang="en-US" altLang="zh-CN" sz="4000">
                <a:solidFill>
                  <a:srgbClr val="0000FF"/>
                </a:solidFill>
              </a:rPr>
              <a:t>Pb</a:t>
            </a:r>
            <a:r>
              <a:rPr lang="en-US" altLang="zh-CN" sz="4000" baseline="30000">
                <a:solidFill>
                  <a:srgbClr val="0000FF"/>
                </a:solidFill>
              </a:rPr>
              <a:t>2+</a:t>
            </a:r>
            <a:r>
              <a:rPr lang="en-US" altLang="zh-CN" sz="4000">
                <a:solidFill>
                  <a:srgbClr val="0000FF"/>
                </a:solidFill>
              </a:rPr>
              <a:t>, Sn</a:t>
            </a:r>
            <a:r>
              <a:rPr lang="en-US" altLang="zh-CN" sz="4000" baseline="30000">
                <a:solidFill>
                  <a:srgbClr val="0000FF"/>
                </a:solidFill>
              </a:rPr>
              <a:t>2+</a:t>
            </a:r>
            <a:r>
              <a:rPr lang="en-US" altLang="zh-CN" sz="4000">
                <a:solidFill>
                  <a:srgbClr val="0000FF"/>
                </a:solidFill>
              </a:rPr>
              <a:t>, Bi</a:t>
            </a:r>
            <a:r>
              <a:rPr lang="en-US" altLang="zh-CN" sz="4000" baseline="30000">
                <a:solidFill>
                  <a:srgbClr val="0000FF"/>
                </a:solidFill>
              </a:rPr>
              <a:t>3+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3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93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93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93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93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3">
            <a:extLst>
              <a:ext uri="{FF2B5EF4-FFF2-40B4-BE49-F238E27FC236}">
                <a16:creationId xmlns:a16="http://schemas.microsoft.com/office/drawing/2014/main" id="{74E019D4-3E9D-4EF0-B92A-7500C47B81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D2AB50-C6BA-4D00-8D0D-416A1927CE49}" type="slidenum">
              <a:rPr lang="en-US" altLang="zh-CN"/>
              <a:pPr/>
              <a:t>12</a:t>
            </a:fld>
            <a:endParaRPr lang="en-US" altLang="zh-CN"/>
          </a:p>
        </p:txBody>
      </p:sp>
      <p:graphicFrame>
        <p:nvGraphicFramePr>
          <p:cNvPr id="969730" name="Object 2">
            <a:extLst>
              <a:ext uri="{FF2B5EF4-FFF2-40B4-BE49-F238E27FC236}">
                <a16:creationId xmlns:a16="http://schemas.microsoft.com/office/drawing/2014/main" id="{F392BFC8-B101-41D4-A286-2332DF4F14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9388" y="2565400"/>
          <a:ext cx="8856662" cy="361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9737" name="CS ChemDraw Drawing" r:id="rId3" imgW="5239800" imgH="2140920" progId="ChemDraw.Document.5.0">
                  <p:embed/>
                </p:oleObj>
              </mc:Choice>
              <mc:Fallback>
                <p:oleObj name="CS ChemDraw Drawing" r:id="rId3" imgW="5239800" imgH="2140920" progId="ChemDraw.Document.5.0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2565400"/>
                        <a:ext cx="8856662" cy="3619500"/>
                      </a:xfrm>
                      <a:prstGeom prst="rect">
                        <a:avLst/>
                      </a:prstGeom>
                      <a:solidFill>
                        <a:srgbClr val="CCE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9731" name="Text Box 3">
            <a:extLst>
              <a:ext uri="{FF2B5EF4-FFF2-40B4-BE49-F238E27FC236}">
                <a16:creationId xmlns:a16="http://schemas.microsoft.com/office/drawing/2014/main" id="{8C3A532B-C2BE-4656-B633-86D30D70F4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196975"/>
            <a:ext cx="83534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600">
                <a:solidFill>
                  <a:schemeClr val="tx1"/>
                </a:solidFill>
              </a:rPr>
              <a:t>共价键理论的历史沿革</a:t>
            </a:r>
          </a:p>
        </p:txBody>
      </p:sp>
      <p:sp>
        <p:nvSpPr>
          <p:cNvPr id="969732" name="Rectangle 4">
            <a:extLst>
              <a:ext uri="{FF2B5EF4-FFF2-40B4-BE49-F238E27FC236}">
                <a16:creationId xmlns:a16="http://schemas.microsoft.com/office/drawing/2014/main" id="{52AE1528-4063-4578-8625-E0760A20E8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388" y="188913"/>
            <a:ext cx="5473700" cy="1143000"/>
          </a:xfrm>
          <a:noFill/>
          <a:ln/>
        </p:spPr>
        <p:txBody>
          <a:bodyPr/>
          <a:lstStyle/>
          <a:p>
            <a:pPr algn="l"/>
            <a:r>
              <a:rPr lang="en-US" altLang="zh-CN" b="1"/>
              <a:t>3. </a:t>
            </a:r>
            <a:r>
              <a:rPr lang="zh-CN" altLang="en-US" b="1"/>
              <a:t>共价键</a:t>
            </a:r>
          </a:p>
        </p:txBody>
      </p:sp>
      <p:sp>
        <p:nvSpPr>
          <p:cNvPr id="969733" name="AutoShape 5">
            <a:extLst>
              <a:ext uri="{FF2B5EF4-FFF2-40B4-BE49-F238E27FC236}">
                <a16:creationId xmlns:a16="http://schemas.microsoft.com/office/drawing/2014/main" id="{7DC5DE39-C0D9-4776-9B13-CAFC2D308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675" y="1916113"/>
            <a:ext cx="4176713" cy="936625"/>
          </a:xfrm>
          <a:prstGeom prst="wedgeRectCallout">
            <a:avLst>
              <a:gd name="adj1" fmla="val -40042"/>
              <a:gd name="adj2" fmla="val 82542"/>
            </a:avLst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2800">
                <a:solidFill>
                  <a:schemeClr val="tx1"/>
                </a:solidFill>
              </a:rPr>
              <a:t>原子之间通过共用电子对形成的化学键称为共价键。</a:t>
            </a:r>
          </a:p>
        </p:txBody>
      </p:sp>
      <p:sp>
        <p:nvSpPr>
          <p:cNvPr id="969734" name="AutoShape 6">
            <a:extLst>
              <a:ext uri="{FF2B5EF4-FFF2-40B4-BE49-F238E27FC236}">
                <a16:creationId xmlns:a16="http://schemas.microsoft.com/office/drawing/2014/main" id="{3B06DE74-CB4F-44C3-9C79-A15F06830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7625" y="2852738"/>
            <a:ext cx="360363" cy="360362"/>
          </a:xfrm>
          <a:prstGeom prst="sun">
            <a:avLst>
              <a:gd name="adj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9735" name="AutoShape 7">
            <a:extLst>
              <a:ext uri="{FF2B5EF4-FFF2-40B4-BE49-F238E27FC236}">
                <a16:creationId xmlns:a16="http://schemas.microsoft.com/office/drawing/2014/main" id="{85413C47-CEDC-406A-B47E-0880453C0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3888" y="4005263"/>
            <a:ext cx="360362" cy="360362"/>
          </a:xfrm>
          <a:prstGeom prst="sun">
            <a:avLst>
              <a:gd name="adj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9736" name="AutoShape 8">
            <a:extLst>
              <a:ext uri="{FF2B5EF4-FFF2-40B4-BE49-F238E27FC236}">
                <a16:creationId xmlns:a16="http://schemas.microsoft.com/office/drawing/2014/main" id="{524134DB-47AD-4320-813C-40850DB75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7763" y="5516563"/>
            <a:ext cx="360362" cy="360362"/>
          </a:xfrm>
          <a:prstGeom prst="sun">
            <a:avLst>
              <a:gd name="adj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69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69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69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69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69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69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9731" grpId="0"/>
      <p:bldP spid="96973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>
            <a:extLst>
              <a:ext uri="{FF2B5EF4-FFF2-40B4-BE49-F238E27FC236}">
                <a16:creationId xmlns:a16="http://schemas.microsoft.com/office/drawing/2014/main" id="{F67B5C99-6496-4C13-8EB4-8040BCB93A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DFD5E-8FEC-4EA7-9C7C-31201B5BEE47}" type="slidenum">
              <a:rPr lang="en-US" altLang="zh-CN"/>
              <a:pPr/>
              <a:t>13</a:t>
            </a:fld>
            <a:endParaRPr lang="en-US" altLang="zh-CN"/>
          </a:p>
        </p:txBody>
      </p:sp>
      <p:sp>
        <p:nvSpPr>
          <p:cNvPr id="829444" name="Text Box 4">
            <a:extLst>
              <a:ext uri="{FF2B5EF4-FFF2-40B4-BE49-F238E27FC236}">
                <a16:creationId xmlns:a16="http://schemas.microsoft.com/office/drawing/2014/main" id="{B3606C14-890C-4582-963E-959DE999609E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>
          <a:xfrm>
            <a:off x="179388" y="260350"/>
            <a:ext cx="856932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</a:extLst>
        </p:spPr>
        <p:txBody>
          <a:bodyPr/>
          <a:lstStyle/>
          <a:p>
            <a:pPr marL="609600" indent="-609600" algn="just">
              <a:lnSpc>
                <a:spcPct val="110000"/>
              </a:lnSpc>
              <a:spcBef>
                <a:spcPct val="50000"/>
              </a:spcBef>
              <a:buFontTx/>
              <a:buAutoNum type="arabicParenR"/>
            </a:pPr>
            <a:r>
              <a:rPr lang="zh-CN" altLang="en-US" sz="3600" b="1"/>
              <a:t>价键理论：</a:t>
            </a:r>
          </a:p>
          <a:p>
            <a:pPr marL="609600" indent="-609600" algn="just">
              <a:lnSpc>
                <a:spcPct val="110000"/>
              </a:lnSpc>
              <a:spcBef>
                <a:spcPct val="50000"/>
              </a:spcBef>
              <a:buFontTx/>
              <a:buNone/>
            </a:pPr>
            <a:r>
              <a:rPr lang="zh-CN" altLang="en-US" sz="3600" b="1"/>
              <a:t>      共价键的本质是由于原子相互接近时发生轨道重叠，原子间通过共用自旋相反的电子对使能量降低而成键。</a:t>
            </a:r>
          </a:p>
        </p:txBody>
      </p:sp>
    </p:spTree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1">
            <a:extLst>
              <a:ext uri="{FF2B5EF4-FFF2-40B4-BE49-F238E27FC236}">
                <a16:creationId xmlns:a16="http://schemas.microsoft.com/office/drawing/2014/main" id="{C48FA5D3-A1D8-42A0-91CC-E27EA76C3F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0C086-6EA0-467F-AE8F-7FF58A18F719}" type="slidenum">
              <a:rPr lang="en-US" altLang="zh-CN"/>
              <a:pPr/>
              <a:t>14</a:t>
            </a:fld>
            <a:endParaRPr lang="en-US" altLang="zh-CN"/>
          </a:p>
        </p:txBody>
      </p:sp>
      <p:sp>
        <p:nvSpPr>
          <p:cNvPr id="830466" name="Rectangle 2">
            <a:extLst>
              <a:ext uri="{FF2B5EF4-FFF2-40B4-BE49-F238E27FC236}">
                <a16:creationId xmlns:a16="http://schemas.microsoft.com/office/drawing/2014/main" id="{9BB53173-B1D0-4907-B2CE-B55EF4F2767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95288" y="260350"/>
            <a:ext cx="5400675" cy="792163"/>
          </a:xfrm>
        </p:spPr>
        <p:txBody>
          <a:bodyPr/>
          <a:lstStyle/>
          <a:p>
            <a:pPr algn="l"/>
            <a:r>
              <a:rPr lang="en-US" altLang="zh-CN" sz="3600" b="1"/>
              <a:t>H</a:t>
            </a:r>
            <a:r>
              <a:rPr lang="en-US" altLang="zh-CN" sz="3600" b="1" baseline="-25000"/>
              <a:t>2</a:t>
            </a:r>
            <a:r>
              <a:rPr lang="zh-CN" altLang="en-US" sz="3600" b="1"/>
              <a:t>分子中共价键的形成：</a:t>
            </a:r>
          </a:p>
        </p:txBody>
      </p:sp>
      <p:pic>
        <p:nvPicPr>
          <p:cNvPr id="830468" name="Picture 4" descr="H2分子能量变化">
            <a:extLst>
              <a:ext uri="{FF2B5EF4-FFF2-40B4-BE49-F238E27FC236}">
                <a16:creationId xmlns:a16="http://schemas.microsoft.com/office/drawing/2014/main" id="{45E619C4-8AAE-46EB-B13D-1A31FA836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8" t="7886" r="19151" b="1785"/>
          <a:stretch>
            <a:fillRect/>
          </a:stretch>
        </p:blipFill>
        <p:spPr bwMode="auto">
          <a:xfrm>
            <a:off x="179388" y="1412875"/>
            <a:ext cx="5689600" cy="386873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0469" name="Text Box 5">
            <a:extLst>
              <a:ext uri="{FF2B5EF4-FFF2-40B4-BE49-F238E27FC236}">
                <a16:creationId xmlns:a16="http://schemas.microsoft.com/office/drawing/2014/main" id="{2F95D8CE-1796-466E-B12D-298969B61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4163" y="1057275"/>
            <a:ext cx="3598862" cy="2566988"/>
          </a:xfrm>
          <a:prstGeom prst="rect">
            <a:avLst/>
          </a:prstGeom>
          <a:solidFill>
            <a:srgbClr val="FFFFCC"/>
          </a:solidFill>
          <a:ln w="38100">
            <a:solidFill>
              <a:srgbClr val="99FF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zh-CN" altLang="en-US" sz="3200">
                <a:solidFill>
                  <a:schemeClr val="tx1"/>
                </a:solidFill>
              </a:rPr>
              <a:t>电子自旋平行</a:t>
            </a:r>
          </a:p>
          <a:p>
            <a:pPr algn="just"/>
            <a:r>
              <a:rPr lang="zh-CN" altLang="en-US" sz="3200">
                <a:solidFill>
                  <a:schemeClr val="tx1"/>
                </a:solidFill>
              </a:rPr>
              <a:t>排斥 </a:t>
            </a:r>
            <a:r>
              <a:rPr lang="en-US" altLang="zh-CN" sz="3200">
                <a:solidFill>
                  <a:schemeClr val="tx1"/>
                </a:solidFill>
              </a:rPr>
              <a:t>&gt; </a:t>
            </a:r>
            <a:r>
              <a:rPr lang="zh-CN" altLang="en-US" sz="3200">
                <a:solidFill>
                  <a:schemeClr val="tx1"/>
                </a:solidFill>
              </a:rPr>
              <a:t>吸引</a:t>
            </a:r>
          </a:p>
          <a:p>
            <a:pPr algn="just"/>
            <a:r>
              <a:rPr lang="zh-CN" altLang="en-US" sz="3200">
                <a:solidFill>
                  <a:schemeClr val="tx1"/>
                </a:solidFill>
              </a:rPr>
              <a:t>系统能量升高</a:t>
            </a:r>
          </a:p>
          <a:p>
            <a:pPr algn="just"/>
            <a:r>
              <a:rPr lang="zh-CN" altLang="en-US" sz="3200">
                <a:solidFill>
                  <a:schemeClr val="tx1"/>
                </a:solidFill>
              </a:rPr>
              <a:t>不能形成稳定的化学键</a:t>
            </a:r>
          </a:p>
        </p:txBody>
      </p:sp>
      <p:sp>
        <p:nvSpPr>
          <p:cNvPr id="830470" name="Text Box 6">
            <a:extLst>
              <a:ext uri="{FF2B5EF4-FFF2-40B4-BE49-F238E27FC236}">
                <a16:creationId xmlns:a16="http://schemas.microsoft.com/office/drawing/2014/main" id="{A3D81315-9C97-4735-AB9E-598BFDD9D8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7188" y="3721100"/>
            <a:ext cx="3598862" cy="2876550"/>
          </a:xfrm>
          <a:prstGeom prst="rect">
            <a:avLst/>
          </a:prstGeom>
          <a:solidFill>
            <a:srgbClr val="CCECFF"/>
          </a:solidFill>
          <a:ln w="38100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zh-CN" altLang="en-US" sz="3600">
                <a:solidFill>
                  <a:schemeClr val="tx1"/>
                </a:solidFill>
              </a:rPr>
              <a:t>电子自旋相反</a:t>
            </a:r>
          </a:p>
          <a:p>
            <a:pPr algn="just"/>
            <a:r>
              <a:rPr lang="zh-CN" altLang="en-US" sz="3600">
                <a:solidFill>
                  <a:schemeClr val="tx1"/>
                </a:solidFill>
              </a:rPr>
              <a:t>吸引</a:t>
            </a:r>
            <a:r>
              <a:rPr lang="en-US" altLang="zh-CN" sz="3600">
                <a:solidFill>
                  <a:schemeClr val="tx1"/>
                </a:solidFill>
              </a:rPr>
              <a:t>&gt;</a:t>
            </a:r>
            <a:r>
              <a:rPr lang="zh-CN" altLang="en-US" sz="3600">
                <a:solidFill>
                  <a:schemeClr val="tx1"/>
                </a:solidFill>
              </a:rPr>
              <a:t>排斥 </a:t>
            </a:r>
          </a:p>
          <a:p>
            <a:pPr algn="just"/>
            <a:r>
              <a:rPr lang="zh-CN" altLang="en-US" sz="3600">
                <a:solidFill>
                  <a:schemeClr val="tx1"/>
                </a:solidFill>
              </a:rPr>
              <a:t>系统能量降低</a:t>
            </a:r>
          </a:p>
          <a:p>
            <a:pPr algn="just"/>
            <a:r>
              <a:rPr lang="zh-CN" altLang="en-US" sz="3600">
                <a:solidFill>
                  <a:schemeClr val="tx1"/>
                </a:solidFill>
              </a:rPr>
              <a:t>可形成稳定的共价键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830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830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830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0469" grpId="0" animBg="1"/>
      <p:bldP spid="83047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1">
            <a:extLst>
              <a:ext uri="{FF2B5EF4-FFF2-40B4-BE49-F238E27FC236}">
                <a16:creationId xmlns:a16="http://schemas.microsoft.com/office/drawing/2014/main" id="{B149FE00-E510-4A95-BCF6-A4CDEBD4D7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6D59F-6C9F-46A6-AFB6-7E7ECD5BEA6A}" type="slidenum">
              <a:rPr lang="en-US" altLang="zh-CN"/>
              <a:pPr/>
              <a:t>15</a:t>
            </a:fld>
            <a:endParaRPr lang="en-US" altLang="zh-CN"/>
          </a:p>
        </p:txBody>
      </p:sp>
      <p:pic>
        <p:nvPicPr>
          <p:cNvPr id="855042" name="Picture 2">
            <a:extLst>
              <a:ext uri="{FF2B5EF4-FFF2-40B4-BE49-F238E27FC236}">
                <a16:creationId xmlns:a16="http://schemas.microsoft.com/office/drawing/2014/main" id="{3D4B647E-DFC5-4A1C-8D6D-E57CBB9B9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913" y="2908300"/>
            <a:ext cx="4572000" cy="368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5044" name="AutoShape 4">
            <a:extLst>
              <a:ext uri="{FF2B5EF4-FFF2-40B4-BE49-F238E27FC236}">
                <a16:creationId xmlns:a16="http://schemas.microsoft.com/office/drawing/2014/main" id="{96C9C045-3CC3-4BAE-A87A-BDB95A709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1138" y="3627438"/>
            <a:ext cx="142875" cy="503237"/>
          </a:xfrm>
          <a:prstGeom prst="upArrow">
            <a:avLst>
              <a:gd name="adj1" fmla="val 50000"/>
              <a:gd name="adj2" fmla="val 88055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855045" name="AutoShape 5">
            <a:extLst>
              <a:ext uri="{FF2B5EF4-FFF2-40B4-BE49-F238E27FC236}">
                <a16:creationId xmlns:a16="http://schemas.microsoft.com/office/drawing/2014/main" id="{670D5375-3AFF-4A81-9BB2-A29A255196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225" y="3646488"/>
            <a:ext cx="142875" cy="503237"/>
          </a:xfrm>
          <a:prstGeom prst="downArrow">
            <a:avLst>
              <a:gd name="adj1" fmla="val 50000"/>
              <a:gd name="adj2" fmla="val 88055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855046" name="AutoShape 6">
            <a:extLst>
              <a:ext uri="{FF2B5EF4-FFF2-40B4-BE49-F238E27FC236}">
                <a16:creationId xmlns:a16="http://schemas.microsoft.com/office/drawing/2014/main" id="{A514F795-F65D-4468-B28C-A845D39377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6925" y="5384800"/>
            <a:ext cx="142875" cy="503238"/>
          </a:xfrm>
          <a:prstGeom prst="downArrow">
            <a:avLst>
              <a:gd name="adj1" fmla="val 50000"/>
              <a:gd name="adj2" fmla="val 88056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855047" name="AutoShape 7">
            <a:extLst>
              <a:ext uri="{FF2B5EF4-FFF2-40B4-BE49-F238E27FC236}">
                <a16:creationId xmlns:a16="http://schemas.microsoft.com/office/drawing/2014/main" id="{FEC8C73B-1C1A-4071-88ED-29D2A6D882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9450" y="5356225"/>
            <a:ext cx="142875" cy="503238"/>
          </a:xfrm>
          <a:prstGeom prst="upArrow">
            <a:avLst>
              <a:gd name="adj1" fmla="val 50000"/>
              <a:gd name="adj2" fmla="val 88056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/>
          </a:p>
        </p:txBody>
      </p:sp>
      <p:pic>
        <p:nvPicPr>
          <p:cNvPr id="855049" name="Picture 9" descr="la_09_10">
            <a:extLst>
              <a:ext uri="{FF2B5EF4-FFF2-40B4-BE49-F238E27FC236}">
                <a16:creationId xmlns:a16="http://schemas.microsoft.com/office/drawing/2014/main" id="{7B0F8C2A-9689-4DFE-AA55-6CFC9413F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502025"/>
            <a:ext cx="3600450" cy="274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5050" name="Text Box 10">
            <a:extLst>
              <a:ext uri="{FF2B5EF4-FFF2-40B4-BE49-F238E27FC236}">
                <a16:creationId xmlns:a16="http://schemas.microsoft.com/office/drawing/2014/main" id="{6A4F4B17-4386-4169-99F9-3B9A980CC8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765175"/>
            <a:ext cx="8642350" cy="234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00100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57300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14500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71700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  <a:buFontTx/>
              <a:buAutoNum type="circleNumDbPlain"/>
            </a:pPr>
            <a:r>
              <a:rPr kumimoji="0" lang="zh-CN" altLang="en-US" sz="4000">
                <a:solidFill>
                  <a:srgbClr val="0000FF"/>
                </a:solidFill>
                <a:ea typeface="楷体_GB2312" pitchFamily="49" charset="-122"/>
              </a:rPr>
              <a:t>电子配对原理</a:t>
            </a:r>
            <a:r>
              <a:rPr kumimoji="0" lang="zh-CN" altLang="en-US" sz="3600">
                <a:solidFill>
                  <a:srgbClr val="0000FF"/>
                </a:solidFill>
                <a:ea typeface="楷体_GB2312" pitchFamily="49" charset="-122"/>
              </a:rPr>
              <a:t>：</a:t>
            </a:r>
            <a:r>
              <a:rPr kumimoji="0" lang="zh-CN" altLang="en-US" sz="3600">
                <a:solidFill>
                  <a:schemeClr val="tx2"/>
                </a:solidFill>
                <a:ea typeface="楷体_GB2312" pitchFamily="49" charset="-122"/>
              </a:rPr>
              <a:t>两原子各有一个未成对电子，两个单电子可以</a:t>
            </a:r>
            <a:r>
              <a:rPr kumimoji="0" lang="zh-CN" altLang="en-US" sz="3600">
                <a:solidFill>
                  <a:srgbClr val="0000FF"/>
                </a:solidFill>
                <a:ea typeface="楷体_GB2312" pitchFamily="49" charset="-122"/>
              </a:rPr>
              <a:t>自旋相反</a:t>
            </a:r>
            <a:r>
              <a:rPr kumimoji="0" lang="zh-CN" altLang="en-US" sz="3600">
                <a:solidFill>
                  <a:schemeClr val="tx2"/>
                </a:solidFill>
                <a:ea typeface="楷体_GB2312" pitchFamily="49" charset="-122"/>
              </a:rPr>
              <a:t>的方式</a:t>
            </a:r>
            <a:r>
              <a:rPr kumimoji="0" lang="zh-CN" altLang="en-US" sz="3600">
                <a:solidFill>
                  <a:srgbClr val="0000FF"/>
                </a:solidFill>
                <a:ea typeface="楷体_GB2312" pitchFamily="49" charset="-122"/>
              </a:rPr>
              <a:t>相互配对</a:t>
            </a:r>
            <a:r>
              <a:rPr kumimoji="0" lang="zh-CN" altLang="en-US" sz="3600">
                <a:solidFill>
                  <a:schemeClr val="tx2"/>
                </a:solidFill>
                <a:ea typeface="楷体_GB2312" pitchFamily="49" charset="-122"/>
              </a:rPr>
              <a:t>，在两原子间形成稳定的共价单键。</a:t>
            </a:r>
          </a:p>
        </p:txBody>
      </p:sp>
      <p:sp>
        <p:nvSpPr>
          <p:cNvPr id="855051" name="Text Box 11">
            <a:extLst>
              <a:ext uri="{FF2B5EF4-FFF2-40B4-BE49-F238E27FC236}">
                <a16:creationId xmlns:a16="http://schemas.microsoft.com/office/drawing/2014/main" id="{DBD61436-913A-4EAD-A743-5FB2E544C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88913"/>
            <a:ext cx="51847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4000">
                <a:solidFill>
                  <a:schemeClr val="tx2"/>
                </a:solidFill>
              </a:rPr>
              <a:t>(1) </a:t>
            </a:r>
            <a:r>
              <a:rPr kumimoji="0" lang="zh-CN" altLang="en-US" sz="4000">
                <a:solidFill>
                  <a:schemeClr val="tx2"/>
                </a:solidFill>
              </a:rPr>
              <a:t>共价键成键原理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55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0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550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55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505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1">
            <a:extLst>
              <a:ext uri="{FF2B5EF4-FFF2-40B4-BE49-F238E27FC236}">
                <a16:creationId xmlns:a16="http://schemas.microsoft.com/office/drawing/2014/main" id="{750286AD-A794-42A2-B2A3-639E8745AE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5DED0-40D1-4A63-8307-A005D9E6FBC1}" type="slidenum">
              <a:rPr lang="en-US" altLang="zh-CN"/>
              <a:pPr/>
              <a:t>16</a:t>
            </a:fld>
            <a:endParaRPr lang="en-US" altLang="zh-CN"/>
          </a:p>
        </p:txBody>
      </p:sp>
      <p:sp>
        <p:nvSpPr>
          <p:cNvPr id="832514" name="Text Box 2">
            <a:extLst>
              <a:ext uri="{FF2B5EF4-FFF2-40B4-BE49-F238E27FC236}">
                <a16:creationId xmlns:a16="http://schemas.microsoft.com/office/drawing/2014/main" id="{18C56492-9C4E-4BC0-B44E-0AE1558504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333375"/>
            <a:ext cx="849630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61950" indent="-3619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4133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  <a:buFontTx/>
              <a:buChar char="•"/>
            </a:pPr>
            <a:r>
              <a:rPr kumimoji="0" lang="zh-CN" altLang="en-US" sz="4000">
                <a:solidFill>
                  <a:schemeClr val="tx2"/>
                </a:solidFill>
                <a:ea typeface="楷体_GB2312" pitchFamily="49" charset="-122"/>
              </a:rPr>
              <a:t>若各有</a:t>
            </a:r>
            <a:r>
              <a:rPr kumimoji="0" lang="en-US" altLang="zh-CN" sz="4000">
                <a:solidFill>
                  <a:schemeClr val="tx2"/>
                </a:solidFill>
                <a:ea typeface="楷体_GB2312" pitchFamily="49" charset="-122"/>
              </a:rPr>
              <a:t>2</a:t>
            </a:r>
            <a:r>
              <a:rPr kumimoji="0" lang="zh-CN" altLang="en-US" sz="4000">
                <a:solidFill>
                  <a:schemeClr val="tx2"/>
                </a:solidFill>
                <a:ea typeface="楷体_GB2312" pitchFamily="49" charset="-122"/>
              </a:rPr>
              <a:t>个或</a:t>
            </a:r>
            <a:r>
              <a:rPr kumimoji="0" lang="en-US" altLang="zh-CN" sz="4000">
                <a:solidFill>
                  <a:schemeClr val="tx2"/>
                </a:solidFill>
                <a:ea typeface="楷体_GB2312" pitchFamily="49" charset="-122"/>
              </a:rPr>
              <a:t>3</a:t>
            </a:r>
            <a:r>
              <a:rPr kumimoji="0" lang="zh-CN" altLang="en-US" sz="4000">
                <a:solidFill>
                  <a:schemeClr val="tx2"/>
                </a:solidFill>
                <a:ea typeface="楷体_GB2312" pitchFamily="49" charset="-122"/>
              </a:rPr>
              <a:t>个未成对电子，则自旋相反的未成对电子可以两两配对形成共价双键或叁键。</a:t>
            </a:r>
          </a:p>
        </p:txBody>
      </p:sp>
      <p:sp>
        <p:nvSpPr>
          <p:cNvPr id="832515" name="Text Box 3">
            <a:extLst>
              <a:ext uri="{FF2B5EF4-FFF2-40B4-BE49-F238E27FC236}">
                <a16:creationId xmlns:a16="http://schemas.microsoft.com/office/drawing/2014/main" id="{5E5FCB68-D839-41AC-B511-21215E3B4A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2781300"/>
            <a:ext cx="8353425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4000">
                <a:solidFill>
                  <a:schemeClr val="tx1"/>
                </a:solidFill>
              </a:rPr>
              <a:t>例：</a:t>
            </a:r>
            <a:r>
              <a:rPr kumimoji="0" lang="en-US" altLang="zh-CN" sz="4000">
                <a:solidFill>
                  <a:schemeClr val="tx1"/>
                </a:solidFill>
              </a:rPr>
              <a:t>H</a:t>
            </a:r>
            <a:r>
              <a:rPr kumimoji="0" lang="en-US" altLang="zh-CN" sz="4000" baseline="-25000">
                <a:solidFill>
                  <a:schemeClr val="tx1"/>
                </a:solidFill>
              </a:rPr>
              <a:t>2</a:t>
            </a:r>
            <a:r>
              <a:rPr kumimoji="0" lang="zh-CN" altLang="en-US" sz="4000">
                <a:solidFill>
                  <a:schemeClr val="tx1"/>
                </a:solidFill>
              </a:rPr>
              <a:t>、</a:t>
            </a:r>
            <a:r>
              <a:rPr kumimoji="0" lang="en-US" altLang="zh-CN" sz="4000">
                <a:solidFill>
                  <a:schemeClr val="tx1"/>
                </a:solidFill>
              </a:rPr>
              <a:t>HCl, </a:t>
            </a:r>
            <a:r>
              <a:rPr kumimoji="0" lang="zh-CN" altLang="en-US" sz="4000">
                <a:solidFill>
                  <a:schemeClr val="tx1"/>
                </a:solidFill>
              </a:rPr>
              <a:t>共价单键；</a:t>
            </a:r>
          </a:p>
          <a:p>
            <a:pPr>
              <a:spcBef>
                <a:spcPct val="50000"/>
              </a:spcBef>
            </a:pPr>
            <a:r>
              <a:rPr kumimoji="0" lang="zh-CN" altLang="en-US" sz="4000">
                <a:solidFill>
                  <a:schemeClr val="tx1"/>
                </a:solidFill>
              </a:rPr>
              <a:t>        </a:t>
            </a:r>
            <a:r>
              <a:rPr kumimoji="0" lang="en-US" altLang="zh-CN" sz="4000">
                <a:solidFill>
                  <a:schemeClr val="tx1"/>
                </a:solidFill>
              </a:rPr>
              <a:t>N</a:t>
            </a:r>
            <a:r>
              <a:rPr kumimoji="0" lang="en-US" altLang="zh-CN" sz="4000" baseline="-25000">
                <a:solidFill>
                  <a:schemeClr val="tx1"/>
                </a:solidFill>
              </a:rPr>
              <a:t>2</a:t>
            </a:r>
            <a:r>
              <a:rPr kumimoji="0" lang="en-US" altLang="zh-CN" sz="4000">
                <a:solidFill>
                  <a:schemeClr val="tx1"/>
                </a:solidFill>
              </a:rPr>
              <a:t>, </a:t>
            </a:r>
            <a:r>
              <a:rPr kumimoji="0" lang="zh-CN" altLang="en-US" sz="4000">
                <a:solidFill>
                  <a:schemeClr val="tx1"/>
                </a:solidFill>
              </a:rPr>
              <a:t>共价叁键。</a:t>
            </a:r>
          </a:p>
        </p:txBody>
      </p:sp>
      <p:sp>
        <p:nvSpPr>
          <p:cNvPr id="832516" name="Text Box 4">
            <a:extLst>
              <a:ext uri="{FF2B5EF4-FFF2-40B4-BE49-F238E27FC236}">
                <a16:creationId xmlns:a16="http://schemas.microsoft.com/office/drawing/2014/main" id="{7E7EC2C0-EB4E-4183-B4ED-3B2BB2503D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4163" y="3716338"/>
            <a:ext cx="2447925" cy="76200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>
                <a:solidFill>
                  <a:schemeClr val="tx1"/>
                </a:solidFill>
                <a:cs typeface="Times New Roman" panose="02020603050405020304" pitchFamily="18" charset="0"/>
              </a:rPr>
              <a:t>:N</a:t>
            </a:r>
            <a:r>
              <a:rPr kumimoji="0" lang="en-US" altLang="zh-CN">
                <a:solidFill>
                  <a:srgbClr val="3333FF"/>
                </a:solidFill>
                <a:cs typeface="Times New Roman" panose="02020603050405020304" pitchFamily="18" charset="0"/>
              </a:rPr>
              <a:t>≡</a:t>
            </a:r>
            <a:r>
              <a:rPr kumimoji="0" lang="en-US" altLang="zh-CN">
                <a:solidFill>
                  <a:schemeClr val="tx1"/>
                </a:solidFill>
                <a:cs typeface="Times New Roman" panose="02020603050405020304" pitchFamily="18" charset="0"/>
              </a:rPr>
              <a:t>N: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2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2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32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2515" grpId="0"/>
      <p:bldP spid="8325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A7ECB5-1CDD-45D0-B3D6-3DA93270EA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0A27F-8A88-42CF-A528-ADF29DEB14DC}" type="slidenum">
              <a:rPr lang="en-US" altLang="zh-CN"/>
              <a:pPr/>
              <a:t>17</a:t>
            </a:fld>
            <a:endParaRPr lang="en-US" altLang="zh-CN"/>
          </a:p>
        </p:txBody>
      </p:sp>
      <p:sp>
        <p:nvSpPr>
          <p:cNvPr id="833538" name="Rectangle 2">
            <a:extLst>
              <a:ext uri="{FF2B5EF4-FFF2-40B4-BE49-F238E27FC236}">
                <a16:creationId xmlns:a16="http://schemas.microsoft.com/office/drawing/2014/main" id="{5F04888B-01E2-4F7F-AF89-95A817E7017D}"/>
              </a:ext>
            </a:extLst>
          </p:cNvPr>
          <p:cNvSpPr>
            <a:spLocks noChangeArrowheads="1"/>
          </p:cNvSpPr>
          <p:nvPr>
            <p:ph type="title"/>
          </p:nvPr>
        </p:nvSpPr>
        <p:spPr>
          <a:xfrm>
            <a:off x="179388" y="1268413"/>
            <a:ext cx="8423275" cy="3095625"/>
          </a:xfrm>
          <a:noFill/>
          <a:ln/>
        </p:spPr>
        <p:txBody>
          <a:bodyPr anchor="t"/>
          <a:lstStyle/>
          <a:p>
            <a:pPr marL="360363" indent="-360363" algn="just">
              <a:lnSpc>
                <a:spcPct val="120000"/>
              </a:lnSpc>
              <a:spcBef>
                <a:spcPct val="20000"/>
              </a:spcBef>
              <a:buFontTx/>
              <a:buAutoNum type="circleNumDbPlain" startAt="2"/>
            </a:pPr>
            <a:r>
              <a:rPr lang="zh-CN" altLang="en-US" sz="4000" b="1">
                <a:solidFill>
                  <a:srgbClr val="0000FF"/>
                </a:solidFill>
                <a:ea typeface="楷体_GB2312" pitchFamily="49" charset="-122"/>
              </a:rPr>
              <a:t>能量最低原理：</a:t>
            </a:r>
            <a:r>
              <a:rPr lang="zh-CN" altLang="en-US" sz="4000" b="1">
                <a:ea typeface="楷体_GB2312" pitchFamily="49" charset="-122"/>
              </a:rPr>
              <a:t>在成键过程中，自旋相反的两电子配对后，会释放出能量，使体系能量降低，从而形成稳定的化学键。</a:t>
            </a:r>
          </a:p>
        </p:txBody>
      </p:sp>
      <p:sp>
        <p:nvSpPr>
          <p:cNvPr id="833539" name="Text Box 3">
            <a:extLst>
              <a:ext uri="{FF2B5EF4-FFF2-40B4-BE49-F238E27FC236}">
                <a16:creationId xmlns:a16="http://schemas.microsoft.com/office/drawing/2014/main" id="{67150620-1688-4FC0-98DE-827A164D7D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260350"/>
            <a:ext cx="51847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4000">
                <a:solidFill>
                  <a:schemeClr val="tx2"/>
                </a:solidFill>
              </a:rPr>
              <a:t>共价键成键原理：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33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35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98F3946-A235-4637-B321-A06B345BBB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7B167-968E-4E0F-9F0B-23B1391E3187}" type="slidenum">
              <a:rPr lang="en-US" altLang="zh-CN"/>
              <a:pPr/>
              <a:t>18</a:t>
            </a:fld>
            <a:endParaRPr lang="en-US" altLang="zh-CN"/>
          </a:p>
        </p:txBody>
      </p:sp>
      <p:sp>
        <p:nvSpPr>
          <p:cNvPr id="834562" name="Text Box 2">
            <a:extLst>
              <a:ext uri="{FF2B5EF4-FFF2-40B4-BE49-F238E27FC236}">
                <a16:creationId xmlns:a16="http://schemas.microsoft.com/office/drawing/2014/main" id="{92BDA31F-3E35-4F29-BFE2-1B8183D879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052513"/>
            <a:ext cx="8640763" cy="329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00100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57300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14500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71700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05000"/>
              </a:lnSpc>
              <a:spcBef>
                <a:spcPct val="50000"/>
              </a:spcBef>
              <a:buFontTx/>
              <a:buAutoNum type="circleNumDbPlain" startAt="3"/>
            </a:pPr>
            <a:r>
              <a:rPr kumimoji="0" lang="zh-CN" altLang="en-US" sz="4000">
                <a:solidFill>
                  <a:srgbClr val="0000FF"/>
                </a:solidFill>
                <a:ea typeface="楷体_GB2312" pitchFamily="49" charset="-122"/>
              </a:rPr>
              <a:t>最大重叠原理：</a:t>
            </a:r>
            <a:r>
              <a:rPr kumimoji="0" lang="zh-CN" altLang="en-US" sz="4000">
                <a:ea typeface="楷体_GB2312" pitchFamily="49" charset="-122"/>
              </a:rPr>
              <a:t>成键电子的原子轨道一定要在</a:t>
            </a:r>
            <a:r>
              <a:rPr kumimoji="0" lang="zh-CN" altLang="en-US" sz="4000">
                <a:solidFill>
                  <a:srgbClr val="0000FF"/>
                </a:solidFill>
                <a:ea typeface="楷体_GB2312" pitchFamily="49" charset="-122"/>
              </a:rPr>
              <a:t>对称性一致</a:t>
            </a:r>
            <a:r>
              <a:rPr kumimoji="0" lang="en-US" altLang="zh-CN" sz="4000">
                <a:ea typeface="楷体_GB2312" pitchFamily="49" charset="-122"/>
              </a:rPr>
              <a:t>(“+”</a:t>
            </a:r>
            <a:r>
              <a:rPr kumimoji="0" lang="zh-CN" altLang="en-US" sz="4000">
                <a:ea typeface="楷体_GB2312" pitchFamily="49" charset="-122"/>
              </a:rPr>
              <a:t>与“</a:t>
            </a:r>
            <a:r>
              <a:rPr kumimoji="0" lang="en-US" altLang="zh-CN" sz="4000">
                <a:ea typeface="楷体_GB2312" pitchFamily="49" charset="-122"/>
              </a:rPr>
              <a:t>+”, “</a:t>
            </a:r>
            <a:r>
              <a:rPr kumimoji="0" lang="en-US" altLang="zh-CN" sz="4000">
                <a:ea typeface="楷体_GB2312" pitchFamily="49" charset="-122"/>
                <a:sym typeface="Symbol" panose="05050102010706020507" pitchFamily="18" charset="2"/>
              </a:rPr>
              <a:t>”</a:t>
            </a:r>
            <a:r>
              <a:rPr kumimoji="0" lang="zh-CN" altLang="en-US" sz="4000">
                <a:ea typeface="楷体_GB2312" pitchFamily="49" charset="-122"/>
              </a:rPr>
              <a:t>与“</a:t>
            </a:r>
            <a:r>
              <a:rPr kumimoji="0" lang="zh-CN" altLang="en-US" sz="4000">
                <a:ea typeface="楷体_GB2312" pitchFamily="49" charset="-122"/>
                <a:sym typeface="Symbol" panose="05050102010706020507" pitchFamily="18" charset="2"/>
              </a:rPr>
              <a:t>”</a:t>
            </a:r>
            <a:r>
              <a:rPr kumimoji="0" lang="en-US" altLang="zh-CN" sz="4000">
                <a:ea typeface="楷体_GB2312" pitchFamily="49" charset="-122"/>
              </a:rPr>
              <a:t>)</a:t>
            </a:r>
            <a:r>
              <a:rPr kumimoji="0" lang="zh-CN" altLang="en-US" sz="4000">
                <a:ea typeface="楷体_GB2312" pitchFamily="49" charset="-122"/>
              </a:rPr>
              <a:t>的前提下发生重叠，重叠程度越大，两核间电子的概率密度越大，形成的共价键就越牢固。</a:t>
            </a:r>
          </a:p>
        </p:txBody>
      </p:sp>
      <p:sp>
        <p:nvSpPr>
          <p:cNvPr id="834563" name="Text Box 3">
            <a:extLst>
              <a:ext uri="{FF2B5EF4-FFF2-40B4-BE49-F238E27FC236}">
                <a16:creationId xmlns:a16="http://schemas.microsoft.com/office/drawing/2014/main" id="{70C1AA69-38C8-4BE7-9BF1-795D94615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8913"/>
            <a:ext cx="51847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4000">
                <a:solidFill>
                  <a:schemeClr val="tx2"/>
                </a:solidFill>
              </a:rPr>
              <a:t>共价键成键原理：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34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56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灯片编号占位符 1">
            <a:extLst>
              <a:ext uri="{FF2B5EF4-FFF2-40B4-BE49-F238E27FC236}">
                <a16:creationId xmlns:a16="http://schemas.microsoft.com/office/drawing/2014/main" id="{0DDD4923-C5AA-4542-8391-7A57B3071E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ED3DF-C748-43BA-967F-0E69217DD720}" type="slidenum">
              <a:rPr lang="en-US" altLang="zh-CN"/>
              <a:pPr/>
              <a:t>19</a:t>
            </a:fld>
            <a:endParaRPr lang="en-US" altLang="zh-CN"/>
          </a:p>
        </p:txBody>
      </p:sp>
      <p:sp>
        <p:nvSpPr>
          <p:cNvPr id="835586" name="Text Box 2">
            <a:extLst>
              <a:ext uri="{FF2B5EF4-FFF2-40B4-BE49-F238E27FC236}">
                <a16:creationId xmlns:a16="http://schemas.microsoft.com/office/drawing/2014/main" id="{EFFADFA8-E135-49D3-B774-70DC4769BC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5513" y="5013325"/>
            <a:ext cx="4392612" cy="579438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3200">
                <a:solidFill>
                  <a:schemeClr val="tx1"/>
                </a:solidFill>
                <a:latin typeface="Arial" panose="020B0604020202020204" pitchFamily="34" charset="0"/>
              </a:rPr>
              <a:t>对称性一致的最大重叠</a:t>
            </a:r>
          </a:p>
        </p:txBody>
      </p:sp>
      <p:grpSp>
        <p:nvGrpSpPr>
          <p:cNvPr id="835587" name="Group 3">
            <a:extLst>
              <a:ext uri="{FF2B5EF4-FFF2-40B4-BE49-F238E27FC236}">
                <a16:creationId xmlns:a16="http://schemas.microsoft.com/office/drawing/2014/main" id="{87A92F15-F1C4-4C1F-9EEC-F719EC964F2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16013" y="476250"/>
            <a:ext cx="6911975" cy="4087813"/>
            <a:chOff x="657" y="981"/>
            <a:chExt cx="4446" cy="2630"/>
          </a:xfrm>
        </p:grpSpPr>
        <p:grpSp>
          <p:nvGrpSpPr>
            <p:cNvPr id="835588" name="Group 4">
              <a:extLst>
                <a:ext uri="{FF2B5EF4-FFF2-40B4-BE49-F238E27FC236}">
                  <a16:creationId xmlns:a16="http://schemas.microsoft.com/office/drawing/2014/main" id="{C899156B-4269-4DD5-AD25-B895BAB8DBA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57" y="981"/>
              <a:ext cx="1905" cy="1052"/>
              <a:chOff x="930" y="981"/>
              <a:chExt cx="1905" cy="1052"/>
            </a:xfrm>
          </p:grpSpPr>
          <p:grpSp>
            <p:nvGrpSpPr>
              <p:cNvPr id="835589" name="Group 5">
                <a:extLst>
                  <a:ext uri="{FF2B5EF4-FFF2-40B4-BE49-F238E27FC236}">
                    <a16:creationId xmlns:a16="http://schemas.microsoft.com/office/drawing/2014/main" id="{C93EB4B7-D3EE-4562-98D3-B82645BD01F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930" y="981"/>
                <a:ext cx="1905" cy="1052"/>
                <a:chOff x="930" y="981"/>
                <a:chExt cx="1905" cy="1052"/>
              </a:xfrm>
            </p:grpSpPr>
            <p:sp>
              <p:nvSpPr>
                <p:cNvPr id="835590" name="Oval 6">
                  <a:extLst>
                    <a:ext uri="{FF2B5EF4-FFF2-40B4-BE49-F238E27FC236}">
                      <a16:creationId xmlns:a16="http://schemas.microsoft.com/office/drawing/2014/main" id="{221E0CA4-5715-47C2-900B-3ACAD73B623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1202" y="981"/>
                  <a:ext cx="771" cy="77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66FFFF"/>
                    </a:gs>
                    <a:gs pos="100000">
                      <a:srgbClr val="00CCFF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algn="ctr"/>
                  <a:r>
                    <a:rPr kumimoji="0" lang="en-US" altLang="zh-CN" sz="3200">
                      <a:solidFill>
                        <a:srgbClr val="FF0000"/>
                      </a:solidFill>
                      <a:ea typeface="宋体" panose="02010600030101010101" pitchFamily="2" charset="-122"/>
                    </a:rPr>
                    <a:t>+</a:t>
                  </a:r>
                </a:p>
              </p:txBody>
            </p:sp>
            <p:sp>
              <p:nvSpPr>
                <p:cNvPr id="835591" name="Line 7">
                  <a:extLst>
                    <a:ext uri="{FF2B5EF4-FFF2-40B4-BE49-F238E27FC236}">
                      <a16:creationId xmlns:a16="http://schemas.microsoft.com/office/drawing/2014/main" id="{9E473496-7165-41E3-AFAC-914686FDE6A7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930" y="1389"/>
                  <a:ext cx="181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35592" name="Text Box 8">
                  <a:extLst>
                    <a:ext uri="{FF2B5EF4-FFF2-40B4-BE49-F238E27FC236}">
                      <a16:creationId xmlns:a16="http://schemas.microsoft.com/office/drawing/2014/main" id="{C1CB112F-8314-4A44-AB78-787EF10B6BE7}"/>
                    </a:ext>
                  </a:extLst>
                </p:cNvPr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518" y="1298"/>
                  <a:ext cx="317" cy="3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kumimoji="0" lang="en-US" altLang="zh-CN" sz="2800" i="1">
                      <a:solidFill>
                        <a:schemeClr val="tx1"/>
                      </a:solidFill>
                      <a:ea typeface="宋体" panose="02010600030101010101" pitchFamily="2" charset="-122"/>
                    </a:rPr>
                    <a:t>x</a:t>
                  </a:r>
                </a:p>
              </p:txBody>
            </p:sp>
            <p:sp>
              <p:nvSpPr>
                <p:cNvPr id="835593" name="Text Box 9">
                  <a:extLst>
                    <a:ext uri="{FF2B5EF4-FFF2-40B4-BE49-F238E27FC236}">
                      <a16:creationId xmlns:a16="http://schemas.microsoft.com/office/drawing/2014/main" id="{E67DCF1E-DF51-4D1A-A840-A9B7739F4A4C}"/>
                    </a:ext>
                  </a:extLst>
                </p:cNvPr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1656" y="1660"/>
                  <a:ext cx="589" cy="3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kumimoji="0" lang="en-US" altLang="zh-CN" sz="3200">
                      <a:solidFill>
                        <a:schemeClr val="tx1"/>
                      </a:solidFill>
                      <a:ea typeface="宋体" panose="02010600030101010101" pitchFamily="2" charset="-122"/>
                    </a:rPr>
                    <a:t>s-s</a:t>
                  </a:r>
                </a:p>
              </p:txBody>
            </p:sp>
          </p:grpSp>
          <p:sp>
            <p:nvSpPr>
              <p:cNvPr id="835594" name="Oval 10">
                <a:extLst>
                  <a:ext uri="{FF2B5EF4-FFF2-40B4-BE49-F238E27FC236}">
                    <a16:creationId xmlns:a16="http://schemas.microsoft.com/office/drawing/2014/main" id="{D06257DA-2D70-4D24-B5AC-03B9CE27862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655" y="981"/>
                <a:ext cx="771" cy="771"/>
              </a:xfrm>
              <a:prstGeom prst="ellipse">
                <a:avLst/>
              </a:prstGeom>
              <a:gradFill rotWithShape="1">
                <a:gsLst>
                  <a:gs pos="0">
                    <a:srgbClr val="FFCCCC">
                      <a:alpha val="60001"/>
                    </a:srgbClr>
                  </a:gs>
                  <a:gs pos="100000">
                    <a:srgbClr val="CC00FF">
                      <a:alpha val="6300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/>
                <a:r>
                  <a:rPr kumimoji="0" lang="en-US" altLang="zh-CN" sz="3200">
                    <a:solidFill>
                      <a:srgbClr val="FF0000"/>
                    </a:solidFill>
                    <a:ea typeface="宋体" panose="02010600030101010101" pitchFamily="2" charset="-122"/>
                  </a:rPr>
                  <a:t>+</a:t>
                </a:r>
              </a:p>
            </p:txBody>
          </p:sp>
        </p:grpSp>
        <p:grpSp>
          <p:nvGrpSpPr>
            <p:cNvPr id="835595" name="Group 11">
              <a:extLst>
                <a:ext uri="{FF2B5EF4-FFF2-40B4-BE49-F238E27FC236}">
                  <a16:creationId xmlns:a16="http://schemas.microsoft.com/office/drawing/2014/main" id="{019F5FAA-EA5C-4CD7-98A5-7A1CD2A6C9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8" y="2160"/>
              <a:ext cx="1965" cy="1451"/>
              <a:chOff x="567" y="2160"/>
              <a:chExt cx="1965" cy="1451"/>
            </a:xfrm>
          </p:grpSpPr>
          <p:sp>
            <p:nvSpPr>
              <p:cNvPr id="835596" name="Oval 12">
                <a:extLst>
                  <a:ext uri="{FF2B5EF4-FFF2-40B4-BE49-F238E27FC236}">
                    <a16:creationId xmlns:a16="http://schemas.microsoft.com/office/drawing/2014/main" id="{AEDE2F96-7A6D-4485-9446-163188A8549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028" y="2161"/>
                <a:ext cx="594" cy="594"/>
              </a:xfrm>
              <a:prstGeom prst="ellipse">
                <a:avLst/>
              </a:prstGeom>
              <a:gradFill rotWithShape="1">
                <a:gsLst>
                  <a:gs pos="0">
                    <a:srgbClr val="66FFFF"/>
                  </a:gs>
                  <a:gs pos="100000">
                    <a:srgbClr val="00CCFF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/>
                <a:r>
                  <a:rPr kumimoji="0" lang="en-US" altLang="zh-CN" sz="3200">
                    <a:solidFill>
                      <a:srgbClr val="FF0000"/>
                    </a:solidFill>
                    <a:ea typeface="宋体" panose="02010600030101010101" pitchFamily="2" charset="-122"/>
                  </a:rPr>
                  <a:t>+</a:t>
                </a:r>
              </a:p>
            </p:txBody>
          </p:sp>
          <p:sp>
            <p:nvSpPr>
              <p:cNvPr id="835597" name="Line 13">
                <a:extLst>
                  <a:ext uri="{FF2B5EF4-FFF2-40B4-BE49-F238E27FC236}">
                    <a16:creationId xmlns:a16="http://schemas.microsoft.com/office/drawing/2014/main" id="{32785C55-6BA8-4C65-BDF4-09DC2DE17C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67" y="2750"/>
                <a:ext cx="1814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35598" name="Text Box 14">
                <a:extLst>
                  <a:ext uri="{FF2B5EF4-FFF2-40B4-BE49-F238E27FC236}">
                    <a16:creationId xmlns:a16="http://schemas.microsoft.com/office/drawing/2014/main" id="{79FC0ADF-159C-4DF5-BE6E-66D911DEC50B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2154" y="2714"/>
                <a:ext cx="378" cy="3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0" lang="en-US" altLang="zh-CN" sz="2800" i="1">
                    <a:solidFill>
                      <a:schemeClr val="tx1"/>
                    </a:solidFill>
                    <a:ea typeface="宋体" panose="02010600030101010101" pitchFamily="2" charset="-122"/>
                  </a:rPr>
                  <a:t>x</a:t>
                </a:r>
              </a:p>
            </p:txBody>
          </p:sp>
          <p:sp>
            <p:nvSpPr>
              <p:cNvPr id="835599" name="Text Box 15">
                <a:extLst>
                  <a:ext uri="{FF2B5EF4-FFF2-40B4-BE49-F238E27FC236}">
                    <a16:creationId xmlns:a16="http://schemas.microsoft.com/office/drawing/2014/main" id="{AA124592-408B-4037-AFE3-29D368445715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1245" y="3239"/>
                <a:ext cx="917" cy="3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0" lang="en-US" altLang="zh-CN" sz="3200">
                    <a:solidFill>
                      <a:schemeClr val="tx1"/>
                    </a:solidFill>
                    <a:ea typeface="宋体" panose="02010600030101010101" pitchFamily="2" charset="-122"/>
                  </a:rPr>
                  <a:t>p</a:t>
                </a:r>
                <a:r>
                  <a:rPr kumimoji="0" lang="en-US" altLang="zh-CN" sz="3200" i="1" baseline="-25000">
                    <a:solidFill>
                      <a:schemeClr val="tx1"/>
                    </a:solidFill>
                    <a:ea typeface="宋体" panose="02010600030101010101" pitchFamily="2" charset="-122"/>
                  </a:rPr>
                  <a:t>y</a:t>
                </a:r>
                <a:r>
                  <a:rPr kumimoji="0" lang="en-US" altLang="zh-CN" sz="3200">
                    <a:solidFill>
                      <a:schemeClr val="tx1"/>
                    </a:solidFill>
                    <a:ea typeface="宋体" panose="02010600030101010101" pitchFamily="2" charset="-122"/>
                  </a:rPr>
                  <a:t>-p</a:t>
                </a:r>
                <a:r>
                  <a:rPr kumimoji="0" lang="en-US" altLang="zh-CN" sz="3200" i="1" baseline="-25000">
                    <a:solidFill>
                      <a:schemeClr val="tx1"/>
                    </a:solidFill>
                    <a:ea typeface="宋体" panose="02010600030101010101" pitchFamily="2" charset="-122"/>
                  </a:rPr>
                  <a:t>y</a:t>
                </a:r>
              </a:p>
            </p:txBody>
          </p:sp>
          <p:sp>
            <p:nvSpPr>
              <p:cNvPr id="835600" name="Oval 16">
                <a:extLst>
                  <a:ext uri="{FF2B5EF4-FFF2-40B4-BE49-F238E27FC236}">
                    <a16:creationId xmlns:a16="http://schemas.microsoft.com/office/drawing/2014/main" id="{4D0778A4-3215-4B64-9A06-FC59861A725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035" y="2755"/>
                <a:ext cx="594" cy="594"/>
              </a:xfrm>
              <a:prstGeom prst="ellipse">
                <a:avLst/>
              </a:prstGeom>
              <a:gradFill rotWithShape="1">
                <a:gsLst>
                  <a:gs pos="0">
                    <a:srgbClr val="66FFFF"/>
                  </a:gs>
                  <a:gs pos="100000">
                    <a:srgbClr val="00CCFF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/>
                <a:r>
                  <a:rPr kumimoji="0" lang="en-US" altLang="zh-CN" sz="3200">
                    <a:solidFill>
                      <a:srgbClr val="FF0000"/>
                    </a:solidFill>
                    <a:ea typeface="宋体" panose="02010600030101010101" pitchFamily="2" charset="-122"/>
                    <a:sym typeface="Symbol" panose="05050102010706020507" pitchFamily="18" charset="2"/>
                  </a:rPr>
                  <a:t></a:t>
                </a:r>
              </a:p>
            </p:txBody>
          </p:sp>
          <p:sp>
            <p:nvSpPr>
              <p:cNvPr id="835601" name="Oval 17">
                <a:extLst>
                  <a:ext uri="{FF2B5EF4-FFF2-40B4-BE49-F238E27FC236}">
                    <a16:creationId xmlns:a16="http://schemas.microsoft.com/office/drawing/2014/main" id="{E4D8D558-111A-496C-964A-EE83F17DF4C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453" y="2160"/>
                <a:ext cx="593" cy="594"/>
              </a:xfrm>
              <a:prstGeom prst="ellipse">
                <a:avLst/>
              </a:prstGeom>
              <a:gradFill rotWithShape="1">
                <a:gsLst>
                  <a:gs pos="0">
                    <a:srgbClr val="FFCCCC">
                      <a:alpha val="62000"/>
                    </a:srgbClr>
                  </a:gs>
                  <a:gs pos="100000">
                    <a:srgbClr val="CC00FF">
                      <a:alpha val="6200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/>
                <a:r>
                  <a:rPr kumimoji="0" lang="en-US" altLang="zh-CN" sz="3200">
                    <a:solidFill>
                      <a:srgbClr val="FF0000"/>
                    </a:solidFill>
                    <a:ea typeface="宋体" panose="02010600030101010101" pitchFamily="2" charset="-122"/>
                  </a:rPr>
                  <a:t>+</a:t>
                </a:r>
              </a:p>
            </p:txBody>
          </p:sp>
          <p:sp>
            <p:nvSpPr>
              <p:cNvPr id="835602" name="Oval 18">
                <a:extLst>
                  <a:ext uri="{FF2B5EF4-FFF2-40B4-BE49-F238E27FC236}">
                    <a16:creationId xmlns:a16="http://schemas.microsoft.com/office/drawing/2014/main" id="{50CC0D43-3233-47D0-90DE-6A4D892FD21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460" y="2754"/>
                <a:ext cx="593" cy="594"/>
              </a:xfrm>
              <a:prstGeom prst="ellipse">
                <a:avLst/>
              </a:prstGeom>
              <a:gradFill rotWithShape="1">
                <a:gsLst>
                  <a:gs pos="0">
                    <a:srgbClr val="FFCCCC">
                      <a:alpha val="62000"/>
                    </a:srgbClr>
                  </a:gs>
                  <a:gs pos="100000">
                    <a:srgbClr val="CC00FF">
                      <a:alpha val="6200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/>
                <a:r>
                  <a:rPr kumimoji="0" lang="en-US" altLang="zh-CN" sz="3200">
                    <a:solidFill>
                      <a:srgbClr val="FF0000"/>
                    </a:solidFill>
                    <a:ea typeface="宋体" panose="02010600030101010101" pitchFamily="2" charset="-122"/>
                    <a:sym typeface="Symbol" panose="05050102010706020507" pitchFamily="18" charset="2"/>
                  </a:rPr>
                  <a:t></a:t>
                </a:r>
              </a:p>
            </p:txBody>
          </p:sp>
        </p:grpSp>
        <p:grpSp>
          <p:nvGrpSpPr>
            <p:cNvPr id="835603" name="Group 19">
              <a:extLst>
                <a:ext uri="{FF2B5EF4-FFF2-40B4-BE49-F238E27FC236}">
                  <a16:creationId xmlns:a16="http://schemas.microsoft.com/office/drawing/2014/main" id="{9AA4B0AF-2FEF-45FE-945E-11CCB985F0A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835" y="981"/>
              <a:ext cx="2268" cy="962"/>
              <a:chOff x="521" y="2341"/>
              <a:chExt cx="2268" cy="962"/>
            </a:xfrm>
          </p:grpSpPr>
          <p:sp>
            <p:nvSpPr>
              <p:cNvPr id="835604" name="Oval 20">
                <a:extLst>
                  <a:ext uri="{FF2B5EF4-FFF2-40B4-BE49-F238E27FC236}">
                    <a16:creationId xmlns:a16="http://schemas.microsoft.com/office/drawing/2014/main" id="{7E7C729A-E16D-49E3-9D90-E885AC0F0D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66" y="2446"/>
                <a:ext cx="545" cy="545"/>
              </a:xfrm>
              <a:prstGeom prst="ellipse">
                <a:avLst/>
              </a:prstGeom>
              <a:gradFill rotWithShape="1">
                <a:gsLst>
                  <a:gs pos="0">
                    <a:srgbClr val="66FFFF"/>
                  </a:gs>
                  <a:gs pos="100000">
                    <a:srgbClr val="00CCFF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>
                  <a:lnSpc>
                    <a:spcPct val="60000"/>
                  </a:lnSpc>
                </a:pPr>
                <a:r>
                  <a:rPr kumimoji="0" lang="en-US" altLang="zh-CN" sz="3200">
                    <a:solidFill>
                      <a:srgbClr val="FF0000"/>
                    </a:solidFill>
                    <a:ea typeface="宋体" panose="02010600030101010101" pitchFamily="2" charset="-122"/>
                    <a:sym typeface="Symbol" panose="05050102010706020507" pitchFamily="18" charset="2"/>
                  </a:rPr>
                  <a:t></a:t>
                </a:r>
              </a:p>
            </p:txBody>
          </p:sp>
          <p:sp>
            <p:nvSpPr>
              <p:cNvPr id="835605" name="Oval 21">
                <a:extLst>
                  <a:ext uri="{FF2B5EF4-FFF2-40B4-BE49-F238E27FC236}">
                    <a16:creationId xmlns:a16="http://schemas.microsoft.com/office/drawing/2014/main" id="{742927F2-E63E-4707-A46A-203BAFFAC2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07" y="2453"/>
                <a:ext cx="545" cy="545"/>
              </a:xfrm>
              <a:prstGeom prst="ellipse">
                <a:avLst/>
              </a:prstGeom>
              <a:gradFill rotWithShape="1">
                <a:gsLst>
                  <a:gs pos="0">
                    <a:srgbClr val="66FFFF"/>
                  </a:gs>
                  <a:gs pos="100000">
                    <a:srgbClr val="00CCFF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>
                  <a:lnSpc>
                    <a:spcPct val="60000"/>
                  </a:lnSpc>
                </a:pPr>
                <a:r>
                  <a:rPr kumimoji="0" lang="en-US" altLang="zh-CN" sz="3200">
                    <a:solidFill>
                      <a:srgbClr val="FF0000"/>
                    </a:solidFill>
                    <a:ea typeface="宋体" panose="02010600030101010101" pitchFamily="2" charset="-122"/>
                  </a:rPr>
                  <a:t>+</a:t>
                </a:r>
              </a:p>
            </p:txBody>
          </p:sp>
          <p:sp>
            <p:nvSpPr>
              <p:cNvPr id="835606" name="Line 22">
                <a:extLst>
                  <a:ext uri="{FF2B5EF4-FFF2-40B4-BE49-F238E27FC236}">
                    <a16:creationId xmlns:a16="http://schemas.microsoft.com/office/drawing/2014/main" id="{0BE2E9F0-60BF-4C34-92F4-AD1588EC32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1" y="2749"/>
                <a:ext cx="2267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35607" name="Text Box 23">
                <a:extLst>
                  <a:ext uri="{FF2B5EF4-FFF2-40B4-BE49-F238E27FC236}">
                    <a16:creationId xmlns:a16="http://schemas.microsoft.com/office/drawing/2014/main" id="{ACF5BB95-B5CD-484A-975F-F2ED28B69775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2471" y="2658"/>
                <a:ext cx="318" cy="3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0" lang="en-US" altLang="zh-CN" sz="2800" i="1">
                    <a:solidFill>
                      <a:schemeClr val="tx1"/>
                    </a:solidFill>
                    <a:ea typeface="宋体" panose="02010600030101010101" pitchFamily="2" charset="-122"/>
                  </a:rPr>
                  <a:t>x</a:t>
                </a:r>
              </a:p>
            </p:txBody>
          </p:sp>
          <p:sp>
            <p:nvSpPr>
              <p:cNvPr id="835608" name="Text Box 24">
                <a:extLst>
                  <a:ext uri="{FF2B5EF4-FFF2-40B4-BE49-F238E27FC236}">
                    <a16:creationId xmlns:a16="http://schemas.microsoft.com/office/drawing/2014/main" id="{84956DD7-4137-4BD1-AC97-2DF422F80103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1246" y="2931"/>
                <a:ext cx="590" cy="3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0" lang="en-US" altLang="zh-CN" sz="3200">
                    <a:solidFill>
                      <a:schemeClr val="tx1"/>
                    </a:solidFill>
                    <a:ea typeface="宋体" panose="02010600030101010101" pitchFamily="2" charset="-122"/>
                  </a:rPr>
                  <a:t>p</a:t>
                </a:r>
                <a:r>
                  <a:rPr kumimoji="0" lang="en-US" altLang="zh-CN" sz="3200" i="1" baseline="-25000">
                    <a:solidFill>
                      <a:schemeClr val="tx1"/>
                    </a:solidFill>
                    <a:ea typeface="宋体" panose="02010600030101010101" pitchFamily="2" charset="-122"/>
                  </a:rPr>
                  <a:t>x</a:t>
                </a:r>
                <a:r>
                  <a:rPr kumimoji="0" lang="en-US" altLang="zh-CN" sz="3200">
                    <a:solidFill>
                      <a:schemeClr val="tx1"/>
                    </a:solidFill>
                    <a:ea typeface="宋体" panose="02010600030101010101" pitchFamily="2" charset="-122"/>
                  </a:rPr>
                  <a:t>-s</a:t>
                </a:r>
              </a:p>
            </p:txBody>
          </p:sp>
          <p:sp>
            <p:nvSpPr>
              <p:cNvPr id="835609" name="Oval 25">
                <a:extLst>
                  <a:ext uri="{FF2B5EF4-FFF2-40B4-BE49-F238E27FC236}">
                    <a16:creationId xmlns:a16="http://schemas.microsoft.com/office/drawing/2014/main" id="{94C8F293-684B-4F3B-B0BD-BC9FE577C71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609" y="2341"/>
                <a:ext cx="771" cy="771"/>
              </a:xfrm>
              <a:prstGeom prst="ellipse">
                <a:avLst/>
              </a:prstGeom>
              <a:gradFill rotWithShape="1">
                <a:gsLst>
                  <a:gs pos="0">
                    <a:srgbClr val="FFCCCC">
                      <a:alpha val="60001"/>
                    </a:srgbClr>
                  </a:gs>
                  <a:gs pos="100000">
                    <a:srgbClr val="CC00FF">
                      <a:alpha val="6300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/>
                <a:r>
                  <a:rPr kumimoji="0" lang="en-US" altLang="zh-CN" sz="3200">
                    <a:solidFill>
                      <a:srgbClr val="FF0000"/>
                    </a:solidFill>
                    <a:ea typeface="宋体" panose="02010600030101010101" pitchFamily="2" charset="-122"/>
                  </a:rPr>
                  <a:t>+</a:t>
                </a:r>
              </a:p>
            </p:txBody>
          </p:sp>
        </p:grpSp>
        <p:grpSp>
          <p:nvGrpSpPr>
            <p:cNvPr id="835610" name="Group 26">
              <a:extLst>
                <a:ext uri="{FF2B5EF4-FFF2-40B4-BE49-F238E27FC236}">
                  <a16:creationId xmlns:a16="http://schemas.microsoft.com/office/drawing/2014/main" id="{6BED89D2-6DEA-421E-A562-5D7002E9F49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880" y="2163"/>
              <a:ext cx="2146" cy="1416"/>
              <a:chOff x="2880" y="2205"/>
              <a:chExt cx="2146" cy="1416"/>
            </a:xfrm>
          </p:grpSpPr>
          <p:grpSp>
            <p:nvGrpSpPr>
              <p:cNvPr id="835611" name="Group 27">
                <a:extLst>
                  <a:ext uri="{FF2B5EF4-FFF2-40B4-BE49-F238E27FC236}">
                    <a16:creationId xmlns:a16="http://schemas.microsoft.com/office/drawing/2014/main" id="{E56A5BC0-75D8-4372-8EBF-663B2A1D6B0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880" y="2205"/>
                <a:ext cx="2146" cy="1188"/>
                <a:chOff x="2880" y="2205"/>
                <a:chExt cx="2146" cy="1188"/>
              </a:xfrm>
            </p:grpSpPr>
            <p:graphicFrame>
              <p:nvGraphicFramePr>
                <p:cNvPr id="835612" name="Object 28">
                  <a:extLst>
                    <a:ext uri="{FF2B5EF4-FFF2-40B4-BE49-F238E27FC236}">
                      <a16:creationId xmlns:a16="http://schemas.microsoft.com/office/drawing/2014/main" id="{8AB3341B-8EBF-4DFC-9E0C-29AF0AE929B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016" y="2229"/>
                <a:ext cx="1180" cy="114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835620" name="CS ChemDraw Drawing" r:id="rId4" imgW="1277640" imgH="1236960" progId="ChemDraw.Document.5.0">
                        <p:embed/>
                      </p:oleObj>
                    </mc:Choice>
                    <mc:Fallback>
                      <p:oleObj name="CS ChemDraw Drawing" r:id="rId4" imgW="1277640" imgH="1236960" progId="ChemDraw.Document.5.0">
                        <p:embed/>
                        <p:pic>
                          <p:nvPicPr>
                            <p:cNvPr id="0" name="Object 2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016" y="2229"/>
                              <a:ext cx="1180" cy="114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 algn="ctr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835613" name="Line 29">
                  <a:extLst>
                    <a:ext uri="{FF2B5EF4-FFF2-40B4-BE49-F238E27FC236}">
                      <a16:creationId xmlns:a16="http://schemas.microsoft.com/office/drawing/2014/main" id="{89C89E42-07C6-427A-B8A8-70DEE9A1FC1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2880" y="2795"/>
                  <a:ext cx="1995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35614" name="Text Box 30">
                  <a:extLst>
                    <a:ext uri="{FF2B5EF4-FFF2-40B4-BE49-F238E27FC236}">
                      <a16:creationId xmlns:a16="http://schemas.microsoft.com/office/drawing/2014/main" id="{04D21B98-8529-4289-972A-149388291111}"/>
                    </a:ext>
                  </a:extLst>
                </p:cNvPr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648" y="2759"/>
                  <a:ext cx="378" cy="3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kumimoji="0" lang="en-US" altLang="zh-CN" sz="2800" i="1">
                      <a:solidFill>
                        <a:schemeClr val="tx1"/>
                      </a:solidFill>
                      <a:ea typeface="宋体" panose="02010600030101010101" pitchFamily="2" charset="-122"/>
                    </a:rPr>
                    <a:t>x</a:t>
                  </a:r>
                </a:p>
              </p:txBody>
            </p:sp>
            <p:sp>
              <p:nvSpPr>
                <p:cNvPr id="835615" name="Oval 31">
                  <a:extLst>
                    <a:ext uri="{FF2B5EF4-FFF2-40B4-BE49-F238E27FC236}">
                      <a16:creationId xmlns:a16="http://schemas.microsoft.com/office/drawing/2014/main" id="{E2CBA2FC-9AFC-4CE4-8072-B81494B321F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947" y="2205"/>
                  <a:ext cx="593" cy="59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CCCC">
                        <a:alpha val="62000"/>
                      </a:srgbClr>
                    </a:gs>
                    <a:gs pos="100000">
                      <a:srgbClr val="CC00FF">
                        <a:alpha val="6200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algn="ctr"/>
                  <a:r>
                    <a:rPr kumimoji="0" lang="en-US" altLang="zh-CN" sz="3200">
                      <a:solidFill>
                        <a:srgbClr val="FF0000"/>
                      </a:solidFill>
                      <a:ea typeface="宋体" panose="02010600030101010101" pitchFamily="2" charset="-122"/>
                    </a:rPr>
                    <a:t>+</a:t>
                  </a:r>
                </a:p>
              </p:txBody>
            </p:sp>
            <p:sp>
              <p:nvSpPr>
                <p:cNvPr id="835616" name="Oval 32">
                  <a:extLst>
                    <a:ext uri="{FF2B5EF4-FFF2-40B4-BE49-F238E27FC236}">
                      <a16:creationId xmlns:a16="http://schemas.microsoft.com/office/drawing/2014/main" id="{4282770C-B7C0-4478-A6B5-A38A3B46FC10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954" y="2799"/>
                  <a:ext cx="593" cy="59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CCCC">
                        <a:alpha val="62000"/>
                      </a:srgbClr>
                    </a:gs>
                    <a:gs pos="100000">
                      <a:srgbClr val="CC00FF">
                        <a:alpha val="6200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algn="ctr"/>
                  <a:r>
                    <a:rPr kumimoji="0" lang="en-US" altLang="zh-CN" sz="3200">
                      <a:solidFill>
                        <a:srgbClr val="FF0000"/>
                      </a:solidFill>
                      <a:ea typeface="宋体" panose="02010600030101010101" pitchFamily="2" charset="-122"/>
                      <a:sym typeface="Symbol" panose="05050102010706020507" pitchFamily="18" charset="2"/>
                    </a:rPr>
                    <a:t></a:t>
                  </a:r>
                </a:p>
              </p:txBody>
            </p:sp>
            <p:sp>
              <p:nvSpPr>
                <p:cNvPr id="835617" name="Text Box 33">
                  <a:extLst>
                    <a:ext uri="{FF2B5EF4-FFF2-40B4-BE49-F238E27FC236}">
                      <a16:creationId xmlns:a16="http://schemas.microsoft.com/office/drawing/2014/main" id="{544D6932-7626-4D42-95A8-2897B1C4AEBF}"/>
                    </a:ext>
                  </a:extLst>
                </p:cNvPr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3107" y="2295"/>
                  <a:ext cx="998" cy="3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kumimoji="0" lang="en-US" altLang="zh-CN" sz="3200" i="1">
                      <a:solidFill>
                        <a:srgbClr val="FF0000"/>
                      </a:solidFill>
                      <a:ea typeface="宋体" panose="02010600030101010101" pitchFamily="2" charset="-122"/>
                      <a:sym typeface="Symbol" panose="05050102010706020507" pitchFamily="18" charset="2"/>
                    </a:rPr>
                    <a:t>       +</a:t>
                  </a:r>
                </a:p>
              </p:txBody>
            </p:sp>
            <p:sp>
              <p:nvSpPr>
                <p:cNvPr id="835618" name="Text Box 34">
                  <a:extLst>
                    <a:ext uri="{FF2B5EF4-FFF2-40B4-BE49-F238E27FC236}">
                      <a16:creationId xmlns:a16="http://schemas.microsoft.com/office/drawing/2014/main" id="{3941B39C-07C3-476F-A1B8-0709A0AD576A}"/>
                    </a:ext>
                  </a:extLst>
                </p:cNvPr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3061" y="2886"/>
                  <a:ext cx="998" cy="3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kumimoji="0" lang="en-US" altLang="zh-CN" sz="3200" i="1">
                      <a:solidFill>
                        <a:srgbClr val="FF0000"/>
                      </a:solidFill>
                      <a:ea typeface="宋体" panose="02010600030101010101" pitchFamily="2" charset="-122"/>
                      <a:sym typeface="Symbol" panose="05050102010706020507" pitchFamily="18" charset="2"/>
                    </a:rPr>
                    <a:t> +        </a:t>
                  </a:r>
                </a:p>
              </p:txBody>
            </p:sp>
          </p:grpSp>
          <p:sp>
            <p:nvSpPr>
              <p:cNvPr id="835619" name="Text Box 35">
                <a:extLst>
                  <a:ext uri="{FF2B5EF4-FFF2-40B4-BE49-F238E27FC236}">
                    <a16:creationId xmlns:a16="http://schemas.microsoft.com/office/drawing/2014/main" id="{D29CE2F0-C540-48D0-A544-BEAC9F9ADD82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3471" y="3249"/>
                <a:ext cx="861" cy="3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0" lang="en-US" altLang="zh-CN" sz="3200">
                    <a:solidFill>
                      <a:schemeClr val="tx1"/>
                    </a:solidFill>
                    <a:ea typeface="宋体" panose="02010600030101010101" pitchFamily="2" charset="-122"/>
                  </a:rPr>
                  <a:t>d</a:t>
                </a:r>
                <a:r>
                  <a:rPr kumimoji="0" lang="en-US" altLang="zh-CN" sz="3200" i="1" baseline="-25000">
                    <a:solidFill>
                      <a:schemeClr val="tx1"/>
                    </a:solidFill>
                    <a:ea typeface="宋体" panose="02010600030101010101" pitchFamily="2" charset="-122"/>
                  </a:rPr>
                  <a:t>xy</a:t>
                </a:r>
                <a:r>
                  <a:rPr kumimoji="0" lang="en-US" altLang="zh-CN" sz="3200" i="1">
                    <a:solidFill>
                      <a:schemeClr val="tx1"/>
                    </a:solidFill>
                    <a:ea typeface="宋体" panose="02010600030101010101" pitchFamily="2" charset="-122"/>
                  </a:rPr>
                  <a:t>-</a:t>
                </a:r>
                <a:r>
                  <a:rPr kumimoji="0" lang="en-US" altLang="zh-CN" sz="3200">
                    <a:solidFill>
                      <a:schemeClr val="tx1"/>
                    </a:solidFill>
                    <a:ea typeface="宋体" panose="02010600030101010101" pitchFamily="2" charset="-122"/>
                  </a:rPr>
                  <a:t>p</a:t>
                </a:r>
                <a:r>
                  <a:rPr kumimoji="0" lang="en-US" altLang="zh-CN" sz="3200" i="1" baseline="-25000">
                    <a:solidFill>
                      <a:schemeClr val="tx1"/>
                    </a:solidFill>
                    <a:ea typeface="宋体" panose="02010600030101010101" pitchFamily="2" charset="-122"/>
                  </a:rPr>
                  <a:t>y</a:t>
                </a:r>
              </a:p>
            </p:txBody>
          </p:sp>
        </p:grp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5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5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558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21B4C1-D65C-4A98-9C30-4DF92FB6EB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199B9-B616-4144-9B45-B31D97247F3D}" type="slidenum">
              <a:rPr lang="en-US" altLang="zh-CN"/>
              <a:pPr/>
              <a:t>2</a:t>
            </a:fld>
            <a:endParaRPr lang="en-US" altLang="zh-CN"/>
          </a:p>
        </p:txBody>
      </p:sp>
      <p:sp>
        <p:nvSpPr>
          <p:cNvPr id="765954" name="Rectangle 2">
            <a:extLst>
              <a:ext uri="{FF2B5EF4-FFF2-40B4-BE49-F238E27FC236}">
                <a16:creationId xmlns:a16="http://schemas.microsoft.com/office/drawing/2014/main" id="{8770BAD9-6306-469F-9641-4F89F10092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7772400" cy="954087"/>
          </a:xfrm>
        </p:spPr>
        <p:txBody>
          <a:bodyPr/>
          <a:lstStyle/>
          <a:p>
            <a:r>
              <a:rPr lang="zh-CN" altLang="en-US" b="1">
                <a:ea typeface="楷体_GB2312" pitchFamily="49" charset="-122"/>
              </a:rPr>
              <a:t>化学键</a:t>
            </a:r>
          </a:p>
        </p:txBody>
      </p:sp>
      <p:sp>
        <p:nvSpPr>
          <p:cNvPr id="765955" name="Rectangle 3">
            <a:extLst>
              <a:ext uri="{FF2B5EF4-FFF2-40B4-BE49-F238E27FC236}">
                <a16:creationId xmlns:a16="http://schemas.microsoft.com/office/drawing/2014/main" id="{8A98D157-077F-4C57-AF61-360F8A58A2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196975"/>
            <a:ext cx="8424863" cy="5184775"/>
          </a:xfrm>
        </p:spPr>
        <p:txBody>
          <a:bodyPr/>
          <a:lstStyle/>
          <a:p>
            <a:pPr algn="just"/>
            <a:r>
              <a:rPr lang="zh-CN" altLang="en-US" sz="3600" b="1">
                <a:ea typeface="楷体_GB2312" pitchFamily="49" charset="-122"/>
              </a:rPr>
              <a:t>化学键：分子或晶体中相邻原子</a:t>
            </a:r>
            <a:r>
              <a:rPr lang="en-US" altLang="zh-CN" sz="3600" b="1">
                <a:ea typeface="楷体_GB2312" pitchFamily="49" charset="-122"/>
              </a:rPr>
              <a:t>(</a:t>
            </a:r>
            <a:r>
              <a:rPr lang="zh-CN" altLang="en-US" sz="3600" b="1">
                <a:ea typeface="楷体_GB2312" pitchFamily="49" charset="-122"/>
              </a:rPr>
              <a:t>或离子</a:t>
            </a:r>
            <a:r>
              <a:rPr lang="en-US" altLang="zh-CN" sz="3600" b="1">
                <a:ea typeface="楷体_GB2312" pitchFamily="49" charset="-122"/>
              </a:rPr>
              <a:t>)</a:t>
            </a:r>
            <a:r>
              <a:rPr lang="zh-CN" altLang="en-US" sz="3600" b="1">
                <a:ea typeface="楷体_GB2312" pitchFamily="49" charset="-122"/>
              </a:rPr>
              <a:t>之间强烈的吸引作用。键能一般在一百到几百 </a:t>
            </a:r>
            <a:r>
              <a:rPr lang="en-US" altLang="zh-CN" sz="3600" b="1">
                <a:ea typeface="楷体_GB2312" pitchFamily="49" charset="-122"/>
              </a:rPr>
              <a:t>kJ</a:t>
            </a:r>
            <a:r>
              <a:rPr lang="en-US" altLang="zh-CN" sz="3600" b="1"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•</a:t>
            </a:r>
            <a:r>
              <a:rPr lang="en-US" altLang="zh-CN" sz="3600" b="1">
                <a:ea typeface="楷体_GB2312" pitchFamily="49" charset="-122"/>
                <a:sym typeface="Symbol" panose="05050102010706020507" pitchFamily="18" charset="2"/>
              </a:rPr>
              <a:t>mol</a:t>
            </a:r>
            <a:r>
              <a:rPr lang="en-US" altLang="zh-CN" sz="3600" b="1" baseline="30000">
                <a:ea typeface="楷体_GB2312" pitchFamily="49" charset="-122"/>
                <a:sym typeface="Symbol" panose="05050102010706020507" pitchFamily="18" charset="2"/>
              </a:rPr>
              <a:t>1</a:t>
            </a:r>
            <a:r>
              <a:rPr lang="zh-CN" altLang="en-US" sz="3600" b="1">
                <a:ea typeface="楷体_GB2312" pitchFamily="49" charset="-122"/>
                <a:sym typeface="Symbol" panose="05050102010706020507" pitchFamily="18" charset="2"/>
              </a:rPr>
              <a:t>。</a:t>
            </a:r>
          </a:p>
          <a:p>
            <a:pPr algn="just">
              <a:spcBef>
                <a:spcPct val="50000"/>
              </a:spcBef>
            </a:pPr>
            <a:r>
              <a:rPr lang="zh-CN" altLang="en-US" sz="3600" b="1">
                <a:ea typeface="楷体_GB2312" pitchFamily="49" charset="-122"/>
              </a:rPr>
              <a:t>化学键主要分为三种类型</a:t>
            </a:r>
            <a:r>
              <a:rPr lang="en-US" altLang="zh-CN" sz="3600" b="1">
                <a:ea typeface="楷体_GB2312" pitchFamily="49" charset="-122"/>
              </a:rPr>
              <a:t>:</a:t>
            </a:r>
          </a:p>
          <a:p>
            <a:pPr algn="just">
              <a:buFontTx/>
              <a:buNone/>
            </a:pPr>
            <a:r>
              <a:rPr lang="en-US" altLang="zh-CN" sz="3600" b="1">
                <a:ea typeface="楷体_GB2312" pitchFamily="49" charset="-122"/>
              </a:rPr>
              <a:t>    </a:t>
            </a:r>
            <a:r>
              <a:rPr lang="zh-CN" altLang="en-US" sz="3600" b="1">
                <a:ea typeface="楷体_GB2312" pitchFamily="49" charset="-122"/>
              </a:rPr>
              <a:t>离子键、共价键、金属键。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zh-CN" altLang="en-US" sz="3400" b="1">
                <a:solidFill>
                  <a:schemeClr val="hlink"/>
                </a:solidFill>
                <a:ea typeface="楷体_GB2312" pitchFamily="49" charset="-122"/>
              </a:rPr>
              <a:t>分子间相互作用力</a:t>
            </a:r>
            <a:r>
              <a:rPr lang="zh-CN" altLang="en-US" sz="3400" b="1">
                <a:ea typeface="楷体_GB2312" pitchFamily="49" charset="-122"/>
              </a:rPr>
              <a:t>：分子之间的弱相互作用，其能量只有</a:t>
            </a:r>
            <a:r>
              <a:rPr lang="zh-CN" altLang="en-US" sz="3400" b="1">
                <a:solidFill>
                  <a:srgbClr val="0000CC"/>
                </a:solidFill>
                <a:ea typeface="楷体_GB2312" pitchFamily="49" charset="-122"/>
              </a:rPr>
              <a:t>几到几十</a:t>
            </a:r>
            <a:r>
              <a:rPr lang="en-US" altLang="zh-CN" sz="3400" b="1">
                <a:solidFill>
                  <a:srgbClr val="0000CC"/>
                </a:solidFill>
                <a:ea typeface="楷体_GB2312" pitchFamily="49" charset="-122"/>
              </a:rPr>
              <a:t>kJ</a:t>
            </a:r>
            <a:r>
              <a:rPr lang="en-US" altLang="zh-CN" sz="3400" b="1">
                <a:solidFill>
                  <a:srgbClr val="0000FF"/>
                </a:solidFill>
                <a:ea typeface="楷体_GB2312" pitchFamily="49" charset="-122"/>
                <a:sym typeface="Symbol" panose="05050102010706020507" pitchFamily="18" charset="2"/>
              </a:rPr>
              <a:t>•</a:t>
            </a:r>
            <a:r>
              <a:rPr lang="en-US" altLang="zh-CN" sz="3400" b="1">
                <a:solidFill>
                  <a:srgbClr val="0000CC"/>
                </a:solidFill>
                <a:ea typeface="楷体_GB2312" pitchFamily="49" charset="-122"/>
              </a:rPr>
              <a:t>mol</a:t>
            </a:r>
            <a:r>
              <a:rPr lang="en-US" altLang="zh-CN" sz="3400" b="1" baseline="30000">
                <a:solidFill>
                  <a:srgbClr val="0000FF"/>
                </a:solidFill>
                <a:ea typeface="楷体_GB2312" pitchFamily="49" charset="-122"/>
                <a:sym typeface="Symbol" panose="05050102010706020507" pitchFamily="18" charset="2"/>
              </a:rPr>
              <a:t></a:t>
            </a:r>
            <a:r>
              <a:rPr lang="en-US" altLang="zh-CN" sz="3400" b="1" baseline="30000">
                <a:solidFill>
                  <a:srgbClr val="0000CC"/>
                </a:solidFill>
                <a:ea typeface="楷体_GB2312" pitchFamily="49" charset="-122"/>
              </a:rPr>
              <a:t>1</a:t>
            </a:r>
            <a:r>
              <a:rPr lang="zh-CN" altLang="en-US" sz="3400" b="1">
                <a:ea typeface="楷体_GB2312" pitchFamily="49" charset="-122"/>
              </a:rPr>
              <a:t>，包括</a:t>
            </a:r>
            <a:r>
              <a:rPr lang="zh-CN" altLang="en-US" sz="3400" b="1">
                <a:solidFill>
                  <a:schemeClr val="hlink"/>
                </a:solidFill>
                <a:ea typeface="楷体_GB2312" pitchFamily="49" charset="-122"/>
              </a:rPr>
              <a:t>范德华力、氢键和疏水作用等。</a:t>
            </a:r>
            <a:endParaRPr lang="zh-CN" altLang="en-US" sz="3600" b="1"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65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65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65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65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A7B8723D-4055-4669-92F0-A9095E0FF7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AC0A9-A6CC-46A9-8134-6345B7F0F227}" type="slidenum">
              <a:rPr lang="en-US" altLang="zh-CN"/>
              <a:pPr/>
              <a:t>20</a:t>
            </a:fld>
            <a:endParaRPr lang="en-US" altLang="zh-CN"/>
          </a:p>
        </p:txBody>
      </p:sp>
      <p:graphicFrame>
        <p:nvGraphicFramePr>
          <p:cNvPr id="837634" name="Object 2">
            <a:extLst>
              <a:ext uri="{FF2B5EF4-FFF2-40B4-BE49-F238E27FC236}">
                <a16:creationId xmlns:a16="http://schemas.microsoft.com/office/drawing/2014/main" id="{DBAFF4CE-CF9D-4765-A5F3-9AB3BE9BD1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8313" y="404813"/>
          <a:ext cx="8280400" cy="434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7636" name="CS ChemDraw Drawing" r:id="rId3" imgW="4620240" imgH="2425680" progId="ChemDraw.Document.5.0">
                  <p:embed/>
                </p:oleObj>
              </mc:Choice>
              <mc:Fallback>
                <p:oleObj name="CS ChemDraw Drawing" r:id="rId3" imgW="4620240" imgH="2425680" progId="ChemDraw.Document.5.0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04813"/>
                        <a:ext cx="8280400" cy="4346575"/>
                      </a:xfrm>
                      <a:prstGeom prst="rect">
                        <a:avLst/>
                      </a:prstGeom>
                      <a:solidFill>
                        <a:srgbClr val="CCECFF">
                          <a:alpha val="74001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7635" name="Rectangle 3">
            <a:extLst>
              <a:ext uri="{FF2B5EF4-FFF2-40B4-BE49-F238E27FC236}">
                <a16:creationId xmlns:a16="http://schemas.microsoft.com/office/drawing/2014/main" id="{4929256B-3438-4601-AD33-9D92643DF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5157788"/>
            <a:ext cx="6408737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3600">
                <a:ea typeface="楷体_GB2312" pitchFamily="49" charset="-122"/>
              </a:rPr>
              <a:t>对称性不一致的无效重叠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37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灯片编号占位符 1">
            <a:extLst>
              <a:ext uri="{FF2B5EF4-FFF2-40B4-BE49-F238E27FC236}">
                <a16:creationId xmlns:a16="http://schemas.microsoft.com/office/drawing/2014/main" id="{3BF4EAB3-DB03-41B0-8ED1-6B497AABD4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45579-96A0-4724-948E-8B68DFFD31D2}" type="slidenum">
              <a:rPr lang="en-US" altLang="zh-CN"/>
              <a:pPr/>
              <a:t>21</a:t>
            </a:fld>
            <a:endParaRPr lang="en-US" altLang="zh-CN"/>
          </a:p>
        </p:txBody>
      </p:sp>
      <p:grpSp>
        <p:nvGrpSpPr>
          <p:cNvPr id="838658" name="Group 2">
            <a:extLst>
              <a:ext uri="{FF2B5EF4-FFF2-40B4-BE49-F238E27FC236}">
                <a16:creationId xmlns:a16="http://schemas.microsoft.com/office/drawing/2014/main" id="{7BF763ED-282A-495C-83CC-02394554E19C}"/>
              </a:ext>
            </a:extLst>
          </p:cNvPr>
          <p:cNvGrpSpPr>
            <a:grpSpLocks/>
          </p:cNvGrpSpPr>
          <p:nvPr/>
        </p:nvGrpSpPr>
        <p:grpSpPr bwMode="auto">
          <a:xfrm>
            <a:off x="4886325" y="5686425"/>
            <a:ext cx="838200" cy="838200"/>
            <a:chOff x="4320" y="2112"/>
            <a:chExt cx="528" cy="528"/>
          </a:xfrm>
        </p:grpSpPr>
        <p:sp>
          <p:nvSpPr>
            <p:cNvPr id="838659" name="Oval 3">
              <a:extLst>
                <a:ext uri="{FF2B5EF4-FFF2-40B4-BE49-F238E27FC236}">
                  <a16:creationId xmlns:a16="http://schemas.microsoft.com/office/drawing/2014/main" id="{60E9735E-2A5A-4875-ACE3-96A34E09FE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2112"/>
              <a:ext cx="528" cy="528"/>
            </a:xfrm>
            <a:prstGeom prst="ellipse">
              <a:avLst/>
            </a:prstGeom>
            <a:noFill/>
            <a:ln w="76200">
              <a:solidFill>
                <a:srgbClr val="0000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8BAE6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8660" name="Freeform 4">
              <a:extLst>
                <a:ext uri="{FF2B5EF4-FFF2-40B4-BE49-F238E27FC236}">
                  <a16:creationId xmlns:a16="http://schemas.microsoft.com/office/drawing/2014/main" id="{7EF437C6-BD47-4F08-ABF5-B1D3EBDD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" y="2448"/>
              <a:ext cx="240" cy="48"/>
            </a:xfrm>
            <a:custGeom>
              <a:avLst/>
              <a:gdLst>
                <a:gd name="T0" fmla="*/ 0 w 960"/>
                <a:gd name="T1" fmla="*/ 0 h 288"/>
                <a:gd name="T2" fmla="*/ 48 w 960"/>
                <a:gd name="T3" fmla="*/ 96 h 288"/>
                <a:gd name="T4" fmla="*/ 288 w 960"/>
                <a:gd name="T5" fmla="*/ 240 h 288"/>
                <a:gd name="T6" fmla="*/ 528 w 960"/>
                <a:gd name="T7" fmla="*/ 288 h 288"/>
                <a:gd name="T8" fmla="*/ 720 w 960"/>
                <a:gd name="T9" fmla="*/ 240 h 288"/>
                <a:gd name="T10" fmla="*/ 912 w 960"/>
                <a:gd name="T11" fmla="*/ 144 h 288"/>
                <a:gd name="T12" fmla="*/ 960 w 960"/>
                <a:gd name="T13" fmla="*/ 4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0" h="288">
                  <a:moveTo>
                    <a:pt x="0" y="0"/>
                  </a:moveTo>
                  <a:cubicBezTo>
                    <a:pt x="0" y="28"/>
                    <a:pt x="0" y="56"/>
                    <a:pt x="48" y="96"/>
                  </a:cubicBezTo>
                  <a:cubicBezTo>
                    <a:pt x="96" y="136"/>
                    <a:pt x="208" y="208"/>
                    <a:pt x="288" y="240"/>
                  </a:cubicBezTo>
                  <a:cubicBezTo>
                    <a:pt x="368" y="272"/>
                    <a:pt x="456" y="288"/>
                    <a:pt x="528" y="288"/>
                  </a:cubicBezTo>
                  <a:cubicBezTo>
                    <a:pt x="600" y="288"/>
                    <a:pt x="656" y="264"/>
                    <a:pt x="720" y="240"/>
                  </a:cubicBezTo>
                  <a:cubicBezTo>
                    <a:pt x="784" y="216"/>
                    <a:pt x="872" y="176"/>
                    <a:pt x="912" y="144"/>
                  </a:cubicBezTo>
                  <a:cubicBezTo>
                    <a:pt x="952" y="112"/>
                    <a:pt x="952" y="72"/>
                    <a:pt x="960" y="48"/>
                  </a:cubicBezTo>
                </a:path>
              </a:pathLst>
            </a:custGeom>
            <a:noFill/>
            <a:ln w="76200" cap="flat" cmpd="sng">
              <a:solidFill>
                <a:srgbClr val="0000CC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8BAE6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38661" name="Oval 5">
              <a:extLst>
                <a:ext uri="{FF2B5EF4-FFF2-40B4-BE49-F238E27FC236}">
                  <a16:creationId xmlns:a16="http://schemas.microsoft.com/office/drawing/2014/main" id="{2534D1AF-2E8F-44E5-AA61-753DAA389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2304"/>
              <a:ext cx="48" cy="48"/>
            </a:xfrm>
            <a:prstGeom prst="ellipse">
              <a:avLst/>
            </a:prstGeom>
            <a:solidFill>
              <a:srgbClr val="8BAE6C"/>
            </a:solidFill>
            <a:ln w="76200">
              <a:solidFill>
                <a:srgbClr val="0000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8662" name="Oval 6">
              <a:extLst>
                <a:ext uri="{FF2B5EF4-FFF2-40B4-BE49-F238E27FC236}">
                  <a16:creationId xmlns:a16="http://schemas.microsoft.com/office/drawing/2014/main" id="{EF2E060C-37A7-4309-9894-6921C7C09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304"/>
              <a:ext cx="48" cy="48"/>
            </a:xfrm>
            <a:prstGeom prst="ellipse">
              <a:avLst/>
            </a:prstGeom>
            <a:solidFill>
              <a:srgbClr val="8BAE6C"/>
            </a:solidFill>
            <a:ln w="76200">
              <a:solidFill>
                <a:srgbClr val="0000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38663" name="Rectangle 7">
            <a:extLst>
              <a:ext uri="{FF2B5EF4-FFF2-40B4-BE49-F238E27FC236}">
                <a16:creationId xmlns:a16="http://schemas.microsoft.com/office/drawing/2014/main" id="{8D90D4A4-829A-42B4-8C42-ED9D2AA9D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15888"/>
            <a:ext cx="8713787" cy="511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60363" indent="-360363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247775" indent="-5334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884363" indent="-4572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444750" indent="-381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3005138" indent="-381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3462338" indent="-381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919538" indent="-381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4376738" indent="-381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833938" indent="-381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  <a:spcBef>
                <a:spcPct val="10000"/>
              </a:spcBef>
              <a:buFontTx/>
              <a:buNone/>
            </a:pPr>
            <a:r>
              <a:rPr lang="en-US" altLang="zh-CN" sz="4000">
                <a:ea typeface="楷体_GB2312" pitchFamily="49" charset="-122"/>
              </a:rPr>
              <a:t>(2) </a:t>
            </a:r>
            <a:r>
              <a:rPr lang="zh-CN" altLang="en-US" sz="4000">
                <a:ea typeface="楷体_GB2312" pitchFamily="49" charset="-122"/>
              </a:rPr>
              <a:t>共价键的特征</a:t>
            </a:r>
          </a:p>
          <a:p>
            <a:pPr algn="just">
              <a:lnSpc>
                <a:spcPct val="110000"/>
              </a:lnSpc>
              <a:spcBef>
                <a:spcPct val="10000"/>
              </a:spcBef>
              <a:buFontTx/>
              <a:buAutoNum type="circleNumDbPlain"/>
            </a:pPr>
            <a:r>
              <a:rPr lang="zh-CN" altLang="en-US" sz="3600">
                <a:ea typeface="楷体_GB2312" pitchFamily="49" charset="-122"/>
              </a:rPr>
              <a:t>共价键有饱和性：</a:t>
            </a:r>
          </a:p>
          <a:p>
            <a:pPr algn="just">
              <a:lnSpc>
                <a:spcPct val="110000"/>
              </a:lnSpc>
              <a:spcBef>
                <a:spcPct val="10000"/>
              </a:spcBef>
              <a:buFontTx/>
              <a:buNone/>
            </a:pPr>
            <a:r>
              <a:rPr lang="zh-CN" altLang="en-US" sz="3600">
                <a:ea typeface="楷体_GB2312" pitchFamily="49" charset="-122"/>
              </a:rPr>
              <a:t>   一个原子有几个未成对电子，便可和几个自旋相反的电子配对成键，即</a:t>
            </a:r>
            <a:r>
              <a:rPr lang="zh-CN" altLang="en-US" sz="3600">
                <a:solidFill>
                  <a:srgbClr val="0000FF"/>
                </a:solidFill>
                <a:ea typeface="楷体_GB2312" pitchFamily="49" charset="-122"/>
              </a:rPr>
              <a:t>形成共价键的数目取决于单电子数</a:t>
            </a:r>
            <a:r>
              <a:rPr lang="en-US" altLang="zh-CN" sz="3600">
                <a:solidFill>
                  <a:srgbClr val="0000FF"/>
                </a:solidFill>
                <a:ea typeface="楷体_GB2312" pitchFamily="49" charset="-122"/>
              </a:rPr>
              <a:t>(</a:t>
            </a:r>
            <a:r>
              <a:rPr lang="zh-CN" altLang="en-US" sz="3600">
                <a:solidFill>
                  <a:srgbClr val="0000FF"/>
                </a:solidFill>
                <a:ea typeface="楷体_GB2312" pitchFamily="49" charset="-122"/>
              </a:rPr>
              <a:t>包括激发形成的单电子</a:t>
            </a:r>
            <a:r>
              <a:rPr lang="en-US" altLang="zh-CN" sz="3600">
                <a:solidFill>
                  <a:srgbClr val="0000FF"/>
                </a:solidFill>
                <a:ea typeface="楷体_GB2312" pitchFamily="49" charset="-122"/>
              </a:rPr>
              <a:t>)</a:t>
            </a:r>
            <a:r>
              <a:rPr lang="zh-CN" altLang="en-US" sz="3600">
                <a:ea typeface="楷体_GB2312" pitchFamily="49" charset="-122"/>
              </a:rPr>
              <a:t>；电子配对后不再与第三个电子成键。</a:t>
            </a:r>
          </a:p>
        </p:txBody>
      </p:sp>
      <p:grpSp>
        <p:nvGrpSpPr>
          <p:cNvPr id="838664" name="Group 8">
            <a:extLst>
              <a:ext uri="{FF2B5EF4-FFF2-40B4-BE49-F238E27FC236}">
                <a16:creationId xmlns:a16="http://schemas.microsoft.com/office/drawing/2014/main" id="{0AC26C39-309C-4FE4-8AC6-CF848285C924}"/>
              </a:ext>
            </a:extLst>
          </p:cNvPr>
          <p:cNvGrpSpPr>
            <a:grpSpLocks/>
          </p:cNvGrpSpPr>
          <p:nvPr/>
        </p:nvGrpSpPr>
        <p:grpSpPr bwMode="auto">
          <a:xfrm>
            <a:off x="5580063" y="5686425"/>
            <a:ext cx="838200" cy="838200"/>
            <a:chOff x="4320" y="2112"/>
            <a:chExt cx="528" cy="528"/>
          </a:xfrm>
        </p:grpSpPr>
        <p:sp>
          <p:nvSpPr>
            <p:cNvPr id="838665" name="Oval 9">
              <a:extLst>
                <a:ext uri="{FF2B5EF4-FFF2-40B4-BE49-F238E27FC236}">
                  <a16:creationId xmlns:a16="http://schemas.microsoft.com/office/drawing/2014/main" id="{64C7EFCD-31C2-4872-B464-6CCB79CBD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2112"/>
              <a:ext cx="528" cy="528"/>
            </a:xfrm>
            <a:prstGeom prst="ellipse">
              <a:avLst/>
            </a:prstGeom>
            <a:noFill/>
            <a:ln w="7620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8BAE6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8666" name="Freeform 10">
              <a:extLst>
                <a:ext uri="{FF2B5EF4-FFF2-40B4-BE49-F238E27FC236}">
                  <a16:creationId xmlns:a16="http://schemas.microsoft.com/office/drawing/2014/main" id="{E4DE2677-1171-4990-87CB-DC36DDC8C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" y="2448"/>
              <a:ext cx="240" cy="48"/>
            </a:xfrm>
            <a:custGeom>
              <a:avLst/>
              <a:gdLst>
                <a:gd name="T0" fmla="*/ 0 w 960"/>
                <a:gd name="T1" fmla="*/ 0 h 288"/>
                <a:gd name="T2" fmla="*/ 48 w 960"/>
                <a:gd name="T3" fmla="*/ 96 h 288"/>
                <a:gd name="T4" fmla="*/ 288 w 960"/>
                <a:gd name="T5" fmla="*/ 240 h 288"/>
                <a:gd name="T6" fmla="*/ 528 w 960"/>
                <a:gd name="T7" fmla="*/ 288 h 288"/>
                <a:gd name="T8" fmla="*/ 720 w 960"/>
                <a:gd name="T9" fmla="*/ 240 h 288"/>
                <a:gd name="T10" fmla="*/ 912 w 960"/>
                <a:gd name="T11" fmla="*/ 144 h 288"/>
                <a:gd name="T12" fmla="*/ 960 w 960"/>
                <a:gd name="T13" fmla="*/ 4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0" h="288">
                  <a:moveTo>
                    <a:pt x="0" y="0"/>
                  </a:moveTo>
                  <a:cubicBezTo>
                    <a:pt x="0" y="28"/>
                    <a:pt x="0" y="56"/>
                    <a:pt x="48" y="96"/>
                  </a:cubicBezTo>
                  <a:cubicBezTo>
                    <a:pt x="96" y="136"/>
                    <a:pt x="208" y="208"/>
                    <a:pt x="288" y="240"/>
                  </a:cubicBezTo>
                  <a:cubicBezTo>
                    <a:pt x="368" y="272"/>
                    <a:pt x="456" y="288"/>
                    <a:pt x="528" y="288"/>
                  </a:cubicBezTo>
                  <a:cubicBezTo>
                    <a:pt x="600" y="288"/>
                    <a:pt x="656" y="264"/>
                    <a:pt x="720" y="240"/>
                  </a:cubicBezTo>
                  <a:cubicBezTo>
                    <a:pt x="784" y="216"/>
                    <a:pt x="872" y="176"/>
                    <a:pt x="912" y="144"/>
                  </a:cubicBezTo>
                  <a:cubicBezTo>
                    <a:pt x="952" y="112"/>
                    <a:pt x="952" y="72"/>
                    <a:pt x="960" y="48"/>
                  </a:cubicBezTo>
                </a:path>
              </a:pathLst>
            </a:custGeom>
            <a:noFill/>
            <a:ln w="76200" cap="flat" cmpd="sng">
              <a:solidFill>
                <a:schemeClr val="hlink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8BAE6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38667" name="Oval 11">
              <a:extLst>
                <a:ext uri="{FF2B5EF4-FFF2-40B4-BE49-F238E27FC236}">
                  <a16:creationId xmlns:a16="http://schemas.microsoft.com/office/drawing/2014/main" id="{27518F2D-C90B-4236-A690-D3183409D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2304"/>
              <a:ext cx="48" cy="48"/>
            </a:xfrm>
            <a:prstGeom prst="ellipse">
              <a:avLst/>
            </a:prstGeom>
            <a:solidFill>
              <a:srgbClr val="8BAE6C"/>
            </a:solidFill>
            <a:ln w="7620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8668" name="Oval 12">
              <a:extLst>
                <a:ext uri="{FF2B5EF4-FFF2-40B4-BE49-F238E27FC236}">
                  <a16:creationId xmlns:a16="http://schemas.microsoft.com/office/drawing/2014/main" id="{390A3DAE-30ED-40A1-8008-FF84E2482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304"/>
              <a:ext cx="48" cy="48"/>
            </a:xfrm>
            <a:prstGeom prst="ellipse">
              <a:avLst/>
            </a:prstGeom>
            <a:solidFill>
              <a:srgbClr val="8BAE6C"/>
            </a:solidFill>
            <a:ln w="7620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38669" name="Group 13">
            <a:extLst>
              <a:ext uri="{FF2B5EF4-FFF2-40B4-BE49-F238E27FC236}">
                <a16:creationId xmlns:a16="http://schemas.microsoft.com/office/drawing/2014/main" id="{E2062160-80DC-4B59-9BA4-EB6744B5E14A}"/>
              </a:ext>
            </a:extLst>
          </p:cNvPr>
          <p:cNvGrpSpPr>
            <a:grpSpLocks/>
          </p:cNvGrpSpPr>
          <p:nvPr/>
        </p:nvGrpSpPr>
        <p:grpSpPr bwMode="auto">
          <a:xfrm>
            <a:off x="6040438" y="3716338"/>
            <a:ext cx="838200" cy="838200"/>
            <a:chOff x="3504" y="2016"/>
            <a:chExt cx="528" cy="528"/>
          </a:xfrm>
        </p:grpSpPr>
        <p:sp>
          <p:nvSpPr>
            <p:cNvPr id="838670" name="Oval 14">
              <a:extLst>
                <a:ext uri="{FF2B5EF4-FFF2-40B4-BE49-F238E27FC236}">
                  <a16:creationId xmlns:a16="http://schemas.microsoft.com/office/drawing/2014/main" id="{F0D8A59A-0863-4EDD-B6A2-0AAAFC88F5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016"/>
              <a:ext cx="528" cy="528"/>
            </a:xfrm>
            <a:prstGeom prst="ellipse">
              <a:avLst/>
            </a:prstGeom>
            <a:noFill/>
            <a:ln w="38100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8BAE6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8671" name="Freeform 15">
              <a:extLst>
                <a:ext uri="{FF2B5EF4-FFF2-40B4-BE49-F238E27FC236}">
                  <a16:creationId xmlns:a16="http://schemas.microsoft.com/office/drawing/2014/main" id="{4386E5CF-A914-4A55-9F94-CD89CF9E34E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648" y="2352"/>
              <a:ext cx="240" cy="96"/>
            </a:xfrm>
            <a:custGeom>
              <a:avLst/>
              <a:gdLst>
                <a:gd name="T0" fmla="*/ 0 w 960"/>
                <a:gd name="T1" fmla="*/ 0 h 288"/>
                <a:gd name="T2" fmla="*/ 48 w 960"/>
                <a:gd name="T3" fmla="*/ 96 h 288"/>
                <a:gd name="T4" fmla="*/ 288 w 960"/>
                <a:gd name="T5" fmla="*/ 240 h 288"/>
                <a:gd name="T6" fmla="*/ 528 w 960"/>
                <a:gd name="T7" fmla="*/ 288 h 288"/>
                <a:gd name="T8" fmla="*/ 720 w 960"/>
                <a:gd name="T9" fmla="*/ 240 h 288"/>
                <a:gd name="T10" fmla="*/ 912 w 960"/>
                <a:gd name="T11" fmla="*/ 144 h 288"/>
                <a:gd name="T12" fmla="*/ 960 w 960"/>
                <a:gd name="T13" fmla="*/ 4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0" h="288">
                  <a:moveTo>
                    <a:pt x="0" y="0"/>
                  </a:moveTo>
                  <a:cubicBezTo>
                    <a:pt x="0" y="28"/>
                    <a:pt x="0" y="56"/>
                    <a:pt x="48" y="96"/>
                  </a:cubicBezTo>
                  <a:cubicBezTo>
                    <a:pt x="96" y="136"/>
                    <a:pt x="208" y="208"/>
                    <a:pt x="288" y="240"/>
                  </a:cubicBezTo>
                  <a:cubicBezTo>
                    <a:pt x="368" y="272"/>
                    <a:pt x="456" y="288"/>
                    <a:pt x="528" y="288"/>
                  </a:cubicBezTo>
                  <a:cubicBezTo>
                    <a:pt x="600" y="288"/>
                    <a:pt x="656" y="264"/>
                    <a:pt x="720" y="240"/>
                  </a:cubicBezTo>
                  <a:cubicBezTo>
                    <a:pt x="784" y="216"/>
                    <a:pt x="872" y="176"/>
                    <a:pt x="912" y="144"/>
                  </a:cubicBezTo>
                  <a:cubicBezTo>
                    <a:pt x="952" y="112"/>
                    <a:pt x="952" y="72"/>
                    <a:pt x="960" y="48"/>
                  </a:cubicBezTo>
                </a:path>
              </a:pathLst>
            </a:custGeom>
            <a:noFill/>
            <a:ln w="38100" cap="flat" cmpd="sng">
              <a:solidFill>
                <a:srgbClr val="FF33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8BAE6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38672" name="Oval 16">
              <a:extLst>
                <a:ext uri="{FF2B5EF4-FFF2-40B4-BE49-F238E27FC236}">
                  <a16:creationId xmlns:a16="http://schemas.microsoft.com/office/drawing/2014/main" id="{69202C2E-0EA7-4B22-B704-2CACB65E6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208"/>
              <a:ext cx="48" cy="48"/>
            </a:xfrm>
            <a:prstGeom prst="ellipse">
              <a:avLst/>
            </a:prstGeom>
            <a:solidFill>
              <a:srgbClr val="8BAE6C"/>
            </a:solidFill>
            <a:ln w="38100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8673" name="Oval 17">
              <a:extLst>
                <a:ext uri="{FF2B5EF4-FFF2-40B4-BE49-F238E27FC236}">
                  <a16:creationId xmlns:a16="http://schemas.microsoft.com/office/drawing/2014/main" id="{161C2614-EDFA-4795-932D-03A982216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" y="2208"/>
              <a:ext cx="48" cy="48"/>
            </a:xfrm>
            <a:prstGeom prst="ellipse">
              <a:avLst/>
            </a:prstGeom>
            <a:solidFill>
              <a:srgbClr val="8BAE6C"/>
            </a:solidFill>
            <a:ln w="38100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38674" name="Group 18">
            <a:extLst>
              <a:ext uri="{FF2B5EF4-FFF2-40B4-BE49-F238E27FC236}">
                <a16:creationId xmlns:a16="http://schemas.microsoft.com/office/drawing/2014/main" id="{32A09B66-86B9-4158-AC05-6CD4029FC729}"/>
              </a:ext>
            </a:extLst>
          </p:cNvPr>
          <p:cNvGrpSpPr>
            <a:grpSpLocks/>
          </p:cNvGrpSpPr>
          <p:nvPr/>
        </p:nvGrpSpPr>
        <p:grpSpPr bwMode="auto">
          <a:xfrm>
            <a:off x="6256338" y="4149725"/>
            <a:ext cx="838200" cy="838200"/>
            <a:chOff x="3504" y="2016"/>
            <a:chExt cx="528" cy="528"/>
          </a:xfrm>
        </p:grpSpPr>
        <p:sp>
          <p:nvSpPr>
            <p:cNvPr id="838675" name="Oval 19">
              <a:extLst>
                <a:ext uri="{FF2B5EF4-FFF2-40B4-BE49-F238E27FC236}">
                  <a16:creationId xmlns:a16="http://schemas.microsoft.com/office/drawing/2014/main" id="{99F4BECA-FB07-43E7-BB7A-9D8ED4618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016"/>
              <a:ext cx="528" cy="528"/>
            </a:xfrm>
            <a:prstGeom prst="ellipse">
              <a:avLst/>
            </a:prstGeom>
            <a:noFill/>
            <a:ln w="38100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8BAE6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8676" name="Freeform 20">
              <a:extLst>
                <a:ext uri="{FF2B5EF4-FFF2-40B4-BE49-F238E27FC236}">
                  <a16:creationId xmlns:a16="http://schemas.microsoft.com/office/drawing/2014/main" id="{514345B8-764C-481A-B963-28721EB11B0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648" y="2352"/>
              <a:ext cx="240" cy="96"/>
            </a:xfrm>
            <a:custGeom>
              <a:avLst/>
              <a:gdLst>
                <a:gd name="T0" fmla="*/ 0 w 960"/>
                <a:gd name="T1" fmla="*/ 0 h 288"/>
                <a:gd name="T2" fmla="*/ 48 w 960"/>
                <a:gd name="T3" fmla="*/ 96 h 288"/>
                <a:gd name="T4" fmla="*/ 288 w 960"/>
                <a:gd name="T5" fmla="*/ 240 h 288"/>
                <a:gd name="T6" fmla="*/ 528 w 960"/>
                <a:gd name="T7" fmla="*/ 288 h 288"/>
                <a:gd name="T8" fmla="*/ 720 w 960"/>
                <a:gd name="T9" fmla="*/ 240 h 288"/>
                <a:gd name="T10" fmla="*/ 912 w 960"/>
                <a:gd name="T11" fmla="*/ 144 h 288"/>
                <a:gd name="T12" fmla="*/ 960 w 960"/>
                <a:gd name="T13" fmla="*/ 4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0" h="288">
                  <a:moveTo>
                    <a:pt x="0" y="0"/>
                  </a:moveTo>
                  <a:cubicBezTo>
                    <a:pt x="0" y="28"/>
                    <a:pt x="0" y="56"/>
                    <a:pt x="48" y="96"/>
                  </a:cubicBezTo>
                  <a:cubicBezTo>
                    <a:pt x="96" y="136"/>
                    <a:pt x="208" y="208"/>
                    <a:pt x="288" y="240"/>
                  </a:cubicBezTo>
                  <a:cubicBezTo>
                    <a:pt x="368" y="272"/>
                    <a:pt x="456" y="288"/>
                    <a:pt x="528" y="288"/>
                  </a:cubicBezTo>
                  <a:cubicBezTo>
                    <a:pt x="600" y="288"/>
                    <a:pt x="656" y="264"/>
                    <a:pt x="720" y="240"/>
                  </a:cubicBezTo>
                  <a:cubicBezTo>
                    <a:pt x="784" y="216"/>
                    <a:pt x="872" y="176"/>
                    <a:pt x="912" y="144"/>
                  </a:cubicBezTo>
                  <a:cubicBezTo>
                    <a:pt x="952" y="112"/>
                    <a:pt x="952" y="72"/>
                    <a:pt x="960" y="48"/>
                  </a:cubicBezTo>
                </a:path>
              </a:pathLst>
            </a:custGeom>
            <a:noFill/>
            <a:ln w="38100" cap="flat" cmpd="sng">
              <a:solidFill>
                <a:srgbClr val="FF33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8BAE6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38677" name="Oval 21">
              <a:extLst>
                <a:ext uri="{FF2B5EF4-FFF2-40B4-BE49-F238E27FC236}">
                  <a16:creationId xmlns:a16="http://schemas.microsoft.com/office/drawing/2014/main" id="{3DD60C3C-71C2-45EC-97F9-4E77AB9236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208"/>
              <a:ext cx="48" cy="48"/>
            </a:xfrm>
            <a:prstGeom prst="ellipse">
              <a:avLst/>
            </a:prstGeom>
            <a:solidFill>
              <a:srgbClr val="8BAE6C"/>
            </a:solidFill>
            <a:ln w="38100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8678" name="Oval 22">
              <a:extLst>
                <a:ext uri="{FF2B5EF4-FFF2-40B4-BE49-F238E27FC236}">
                  <a16:creationId xmlns:a16="http://schemas.microsoft.com/office/drawing/2014/main" id="{089EEBF2-6958-4994-BB83-7DC71DDF39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" y="2208"/>
              <a:ext cx="48" cy="48"/>
            </a:xfrm>
            <a:prstGeom prst="ellipse">
              <a:avLst/>
            </a:prstGeom>
            <a:solidFill>
              <a:srgbClr val="8BAE6C"/>
            </a:solidFill>
            <a:ln w="38100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38679" name="Group 23">
            <a:extLst>
              <a:ext uri="{FF2B5EF4-FFF2-40B4-BE49-F238E27FC236}">
                <a16:creationId xmlns:a16="http://schemas.microsoft.com/office/drawing/2014/main" id="{4FC2AEEB-0C2C-473F-A0DA-CA6B9A71504D}"/>
              </a:ext>
            </a:extLst>
          </p:cNvPr>
          <p:cNvGrpSpPr>
            <a:grpSpLocks/>
          </p:cNvGrpSpPr>
          <p:nvPr/>
        </p:nvGrpSpPr>
        <p:grpSpPr bwMode="auto">
          <a:xfrm>
            <a:off x="6329363" y="4606925"/>
            <a:ext cx="838200" cy="838200"/>
            <a:chOff x="3504" y="2016"/>
            <a:chExt cx="528" cy="528"/>
          </a:xfrm>
        </p:grpSpPr>
        <p:sp>
          <p:nvSpPr>
            <p:cNvPr id="838680" name="Oval 24">
              <a:extLst>
                <a:ext uri="{FF2B5EF4-FFF2-40B4-BE49-F238E27FC236}">
                  <a16:creationId xmlns:a16="http://schemas.microsoft.com/office/drawing/2014/main" id="{1D9BBD24-80A8-419D-AFB0-2E0D2AE9C8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016"/>
              <a:ext cx="528" cy="528"/>
            </a:xfrm>
            <a:prstGeom prst="ellipse">
              <a:avLst/>
            </a:prstGeom>
            <a:noFill/>
            <a:ln w="38100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8BAE6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8681" name="Freeform 25">
              <a:extLst>
                <a:ext uri="{FF2B5EF4-FFF2-40B4-BE49-F238E27FC236}">
                  <a16:creationId xmlns:a16="http://schemas.microsoft.com/office/drawing/2014/main" id="{EB0C8748-620D-4810-BF07-7DB8B1DC6FA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648" y="2352"/>
              <a:ext cx="240" cy="96"/>
            </a:xfrm>
            <a:custGeom>
              <a:avLst/>
              <a:gdLst>
                <a:gd name="T0" fmla="*/ 0 w 960"/>
                <a:gd name="T1" fmla="*/ 0 h 288"/>
                <a:gd name="T2" fmla="*/ 48 w 960"/>
                <a:gd name="T3" fmla="*/ 96 h 288"/>
                <a:gd name="T4" fmla="*/ 288 w 960"/>
                <a:gd name="T5" fmla="*/ 240 h 288"/>
                <a:gd name="T6" fmla="*/ 528 w 960"/>
                <a:gd name="T7" fmla="*/ 288 h 288"/>
                <a:gd name="T8" fmla="*/ 720 w 960"/>
                <a:gd name="T9" fmla="*/ 240 h 288"/>
                <a:gd name="T10" fmla="*/ 912 w 960"/>
                <a:gd name="T11" fmla="*/ 144 h 288"/>
                <a:gd name="T12" fmla="*/ 960 w 960"/>
                <a:gd name="T13" fmla="*/ 4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0" h="288">
                  <a:moveTo>
                    <a:pt x="0" y="0"/>
                  </a:moveTo>
                  <a:cubicBezTo>
                    <a:pt x="0" y="28"/>
                    <a:pt x="0" y="56"/>
                    <a:pt x="48" y="96"/>
                  </a:cubicBezTo>
                  <a:cubicBezTo>
                    <a:pt x="96" y="136"/>
                    <a:pt x="208" y="208"/>
                    <a:pt x="288" y="240"/>
                  </a:cubicBezTo>
                  <a:cubicBezTo>
                    <a:pt x="368" y="272"/>
                    <a:pt x="456" y="288"/>
                    <a:pt x="528" y="288"/>
                  </a:cubicBezTo>
                  <a:cubicBezTo>
                    <a:pt x="600" y="288"/>
                    <a:pt x="656" y="264"/>
                    <a:pt x="720" y="240"/>
                  </a:cubicBezTo>
                  <a:cubicBezTo>
                    <a:pt x="784" y="216"/>
                    <a:pt x="872" y="176"/>
                    <a:pt x="912" y="144"/>
                  </a:cubicBezTo>
                  <a:cubicBezTo>
                    <a:pt x="952" y="112"/>
                    <a:pt x="952" y="72"/>
                    <a:pt x="960" y="48"/>
                  </a:cubicBezTo>
                </a:path>
              </a:pathLst>
            </a:custGeom>
            <a:noFill/>
            <a:ln w="38100" cap="flat" cmpd="sng">
              <a:solidFill>
                <a:srgbClr val="FF33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8BAE6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38682" name="Oval 26">
              <a:extLst>
                <a:ext uri="{FF2B5EF4-FFF2-40B4-BE49-F238E27FC236}">
                  <a16:creationId xmlns:a16="http://schemas.microsoft.com/office/drawing/2014/main" id="{7F4E246F-4741-4201-B704-B86D8F0C7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208"/>
              <a:ext cx="48" cy="48"/>
            </a:xfrm>
            <a:prstGeom prst="ellipse">
              <a:avLst/>
            </a:prstGeom>
            <a:solidFill>
              <a:srgbClr val="8BAE6C"/>
            </a:solidFill>
            <a:ln w="38100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8683" name="Oval 27">
              <a:extLst>
                <a:ext uri="{FF2B5EF4-FFF2-40B4-BE49-F238E27FC236}">
                  <a16:creationId xmlns:a16="http://schemas.microsoft.com/office/drawing/2014/main" id="{41F3B66A-A959-4A59-8A2F-B7B44AAB6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" y="2208"/>
              <a:ext cx="48" cy="48"/>
            </a:xfrm>
            <a:prstGeom prst="ellipse">
              <a:avLst/>
            </a:prstGeom>
            <a:solidFill>
              <a:srgbClr val="8BAE6C"/>
            </a:solidFill>
            <a:ln w="38100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38684" name="Group 28">
            <a:extLst>
              <a:ext uri="{FF2B5EF4-FFF2-40B4-BE49-F238E27FC236}">
                <a16:creationId xmlns:a16="http://schemas.microsoft.com/office/drawing/2014/main" id="{66F72258-6E93-4887-944B-5878D0C44C9D}"/>
              </a:ext>
            </a:extLst>
          </p:cNvPr>
          <p:cNvGrpSpPr>
            <a:grpSpLocks/>
          </p:cNvGrpSpPr>
          <p:nvPr/>
        </p:nvGrpSpPr>
        <p:grpSpPr bwMode="auto">
          <a:xfrm>
            <a:off x="6329363" y="5254625"/>
            <a:ext cx="838200" cy="838200"/>
            <a:chOff x="3504" y="2016"/>
            <a:chExt cx="528" cy="528"/>
          </a:xfrm>
        </p:grpSpPr>
        <p:sp>
          <p:nvSpPr>
            <p:cNvPr id="838685" name="Oval 29">
              <a:extLst>
                <a:ext uri="{FF2B5EF4-FFF2-40B4-BE49-F238E27FC236}">
                  <a16:creationId xmlns:a16="http://schemas.microsoft.com/office/drawing/2014/main" id="{1E9E6212-7EA4-4896-BA9B-11DC54674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016"/>
              <a:ext cx="528" cy="528"/>
            </a:xfrm>
            <a:prstGeom prst="ellipse">
              <a:avLst/>
            </a:prstGeom>
            <a:noFill/>
            <a:ln w="38100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8BAE6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8686" name="Freeform 30">
              <a:extLst>
                <a:ext uri="{FF2B5EF4-FFF2-40B4-BE49-F238E27FC236}">
                  <a16:creationId xmlns:a16="http://schemas.microsoft.com/office/drawing/2014/main" id="{9044D157-2C3B-419C-A78C-A0DE2EAFB2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648" y="2352"/>
              <a:ext cx="240" cy="96"/>
            </a:xfrm>
            <a:custGeom>
              <a:avLst/>
              <a:gdLst>
                <a:gd name="T0" fmla="*/ 0 w 960"/>
                <a:gd name="T1" fmla="*/ 0 h 288"/>
                <a:gd name="T2" fmla="*/ 48 w 960"/>
                <a:gd name="T3" fmla="*/ 96 h 288"/>
                <a:gd name="T4" fmla="*/ 288 w 960"/>
                <a:gd name="T5" fmla="*/ 240 h 288"/>
                <a:gd name="T6" fmla="*/ 528 w 960"/>
                <a:gd name="T7" fmla="*/ 288 h 288"/>
                <a:gd name="T8" fmla="*/ 720 w 960"/>
                <a:gd name="T9" fmla="*/ 240 h 288"/>
                <a:gd name="T10" fmla="*/ 912 w 960"/>
                <a:gd name="T11" fmla="*/ 144 h 288"/>
                <a:gd name="T12" fmla="*/ 960 w 960"/>
                <a:gd name="T13" fmla="*/ 4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0" h="288">
                  <a:moveTo>
                    <a:pt x="0" y="0"/>
                  </a:moveTo>
                  <a:cubicBezTo>
                    <a:pt x="0" y="28"/>
                    <a:pt x="0" y="56"/>
                    <a:pt x="48" y="96"/>
                  </a:cubicBezTo>
                  <a:cubicBezTo>
                    <a:pt x="96" y="136"/>
                    <a:pt x="208" y="208"/>
                    <a:pt x="288" y="240"/>
                  </a:cubicBezTo>
                  <a:cubicBezTo>
                    <a:pt x="368" y="272"/>
                    <a:pt x="456" y="288"/>
                    <a:pt x="528" y="288"/>
                  </a:cubicBezTo>
                  <a:cubicBezTo>
                    <a:pt x="600" y="288"/>
                    <a:pt x="656" y="264"/>
                    <a:pt x="720" y="240"/>
                  </a:cubicBezTo>
                  <a:cubicBezTo>
                    <a:pt x="784" y="216"/>
                    <a:pt x="872" y="176"/>
                    <a:pt x="912" y="144"/>
                  </a:cubicBezTo>
                  <a:cubicBezTo>
                    <a:pt x="952" y="112"/>
                    <a:pt x="952" y="72"/>
                    <a:pt x="960" y="48"/>
                  </a:cubicBezTo>
                </a:path>
              </a:pathLst>
            </a:custGeom>
            <a:noFill/>
            <a:ln w="38100" cap="flat" cmpd="sng">
              <a:solidFill>
                <a:srgbClr val="FF33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8BAE6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38687" name="Oval 31">
              <a:extLst>
                <a:ext uri="{FF2B5EF4-FFF2-40B4-BE49-F238E27FC236}">
                  <a16:creationId xmlns:a16="http://schemas.microsoft.com/office/drawing/2014/main" id="{ABDF5F77-02D4-4B2B-A510-B6EBC003B9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208"/>
              <a:ext cx="48" cy="48"/>
            </a:xfrm>
            <a:prstGeom prst="ellipse">
              <a:avLst/>
            </a:prstGeom>
            <a:solidFill>
              <a:srgbClr val="8BAE6C"/>
            </a:solidFill>
            <a:ln w="38100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8688" name="Oval 32">
              <a:extLst>
                <a:ext uri="{FF2B5EF4-FFF2-40B4-BE49-F238E27FC236}">
                  <a16:creationId xmlns:a16="http://schemas.microsoft.com/office/drawing/2014/main" id="{07D73DE6-8442-4859-987A-AEC722F549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" y="2208"/>
              <a:ext cx="48" cy="48"/>
            </a:xfrm>
            <a:prstGeom prst="ellipse">
              <a:avLst/>
            </a:prstGeom>
            <a:solidFill>
              <a:srgbClr val="8BAE6C"/>
            </a:solidFill>
            <a:ln w="38100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38689" name="Text Box 33">
            <a:extLst>
              <a:ext uri="{FF2B5EF4-FFF2-40B4-BE49-F238E27FC236}">
                <a16:creationId xmlns:a16="http://schemas.microsoft.com/office/drawing/2014/main" id="{0089CEAD-9D35-4C5F-9EBB-37627979E1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313" y="69215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zh-CN" sz="2400" b="0">
              <a:solidFill>
                <a:srgbClr val="FFFF00"/>
              </a:solidFill>
              <a:ea typeface="文鼎粗魏碑简" pitchFamily="49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86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86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386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386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386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386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38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38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38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38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38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38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5"/>
                                            </p:cond>
                                          </p:stCondLst>
                                        </p:cTn>
                                        <p:tgtEl>
                                          <p:spTgt spid="83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3867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0"/>
                                            </p:cond>
                                          </p:stCondLst>
                                        </p:cTn>
                                        <p:tgtEl>
                                          <p:spTgt spid="83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3867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4"/>
                                            </p:cond>
                                          </p:stCondLst>
                                        </p:cTn>
                                        <p:tgtEl>
                                          <p:spTgt spid="83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838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8663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灯片编号占位符 1">
            <a:extLst>
              <a:ext uri="{FF2B5EF4-FFF2-40B4-BE49-F238E27FC236}">
                <a16:creationId xmlns:a16="http://schemas.microsoft.com/office/drawing/2014/main" id="{043880B4-69CA-4E90-9AF8-910855DBDC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F7C39-0D29-4879-B690-260AD808C44F}" type="slidenum">
              <a:rPr lang="en-US" altLang="zh-CN"/>
              <a:pPr/>
              <a:t>22</a:t>
            </a:fld>
            <a:endParaRPr lang="en-US" altLang="zh-CN"/>
          </a:p>
        </p:txBody>
      </p:sp>
      <p:grpSp>
        <p:nvGrpSpPr>
          <p:cNvPr id="840706" name="Group 2">
            <a:extLst>
              <a:ext uri="{FF2B5EF4-FFF2-40B4-BE49-F238E27FC236}">
                <a16:creationId xmlns:a16="http://schemas.microsoft.com/office/drawing/2014/main" id="{331D5279-964D-4A47-941B-EFCE4557F7E4}"/>
              </a:ext>
            </a:extLst>
          </p:cNvPr>
          <p:cNvGrpSpPr>
            <a:grpSpLocks/>
          </p:cNvGrpSpPr>
          <p:nvPr/>
        </p:nvGrpSpPr>
        <p:grpSpPr bwMode="auto">
          <a:xfrm>
            <a:off x="539750" y="2565400"/>
            <a:ext cx="5972175" cy="4152900"/>
            <a:chOff x="1011" y="1332"/>
            <a:chExt cx="3762" cy="2616"/>
          </a:xfrm>
        </p:grpSpPr>
        <p:grpSp>
          <p:nvGrpSpPr>
            <p:cNvPr id="840707" name="Group 3">
              <a:extLst>
                <a:ext uri="{FF2B5EF4-FFF2-40B4-BE49-F238E27FC236}">
                  <a16:creationId xmlns:a16="http://schemas.microsoft.com/office/drawing/2014/main" id="{A5BFFC85-8279-4C1B-AFE2-52D9F1B951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1" y="1332"/>
              <a:ext cx="3762" cy="2616"/>
              <a:chOff x="1011" y="1332"/>
              <a:chExt cx="3762" cy="2616"/>
            </a:xfrm>
          </p:grpSpPr>
          <p:graphicFrame>
            <p:nvGraphicFramePr>
              <p:cNvPr id="840708" name="Object 4">
                <a:extLst>
                  <a:ext uri="{FF2B5EF4-FFF2-40B4-BE49-F238E27FC236}">
                    <a16:creationId xmlns:a16="http://schemas.microsoft.com/office/drawing/2014/main" id="{6AA06900-DAB8-4A48-BE06-8E18D7E8885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11" y="1332"/>
              <a:ext cx="3583" cy="26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40724" name="位图图像" r:id="rId4" imgW="5687219" imgH="4153480" progId="Paint.Picture">
                      <p:embed/>
                    </p:oleObj>
                  </mc:Choice>
                  <mc:Fallback>
                    <p:oleObj name="位图图像" r:id="rId4" imgW="5687219" imgH="4153480" progId="Paint.Picture">
                      <p:embed/>
                      <p:pic>
                        <p:nvPicPr>
                          <p:cNvPr id="0" name="Object 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11" y="1332"/>
                            <a:ext cx="3583" cy="261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40709" name="Line 5">
                <a:extLst>
                  <a:ext uri="{FF2B5EF4-FFF2-40B4-BE49-F238E27FC236}">
                    <a16:creationId xmlns:a16="http://schemas.microsoft.com/office/drawing/2014/main" id="{CD719C57-F06C-4EA3-9B84-1E8FD00C55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11" y="2284"/>
                <a:ext cx="163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40710" name="Line 6">
                <a:extLst>
                  <a:ext uri="{FF2B5EF4-FFF2-40B4-BE49-F238E27FC236}">
                    <a16:creationId xmlns:a16="http://schemas.microsoft.com/office/drawing/2014/main" id="{0A53A70D-1BF7-434B-894C-2A4AD4C561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6" y="2284"/>
                <a:ext cx="158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40711" name="Line 7">
                <a:extLst>
                  <a:ext uri="{FF2B5EF4-FFF2-40B4-BE49-F238E27FC236}">
                    <a16:creationId xmlns:a16="http://schemas.microsoft.com/office/drawing/2014/main" id="{2A1A502D-7D13-4A7E-AB3F-9C2218B4B0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76" y="3454"/>
                <a:ext cx="240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40712" name="Text Box 8">
              <a:extLst>
                <a:ext uri="{FF2B5EF4-FFF2-40B4-BE49-F238E27FC236}">
                  <a16:creationId xmlns:a16="http://schemas.microsoft.com/office/drawing/2014/main" id="{2CE94163-B444-441F-81AD-FE58A450F9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0" y="1551"/>
              <a:ext cx="318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4000">
                  <a:solidFill>
                    <a:schemeClr val="tx1"/>
                  </a:solidFill>
                  <a:ea typeface="幼圆" panose="02010509060101010101" pitchFamily="49" charset="-122"/>
                </a:rPr>
                <a:t>+</a:t>
              </a:r>
            </a:p>
          </p:txBody>
        </p:sp>
        <p:sp>
          <p:nvSpPr>
            <p:cNvPr id="840713" name="Text Box 9">
              <a:extLst>
                <a:ext uri="{FF2B5EF4-FFF2-40B4-BE49-F238E27FC236}">
                  <a16:creationId xmlns:a16="http://schemas.microsoft.com/office/drawing/2014/main" id="{3C47F076-3E22-4C1E-9220-A5B4F4FABA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2" y="1525"/>
              <a:ext cx="318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4000">
                  <a:solidFill>
                    <a:schemeClr val="tx1"/>
                  </a:solidFill>
                  <a:ea typeface="幼圆" panose="02010509060101010101" pitchFamily="49" charset="-122"/>
                </a:rPr>
                <a:t>+</a:t>
              </a:r>
            </a:p>
          </p:txBody>
        </p:sp>
        <p:sp>
          <p:nvSpPr>
            <p:cNvPr id="840714" name="Text Box 10">
              <a:extLst>
                <a:ext uri="{FF2B5EF4-FFF2-40B4-BE49-F238E27FC236}">
                  <a16:creationId xmlns:a16="http://schemas.microsoft.com/office/drawing/2014/main" id="{B6EBA040-2450-4C6B-9F5E-845813D271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09" y="3061"/>
              <a:ext cx="318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4000">
                  <a:solidFill>
                    <a:schemeClr val="tx1"/>
                  </a:solidFill>
                  <a:ea typeface="幼圆" panose="02010509060101010101" pitchFamily="49" charset="-122"/>
                </a:rPr>
                <a:t>+</a:t>
              </a:r>
            </a:p>
          </p:txBody>
        </p:sp>
        <p:sp>
          <p:nvSpPr>
            <p:cNvPr id="840715" name="Text Box 11">
              <a:extLst>
                <a:ext uri="{FF2B5EF4-FFF2-40B4-BE49-F238E27FC236}">
                  <a16:creationId xmlns:a16="http://schemas.microsoft.com/office/drawing/2014/main" id="{F4043C16-45F5-4659-9FDA-7E3D26EABC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7" y="1933"/>
              <a:ext cx="318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4000">
                  <a:solidFill>
                    <a:schemeClr val="tx1"/>
                  </a:solidFill>
                  <a:ea typeface="幼圆" panose="02010509060101010101" pitchFamily="49" charset="-122"/>
                </a:rPr>
                <a:t>+</a:t>
              </a:r>
            </a:p>
          </p:txBody>
        </p:sp>
        <p:sp>
          <p:nvSpPr>
            <p:cNvPr id="840716" name="Text Box 12">
              <a:extLst>
                <a:ext uri="{FF2B5EF4-FFF2-40B4-BE49-F238E27FC236}">
                  <a16:creationId xmlns:a16="http://schemas.microsoft.com/office/drawing/2014/main" id="{5460BCA0-A530-4E9C-947F-3D5B8B7DD6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6" y="1940"/>
              <a:ext cx="318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4000">
                  <a:solidFill>
                    <a:schemeClr val="tx1"/>
                  </a:solidFill>
                  <a:ea typeface="幼圆" panose="02010509060101010101" pitchFamily="49" charset="-122"/>
                </a:rPr>
                <a:t>+</a:t>
              </a:r>
            </a:p>
          </p:txBody>
        </p:sp>
        <p:sp>
          <p:nvSpPr>
            <p:cNvPr id="840717" name="Text Box 13">
              <a:extLst>
                <a:ext uri="{FF2B5EF4-FFF2-40B4-BE49-F238E27FC236}">
                  <a16:creationId xmlns:a16="http://schemas.microsoft.com/office/drawing/2014/main" id="{766E46E4-BEA8-4B26-86C2-0AC0ADEC99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4" y="3079"/>
              <a:ext cx="318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4000">
                  <a:solidFill>
                    <a:schemeClr val="tx1"/>
                  </a:solidFill>
                  <a:ea typeface="幼圆" panose="02010509060101010101" pitchFamily="49" charset="-122"/>
                </a:rPr>
                <a:t>+</a:t>
              </a:r>
            </a:p>
          </p:txBody>
        </p:sp>
        <p:sp>
          <p:nvSpPr>
            <p:cNvPr id="840718" name="Text Box 14">
              <a:extLst>
                <a:ext uri="{FF2B5EF4-FFF2-40B4-BE49-F238E27FC236}">
                  <a16:creationId xmlns:a16="http://schemas.microsoft.com/office/drawing/2014/main" id="{C10959FF-B06E-4C0B-BF0B-517BE1D2E3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1" y="1745"/>
              <a:ext cx="317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4000">
                  <a:solidFill>
                    <a:schemeClr val="tx1"/>
                  </a:solidFill>
                  <a:ea typeface="幼圆" panose="02010509060101010101" pitchFamily="49" charset="-122"/>
                </a:rPr>
                <a:t>_</a:t>
              </a:r>
            </a:p>
          </p:txBody>
        </p:sp>
        <p:sp>
          <p:nvSpPr>
            <p:cNvPr id="840719" name="Text Box 15">
              <a:extLst>
                <a:ext uri="{FF2B5EF4-FFF2-40B4-BE49-F238E27FC236}">
                  <a16:creationId xmlns:a16="http://schemas.microsoft.com/office/drawing/2014/main" id="{58AB526F-FE16-484B-A79A-9143694F56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9" y="1771"/>
              <a:ext cx="317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4000">
                  <a:solidFill>
                    <a:schemeClr val="tx1"/>
                  </a:solidFill>
                  <a:ea typeface="幼圆" panose="02010509060101010101" pitchFamily="49" charset="-122"/>
                </a:rPr>
                <a:t>_</a:t>
              </a:r>
            </a:p>
          </p:txBody>
        </p:sp>
        <p:sp>
          <p:nvSpPr>
            <p:cNvPr id="840720" name="Text Box 16">
              <a:extLst>
                <a:ext uri="{FF2B5EF4-FFF2-40B4-BE49-F238E27FC236}">
                  <a16:creationId xmlns:a16="http://schemas.microsoft.com/office/drawing/2014/main" id="{C0858077-3F85-46F7-AAB8-2C87D0B9D1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8" y="2918"/>
              <a:ext cx="317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4000">
                  <a:solidFill>
                    <a:schemeClr val="tx1"/>
                  </a:solidFill>
                  <a:ea typeface="幼圆" panose="02010509060101010101" pitchFamily="49" charset="-122"/>
                </a:rPr>
                <a:t>_</a:t>
              </a:r>
            </a:p>
          </p:txBody>
        </p:sp>
      </p:grpSp>
      <p:sp>
        <p:nvSpPr>
          <p:cNvPr id="840721" name="Text Box 17">
            <a:extLst>
              <a:ext uri="{FF2B5EF4-FFF2-40B4-BE49-F238E27FC236}">
                <a16:creationId xmlns:a16="http://schemas.microsoft.com/office/drawing/2014/main" id="{5EAA8254-4816-496F-AA32-9844C59D6B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9563" y="3644900"/>
            <a:ext cx="216058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3600">
                <a:solidFill>
                  <a:srgbClr val="FF0000"/>
                </a:solidFill>
                <a:ea typeface="幼圆" panose="02010509060101010101" pitchFamily="49" charset="-122"/>
              </a:rPr>
              <a:t>不能成键</a:t>
            </a:r>
          </a:p>
        </p:txBody>
      </p:sp>
      <p:sp>
        <p:nvSpPr>
          <p:cNvPr id="840722" name="Text Box 18">
            <a:extLst>
              <a:ext uri="{FF2B5EF4-FFF2-40B4-BE49-F238E27FC236}">
                <a16:creationId xmlns:a16="http://schemas.microsoft.com/office/drawing/2014/main" id="{5C68862B-EA3A-467D-B22C-662657E189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6688" y="5013325"/>
            <a:ext cx="21590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3600">
                <a:solidFill>
                  <a:schemeClr val="tx1"/>
                </a:solidFill>
                <a:ea typeface="幼圆" panose="02010509060101010101" pitchFamily="49" charset="-122"/>
              </a:rPr>
              <a:t>最大重叠能成键</a:t>
            </a:r>
          </a:p>
        </p:txBody>
      </p:sp>
      <p:sp>
        <p:nvSpPr>
          <p:cNvPr id="840723" name="Rectangle 19">
            <a:extLst>
              <a:ext uri="{FF2B5EF4-FFF2-40B4-BE49-F238E27FC236}">
                <a16:creationId xmlns:a16="http://schemas.microsoft.com/office/drawing/2014/main" id="{CE66E86B-8141-4C98-88CF-9CB55B101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46038"/>
            <a:ext cx="8785225" cy="331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84238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406525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28813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51100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908300" indent="-3429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365500" indent="-3429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22700" indent="-3429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279900" indent="-3429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buFontTx/>
              <a:buAutoNum type="circleNumDbPlain" startAt="2"/>
            </a:pPr>
            <a:r>
              <a:rPr lang="en-US" altLang="zh-CN" sz="4000">
                <a:ea typeface="楷体_GB2312" pitchFamily="49" charset="-122"/>
              </a:rPr>
              <a:t> </a:t>
            </a:r>
            <a:r>
              <a:rPr lang="zh-CN" altLang="en-US" sz="4000">
                <a:ea typeface="楷体_GB2312" pitchFamily="49" charset="-122"/>
              </a:rPr>
              <a:t>共价键有方向性：</a:t>
            </a:r>
          </a:p>
          <a:p>
            <a:pPr algn="just"/>
            <a:r>
              <a:rPr lang="zh-CN" altLang="en-US" sz="4000">
                <a:ea typeface="楷体_GB2312" pitchFamily="49" charset="-122"/>
              </a:rPr>
              <a:t>     </a:t>
            </a:r>
            <a:r>
              <a:rPr lang="zh-CN" altLang="en-US" sz="3600">
                <a:ea typeface="楷体_GB2312" pitchFamily="49" charset="-122"/>
              </a:rPr>
              <a:t>原子轨道的分布具有方向性，成键原子轨道只有</a:t>
            </a:r>
            <a:r>
              <a:rPr lang="zh-CN" altLang="en-US" sz="3600">
                <a:solidFill>
                  <a:srgbClr val="FF0000"/>
                </a:solidFill>
                <a:ea typeface="楷体_GB2312" pitchFamily="49" charset="-122"/>
              </a:rPr>
              <a:t>沿着一定的方向</a:t>
            </a:r>
            <a:r>
              <a:rPr lang="zh-CN" altLang="en-US" sz="3600">
                <a:ea typeface="楷体_GB2312" pitchFamily="49" charset="-122"/>
              </a:rPr>
              <a:t>进行</a:t>
            </a:r>
            <a:r>
              <a:rPr lang="zh-CN" altLang="en-US" sz="3600">
                <a:solidFill>
                  <a:srgbClr val="FF0000"/>
                </a:solidFill>
                <a:ea typeface="楷体_GB2312" pitchFamily="49" charset="-122"/>
              </a:rPr>
              <a:t>最大程度的重叠</a:t>
            </a:r>
            <a:r>
              <a:rPr lang="zh-CN" altLang="en-US" sz="3600">
                <a:ea typeface="楷体_GB2312" pitchFamily="49" charset="-122"/>
              </a:rPr>
              <a:t>，才能保证对称性一致，形成稳定的共价键。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4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40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40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40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40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40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0721" grpId="0"/>
      <p:bldP spid="840722" grpId="0"/>
      <p:bldP spid="840723" grpId="0" build="p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灯片编号占位符 1">
            <a:extLst>
              <a:ext uri="{FF2B5EF4-FFF2-40B4-BE49-F238E27FC236}">
                <a16:creationId xmlns:a16="http://schemas.microsoft.com/office/drawing/2014/main" id="{BD49D191-674D-4429-81E5-68EFDFCB32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E079B-5BF9-46F4-8A5D-84316A411258}" type="slidenum">
              <a:rPr lang="en-US" altLang="zh-CN"/>
              <a:pPr/>
              <a:t>23</a:t>
            </a:fld>
            <a:endParaRPr lang="en-US" altLang="zh-CN"/>
          </a:p>
        </p:txBody>
      </p:sp>
      <p:grpSp>
        <p:nvGrpSpPr>
          <p:cNvPr id="842754" name="Group 2">
            <a:extLst>
              <a:ext uri="{FF2B5EF4-FFF2-40B4-BE49-F238E27FC236}">
                <a16:creationId xmlns:a16="http://schemas.microsoft.com/office/drawing/2014/main" id="{4F2D347E-A077-4E69-8C73-27BB0FAA1AC5}"/>
              </a:ext>
            </a:extLst>
          </p:cNvPr>
          <p:cNvGrpSpPr>
            <a:grpSpLocks/>
          </p:cNvGrpSpPr>
          <p:nvPr/>
        </p:nvGrpSpPr>
        <p:grpSpPr bwMode="auto">
          <a:xfrm>
            <a:off x="250825" y="1917700"/>
            <a:ext cx="8626475" cy="2016125"/>
            <a:chOff x="158" y="527"/>
            <a:chExt cx="5434" cy="1270"/>
          </a:xfrm>
        </p:grpSpPr>
        <p:sp>
          <p:nvSpPr>
            <p:cNvPr id="842755" name="Text Box 3">
              <a:extLst>
                <a:ext uri="{FF2B5EF4-FFF2-40B4-BE49-F238E27FC236}">
                  <a16:creationId xmlns:a16="http://schemas.microsoft.com/office/drawing/2014/main" id="{5AC35E73-B53D-4A7A-A6D8-13725E3534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" y="1081"/>
              <a:ext cx="99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zh-CN" altLang="en-US" sz="3600">
                  <a:solidFill>
                    <a:schemeClr val="tx1"/>
                  </a:solidFill>
                </a:rPr>
                <a:t>共价键</a:t>
              </a:r>
            </a:p>
          </p:txBody>
        </p:sp>
        <p:sp>
          <p:nvSpPr>
            <p:cNvPr id="842756" name="Text Box 4">
              <a:extLst>
                <a:ext uri="{FF2B5EF4-FFF2-40B4-BE49-F238E27FC236}">
                  <a16:creationId xmlns:a16="http://schemas.microsoft.com/office/drawing/2014/main" id="{294B1712-7AB4-4886-9765-08DCB891DF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7" y="747"/>
              <a:ext cx="1633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zh-CN" altLang="en-US" sz="3600">
                  <a:solidFill>
                    <a:schemeClr val="tx1"/>
                  </a:solidFill>
                </a:rPr>
                <a:t>极性共价键</a:t>
              </a:r>
            </a:p>
          </p:txBody>
        </p:sp>
        <p:sp>
          <p:nvSpPr>
            <p:cNvPr id="842757" name="Text Box 5">
              <a:extLst>
                <a:ext uri="{FF2B5EF4-FFF2-40B4-BE49-F238E27FC236}">
                  <a16:creationId xmlns:a16="http://schemas.microsoft.com/office/drawing/2014/main" id="{93EA8A4C-2F9E-446E-906E-DADCD07FD6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6" y="527"/>
              <a:ext cx="267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zh-CN" altLang="en-US" sz="3600">
                  <a:solidFill>
                    <a:schemeClr val="tx1"/>
                  </a:solidFill>
                </a:rPr>
                <a:t>强极性键</a:t>
              </a:r>
              <a:r>
                <a:rPr kumimoji="0" lang="en-US" altLang="zh-CN" sz="3600">
                  <a:solidFill>
                    <a:schemeClr val="tx1"/>
                  </a:solidFill>
                </a:rPr>
                <a:t>:</a:t>
              </a:r>
              <a:r>
                <a:rPr kumimoji="0" lang="zh-CN" altLang="en-US" sz="3600">
                  <a:solidFill>
                    <a:schemeClr val="tx1"/>
                  </a:solidFill>
                </a:rPr>
                <a:t>如 </a:t>
              </a:r>
              <a:r>
                <a:rPr kumimoji="0" lang="en-US" altLang="zh-CN" sz="3600">
                  <a:solidFill>
                    <a:schemeClr val="tx1"/>
                  </a:solidFill>
                </a:rPr>
                <a:t>H</a:t>
              </a:r>
              <a:r>
                <a:rPr kumimoji="0" lang="zh-CN" altLang="en-US" sz="3600">
                  <a:solidFill>
                    <a:schemeClr val="tx1"/>
                  </a:solidFill>
                </a:rPr>
                <a:t>－</a:t>
              </a:r>
              <a:r>
                <a:rPr kumimoji="0" lang="en-US" altLang="zh-CN" sz="3600">
                  <a:solidFill>
                    <a:schemeClr val="tx1"/>
                  </a:solidFill>
                </a:rPr>
                <a:t>Cl</a:t>
              </a:r>
            </a:p>
          </p:txBody>
        </p:sp>
        <p:sp>
          <p:nvSpPr>
            <p:cNvPr id="842758" name="Text Box 6">
              <a:extLst>
                <a:ext uri="{FF2B5EF4-FFF2-40B4-BE49-F238E27FC236}">
                  <a16:creationId xmlns:a16="http://schemas.microsoft.com/office/drawing/2014/main" id="{4A2E06DC-2B17-46AD-ABE5-1B2A80BF7A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3" y="955"/>
              <a:ext cx="267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3600">
                  <a:solidFill>
                    <a:schemeClr val="tx1"/>
                  </a:solidFill>
                </a:rPr>
                <a:t> </a:t>
              </a:r>
              <a:r>
                <a:rPr kumimoji="0" lang="zh-CN" altLang="en-US" sz="3600">
                  <a:solidFill>
                    <a:schemeClr val="tx1"/>
                  </a:solidFill>
                </a:rPr>
                <a:t>弱极性键</a:t>
              </a:r>
              <a:r>
                <a:rPr kumimoji="0" lang="en-US" altLang="zh-CN" sz="3600">
                  <a:solidFill>
                    <a:schemeClr val="tx1"/>
                  </a:solidFill>
                </a:rPr>
                <a:t>:</a:t>
              </a:r>
              <a:r>
                <a:rPr kumimoji="0" lang="zh-CN" altLang="en-US" sz="3600">
                  <a:solidFill>
                    <a:schemeClr val="tx1"/>
                  </a:solidFill>
                </a:rPr>
                <a:t>如 </a:t>
              </a:r>
              <a:r>
                <a:rPr kumimoji="0" lang="en-US" altLang="zh-CN" sz="3600">
                  <a:solidFill>
                    <a:schemeClr val="tx1"/>
                  </a:solidFill>
                </a:rPr>
                <a:t>H</a:t>
              </a:r>
              <a:r>
                <a:rPr kumimoji="0" lang="zh-CN" altLang="en-US" sz="3600">
                  <a:solidFill>
                    <a:schemeClr val="tx1"/>
                  </a:solidFill>
                </a:rPr>
                <a:t>－</a:t>
              </a:r>
              <a:r>
                <a:rPr kumimoji="0" lang="en-US" altLang="zh-CN" sz="360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842759" name="Text Box 7">
              <a:extLst>
                <a:ext uri="{FF2B5EF4-FFF2-40B4-BE49-F238E27FC236}">
                  <a16:creationId xmlns:a16="http://schemas.microsoft.com/office/drawing/2014/main" id="{35FC3A9E-A350-49C9-81F4-EB5F40F0D0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4" y="1393"/>
              <a:ext cx="4219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zh-CN" altLang="en-US" sz="3600">
                  <a:solidFill>
                    <a:schemeClr val="tx1"/>
                  </a:solidFill>
                </a:rPr>
                <a:t>非极性共价键</a:t>
              </a:r>
              <a:r>
                <a:rPr kumimoji="0" lang="en-US" altLang="zh-CN" sz="3600">
                  <a:solidFill>
                    <a:schemeClr val="tx1"/>
                  </a:solidFill>
                </a:rPr>
                <a:t>:</a:t>
              </a:r>
              <a:r>
                <a:rPr kumimoji="0" lang="zh-CN" altLang="en-US" sz="3600">
                  <a:solidFill>
                    <a:schemeClr val="tx1"/>
                  </a:solidFill>
                </a:rPr>
                <a:t>如 </a:t>
              </a:r>
              <a:r>
                <a:rPr kumimoji="0" lang="en-US" altLang="zh-CN" sz="3600">
                  <a:solidFill>
                    <a:schemeClr val="tx1"/>
                  </a:solidFill>
                </a:rPr>
                <a:t>H</a:t>
              </a:r>
              <a:r>
                <a:rPr kumimoji="0" lang="zh-CN" altLang="en-US" sz="3600">
                  <a:solidFill>
                    <a:schemeClr val="tx1"/>
                  </a:solidFill>
                </a:rPr>
                <a:t>－</a:t>
              </a:r>
              <a:r>
                <a:rPr kumimoji="0" lang="en-US" altLang="zh-CN" sz="3600">
                  <a:solidFill>
                    <a:schemeClr val="tx1"/>
                  </a:solidFill>
                </a:rPr>
                <a:t>H</a:t>
              </a:r>
              <a:r>
                <a:rPr kumimoji="0" lang="zh-CN" altLang="en-US" sz="3600">
                  <a:solidFill>
                    <a:schemeClr val="tx1"/>
                  </a:solidFill>
                </a:rPr>
                <a:t>、</a:t>
              </a:r>
              <a:r>
                <a:rPr kumimoji="0" lang="en-US" altLang="zh-CN" sz="3600">
                  <a:solidFill>
                    <a:schemeClr val="tx1"/>
                  </a:solidFill>
                </a:rPr>
                <a:t>Cl</a:t>
              </a:r>
              <a:r>
                <a:rPr kumimoji="0" lang="zh-CN" altLang="en-US" sz="3600">
                  <a:solidFill>
                    <a:schemeClr val="tx1"/>
                  </a:solidFill>
                </a:rPr>
                <a:t>－</a:t>
              </a:r>
              <a:r>
                <a:rPr kumimoji="0" lang="en-US" altLang="zh-CN" sz="3600">
                  <a:solidFill>
                    <a:schemeClr val="tx1"/>
                  </a:solidFill>
                </a:rPr>
                <a:t>Cl</a:t>
              </a:r>
            </a:p>
          </p:txBody>
        </p:sp>
        <p:sp>
          <p:nvSpPr>
            <p:cNvPr id="842760" name="AutoShape 8">
              <a:extLst>
                <a:ext uri="{FF2B5EF4-FFF2-40B4-BE49-F238E27FC236}">
                  <a16:creationId xmlns:a16="http://schemas.microsoft.com/office/drawing/2014/main" id="{EED07FB2-94CE-4C0F-AD92-E84B8ABEC2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44" y="969"/>
              <a:ext cx="136" cy="680"/>
            </a:xfrm>
            <a:prstGeom prst="rightBrace">
              <a:avLst>
                <a:gd name="adj1" fmla="val 416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2761" name="AutoShape 9">
              <a:extLst>
                <a:ext uri="{FF2B5EF4-FFF2-40B4-BE49-F238E27FC236}">
                  <a16:creationId xmlns:a16="http://schemas.microsoft.com/office/drawing/2014/main" id="{AA391A49-8ADB-4D75-865C-FCBD77FBD6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1" y="709"/>
              <a:ext cx="136" cy="499"/>
            </a:xfrm>
            <a:prstGeom prst="rightBrace">
              <a:avLst>
                <a:gd name="adj1" fmla="val 3057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42762" name="Line 10">
            <a:extLst>
              <a:ext uri="{FF2B5EF4-FFF2-40B4-BE49-F238E27FC236}">
                <a16:creationId xmlns:a16="http://schemas.microsoft.com/office/drawing/2014/main" id="{9C0F9526-6207-451D-BA8F-DC0CDF7FD9D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90600" y="1600200"/>
            <a:ext cx="784860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BE7DD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42763" name="Text Box 11">
            <a:extLst>
              <a:ext uri="{FF2B5EF4-FFF2-40B4-BE49-F238E27FC236}">
                <a16:creationId xmlns:a16="http://schemas.microsoft.com/office/drawing/2014/main" id="{D83F88CC-4505-4A51-BFA7-1C77750DD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260350"/>
            <a:ext cx="4248150" cy="579438"/>
          </a:xfrm>
          <a:prstGeom prst="rect">
            <a:avLst/>
          </a:prstGeom>
          <a:noFill/>
          <a:ln>
            <a:noFill/>
          </a:ln>
          <a:effectLst>
            <a:outerShdw sy="50000" kx="2453608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6B50F0">
                        <a:gamma/>
                        <a:shade val="46275"/>
                        <a:invGamma/>
                      </a:srgbClr>
                    </a:gs>
                    <a:gs pos="50000">
                      <a:srgbClr val="6B50F0"/>
                    </a:gs>
                    <a:gs pos="100000">
                      <a:srgbClr val="6B50F0">
                        <a:gamma/>
                        <a:shade val="46275"/>
                        <a:invGamma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kumimoji="0" lang="en-US" altLang="zh-CN" sz="4000">
                <a:solidFill>
                  <a:schemeClr val="tx1"/>
                </a:solidFill>
              </a:rPr>
              <a:t>3) </a:t>
            </a:r>
            <a:r>
              <a:rPr kumimoji="0" lang="zh-CN" altLang="en-US" sz="4000">
                <a:solidFill>
                  <a:schemeClr val="tx1"/>
                </a:solidFill>
              </a:rPr>
              <a:t>共价键的类型</a:t>
            </a:r>
          </a:p>
        </p:txBody>
      </p:sp>
      <p:grpSp>
        <p:nvGrpSpPr>
          <p:cNvPr id="842764" name="Group 12">
            <a:extLst>
              <a:ext uri="{FF2B5EF4-FFF2-40B4-BE49-F238E27FC236}">
                <a16:creationId xmlns:a16="http://schemas.microsoft.com/office/drawing/2014/main" id="{6D858988-B749-4BEA-89DC-7EAEABC56D2C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1058863"/>
            <a:ext cx="4622800" cy="641350"/>
            <a:chOff x="240" y="515"/>
            <a:chExt cx="2912" cy="404"/>
          </a:xfrm>
        </p:grpSpPr>
        <p:sp>
          <p:nvSpPr>
            <p:cNvPr id="842765" name="Oval 13">
              <a:extLst>
                <a:ext uri="{FF2B5EF4-FFF2-40B4-BE49-F238E27FC236}">
                  <a16:creationId xmlns:a16="http://schemas.microsoft.com/office/drawing/2014/main" id="{7B09D949-6386-4EF1-AC69-0D3DDC191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687"/>
              <a:ext cx="136" cy="136"/>
            </a:xfrm>
            <a:prstGeom prst="ellipse">
              <a:avLst/>
            </a:prstGeom>
            <a:solidFill>
              <a:srgbClr val="6B50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2766" name="Text Box 14">
              <a:extLst>
                <a:ext uri="{FF2B5EF4-FFF2-40B4-BE49-F238E27FC236}">
                  <a16:creationId xmlns:a16="http://schemas.microsoft.com/office/drawing/2014/main" id="{AEFC5F0E-FA0F-474A-A1D2-55C4CAA299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5" y="515"/>
              <a:ext cx="2727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zh-CN" altLang="en-US" sz="3600">
                  <a:solidFill>
                    <a:schemeClr val="tx1"/>
                  </a:solidFill>
                </a:rPr>
                <a:t>按键是否有极性分：</a:t>
              </a:r>
            </a:p>
          </p:txBody>
        </p:sp>
      </p:grpSp>
      <p:grpSp>
        <p:nvGrpSpPr>
          <p:cNvPr id="842767" name="Group 15">
            <a:extLst>
              <a:ext uri="{FF2B5EF4-FFF2-40B4-BE49-F238E27FC236}">
                <a16:creationId xmlns:a16="http://schemas.microsoft.com/office/drawing/2014/main" id="{F6D9ECB7-16AC-4772-8C2C-13256C25762E}"/>
              </a:ext>
            </a:extLst>
          </p:cNvPr>
          <p:cNvGrpSpPr>
            <a:grpSpLocks/>
          </p:cNvGrpSpPr>
          <p:nvPr/>
        </p:nvGrpSpPr>
        <p:grpSpPr bwMode="auto">
          <a:xfrm>
            <a:off x="392113" y="4227513"/>
            <a:ext cx="8501062" cy="641350"/>
            <a:chOff x="247" y="2296"/>
            <a:chExt cx="5355" cy="404"/>
          </a:xfrm>
        </p:grpSpPr>
        <p:sp>
          <p:nvSpPr>
            <p:cNvPr id="842768" name="Oval 16">
              <a:extLst>
                <a:ext uri="{FF2B5EF4-FFF2-40B4-BE49-F238E27FC236}">
                  <a16:creationId xmlns:a16="http://schemas.microsoft.com/office/drawing/2014/main" id="{20DD7C80-D6F9-4AFD-9A10-52F85B5333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" y="2468"/>
              <a:ext cx="136" cy="136"/>
            </a:xfrm>
            <a:prstGeom prst="ellipse">
              <a:avLst/>
            </a:prstGeom>
            <a:solidFill>
              <a:srgbClr val="6B50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2769" name="Text Box 17">
              <a:extLst>
                <a:ext uri="{FF2B5EF4-FFF2-40B4-BE49-F238E27FC236}">
                  <a16:creationId xmlns:a16="http://schemas.microsoft.com/office/drawing/2014/main" id="{D0E99FA6-8DC9-46F3-BA59-71F69705F5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2296"/>
              <a:ext cx="5170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zh-CN" altLang="en-US" sz="3600">
                  <a:solidFill>
                    <a:schemeClr val="tx1"/>
                  </a:solidFill>
                </a:rPr>
                <a:t>按原子轨道重叠部分的对称性分：</a:t>
              </a:r>
            </a:p>
          </p:txBody>
        </p:sp>
      </p:grpSp>
      <p:sp>
        <p:nvSpPr>
          <p:cNvPr id="842770" name="Text Box 18">
            <a:extLst>
              <a:ext uri="{FF2B5EF4-FFF2-40B4-BE49-F238E27FC236}">
                <a16:creationId xmlns:a16="http://schemas.microsoft.com/office/drawing/2014/main" id="{703700D9-671D-4856-89D6-C01AAFE1B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0" y="4941888"/>
            <a:ext cx="43211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l-GR" altLang="zh-CN" sz="400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kumimoji="0" lang="zh-CN" altLang="en-US" sz="4000">
                <a:solidFill>
                  <a:schemeClr val="tx1"/>
                </a:solidFill>
                <a:cs typeface="Times New Roman" panose="02020603050405020304" pitchFamily="18" charset="0"/>
              </a:rPr>
              <a:t>键、</a:t>
            </a:r>
            <a:r>
              <a:rPr kumimoji="0" lang="el-GR" altLang="zh-CN" sz="400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kumimoji="0" lang="zh-CN" altLang="en-US" sz="4000">
                <a:solidFill>
                  <a:schemeClr val="tx1"/>
                </a:solidFill>
                <a:cs typeface="Times New Roman" panose="02020603050405020304" pitchFamily="18" charset="0"/>
              </a:rPr>
              <a:t>键、</a:t>
            </a:r>
            <a:r>
              <a:rPr kumimoji="0" lang="el-GR" altLang="zh-CN" sz="400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</a:t>
            </a:r>
            <a:r>
              <a:rPr kumimoji="0" lang="zh-CN" altLang="en-US" sz="4000">
                <a:solidFill>
                  <a:schemeClr val="tx1"/>
                </a:solidFill>
                <a:cs typeface="Times New Roman" panose="02020603050405020304" pitchFamily="18" charset="0"/>
              </a:rPr>
              <a:t>键</a:t>
            </a:r>
            <a:endParaRPr kumimoji="0" lang="zh-CN" altLang="el-GR" sz="40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842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1000"/>
                                        <p:tgtEl>
                                          <p:spTgt spid="84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277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灯片编号占位符 1">
            <a:extLst>
              <a:ext uri="{FF2B5EF4-FFF2-40B4-BE49-F238E27FC236}">
                <a16:creationId xmlns:a16="http://schemas.microsoft.com/office/drawing/2014/main" id="{FDAC369B-937A-47EF-A532-A6F60174FE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D131B-A93A-45DA-AB37-B7120392001E}" type="slidenum">
              <a:rPr lang="en-US" altLang="zh-CN"/>
              <a:pPr/>
              <a:t>24</a:t>
            </a:fld>
            <a:endParaRPr lang="en-US" altLang="zh-CN"/>
          </a:p>
        </p:txBody>
      </p:sp>
      <p:sp>
        <p:nvSpPr>
          <p:cNvPr id="843778" name="Text Box 2">
            <a:extLst>
              <a:ext uri="{FF2B5EF4-FFF2-40B4-BE49-F238E27FC236}">
                <a16:creationId xmlns:a16="http://schemas.microsoft.com/office/drawing/2014/main" id="{61B2B40A-0F9B-493A-9852-6F0AB421F1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77788"/>
            <a:ext cx="8856663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00100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57300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14500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71700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  <a:buFontTx/>
              <a:buAutoNum type="circleNumDbPlain"/>
            </a:pPr>
            <a:r>
              <a:rPr lang="en-US" altLang="zh-CN" sz="3600">
                <a:ea typeface="楷体_GB2312" pitchFamily="49" charset="-122"/>
                <a:sym typeface="Symbol" panose="05050102010706020507" pitchFamily="18" charset="2"/>
              </a:rPr>
              <a:t> </a:t>
            </a:r>
            <a:r>
              <a:rPr lang="zh-CN" altLang="en-US" sz="3600">
                <a:ea typeface="楷体_GB2312" pitchFamily="49" charset="-122"/>
              </a:rPr>
              <a:t>键：</a:t>
            </a:r>
            <a:r>
              <a:rPr lang="zh-CN" altLang="zh-CN" sz="3600">
                <a:ea typeface="楷体_GB2312" pitchFamily="49" charset="-122"/>
              </a:rPr>
              <a:t>成键原子轨道沿键轴方向“头碰头” 方式重叠所形成的共价键。</a:t>
            </a:r>
            <a:endParaRPr lang="zh-CN" altLang="en-US" sz="3600">
              <a:ea typeface="楷体_GB2312" pitchFamily="49" charset="-122"/>
            </a:endParaRPr>
          </a:p>
        </p:txBody>
      </p:sp>
      <p:sp>
        <p:nvSpPr>
          <p:cNvPr id="843779" name="Text Box 3">
            <a:extLst>
              <a:ext uri="{FF2B5EF4-FFF2-40B4-BE49-F238E27FC236}">
                <a16:creationId xmlns:a16="http://schemas.microsoft.com/office/drawing/2014/main" id="{8249FED6-09B4-428A-9004-0005ECC5F2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5229225"/>
            <a:ext cx="8712200" cy="1066800"/>
          </a:xfrm>
          <a:prstGeom prst="rect">
            <a:avLst/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kumimoji="0" lang="zh-CN" altLang="en-US" sz="3200">
                <a:solidFill>
                  <a:schemeClr val="tx1"/>
                </a:solidFill>
              </a:rPr>
              <a:t>对键轴</a:t>
            </a:r>
            <a:r>
              <a:rPr kumimoji="0" lang="en-US" altLang="zh-CN" sz="3200">
                <a:solidFill>
                  <a:schemeClr val="tx1"/>
                </a:solidFill>
              </a:rPr>
              <a:t>(</a:t>
            </a:r>
            <a:r>
              <a:rPr kumimoji="0" lang="en-US" altLang="zh-CN" sz="3200" i="1">
                <a:solidFill>
                  <a:schemeClr val="tx1"/>
                </a:solidFill>
              </a:rPr>
              <a:t>x</a:t>
            </a:r>
            <a:r>
              <a:rPr kumimoji="0" lang="zh-CN" altLang="en-US" sz="3200">
                <a:solidFill>
                  <a:schemeClr val="tx1"/>
                </a:solidFill>
              </a:rPr>
              <a:t>轴</a:t>
            </a:r>
            <a:r>
              <a:rPr kumimoji="0" lang="en-US" altLang="zh-CN" sz="3200">
                <a:solidFill>
                  <a:schemeClr val="tx1"/>
                </a:solidFill>
              </a:rPr>
              <a:t>)</a:t>
            </a:r>
            <a:r>
              <a:rPr kumimoji="0" lang="zh-CN" altLang="en-US" sz="3200">
                <a:solidFill>
                  <a:schemeClr val="tx1"/>
                </a:solidFill>
              </a:rPr>
              <a:t>具有圆柱形对称性：成键原子轨道绕着键轴旋转任意角度</a:t>
            </a:r>
            <a:r>
              <a:rPr kumimoji="0" lang="en-US" altLang="zh-CN" sz="3200">
                <a:solidFill>
                  <a:schemeClr val="tx1"/>
                </a:solidFill>
              </a:rPr>
              <a:t>, </a:t>
            </a:r>
            <a:r>
              <a:rPr kumimoji="0" lang="zh-CN" altLang="en-US" sz="3200">
                <a:solidFill>
                  <a:schemeClr val="tx1"/>
                </a:solidFill>
              </a:rPr>
              <a:t>图形及符号均保持不变。</a:t>
            </a:r>
          </a:p>
        </p:txBody>
      </p:sp>
      <p:sp>
        <p:nvSpPr>
          <p:cNvPr id="843780" name="Text Box 4">
            <a:extLst>
              <a:ext uri="{FF2B5EF4-FFF2-40B4-BE49-F238E27FC236}">
                <a16:creationId xmlns:a16="http://schemas.microsoft.com/office/drawing/2014/main" id="{BFB103BE-307B-40FA-AA7E-8A29AF96DB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788" y="3716338"/>
            <a:ext cx="2665412" cy="106680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l-GR" altLang="zh-CN" sz="320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kumimoji="0" lang="zh-CN" altLang="en-US" sz="3200">
                <a:solidFill>
                  <a:schemeClr val="tx1"/>
                </a:solidFill>
                <a:cs typeface="Times New Roman" panose="02020603050405020304" pitchFamily="18" charset="0"/>
              </a:rPr>
              <a:t>电子：形成</a:t>
            </a:r>
            <a:r>
              <a:rPr kumimoji="0" lang="el-GR" altLang="zh-CN" sz="320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kumimoji="0" lang="zh-CN" altLang="en-US" sz="3200">
                <a:solidFill>
                  <a:schemeClr val="tx1"/>
                </a:solidFill>
                <a:cs typeface="Times New Roman" panose="02020603050405020304" pitchFamily="18" charset="0"/>
              </a:rPr>
              <a:t>键的电子。</a:t>
            </a:r>
            <a:endParaRPr kumimoji="0" lang="zh-CN" altLang="el-GR" sz="32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843781" name="Group 5">
            <a:extLst>
              <a:ext uri="{FF2B5EF4-FFF2-40B4-BE49-F238E27FC236}">
                <a16:creationId xmlns:a16="http://schemas.microsoft.com/office/drawing/2014/main" id="{9ACDC604-3949-4B06-A20B-6074EF8481A0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1443038"/>
            <a:ext cx="6478587" cy="3209925"/>
            <a:chOff x="612" y="799"/>
            <a:chExt cx="4081" cy="2022"/>
          </a:xfrm>
        </p:grpSpPr>
        <p:grpSp>
          <p:nvGrpSpPr>
            <p:cNvPr id="843782" name="Group 6">
              <a:extLst>
                <a:ext uri="{FF2B5EF4-FFF2-40B4-BE49-F238E27FC236}">
                  <a16:creationId xmlns:a16="http://schemas.microsoft.com/office/drawing/2014/main" id="{D0CF79E9-F479-4944-BC4F-B570725AB2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2" y="799"/>
              <a:ext cx="1749" cy="989"/>
              <a:chOff x="930" y="981"/>
              <a:chExt cx="1905" cy="1078"/>
            </a:xfrm>
          </p:grpSpPr>
          <p:grpSp>
            <p:nvGrpSpPr>
              <p:cNvPr id="843783" name="Group 7">
                <a:extLst>
                  <a:ext uri="{FF2B5EF4-FFF2-40B4-BE49-F238E27FC236}">
                    <a16:creationId xmlns:a16="http://schemas.microsoft.com/office/drawing/2014/main" id="{B791CAB2-68E0-472F-A617-801E37CEBF2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930" y="981"/>
                <a:ext cx="1905" cy="1078"/>
                <a:chOff x="930" y="981"/>
                <a:chExt cx="1905" cy="1078"/>
              </a:xfrm>
            </p:grpSpPr>
            <p:sp>
              <p:nvSpPr>
                <p:cNvPr id="843784" name="Oval 8">
                  <a:extLst>
                    <a:ext uri="{FF2B5EF4-FFF2-40B4-BE49-F238E27FC236}">
                      <a16:creationId xmlns:a16="http://schemas.microsoft.com/office/drawing/2014/main" id="{56545561-356C-44E3-847A-C258C4BF6665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1202" y="981"/>
                  <a:ext cx="771" cy="77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66FFFF"/>
                    </a:gs>
                    <a:gs pos="100000">
                      <a:srgbClr val="00CCFF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algn="ctr"/>
                  <a:r>
                    <a:rPr kumimoji="0" lang="en-US" altLang="zh-CN" sz="3200">
                      <a:solidFill>
                        <a:srgbClr val="FF0000"/>
                      </a:solidFill>
                      <a:ea typeface="宋体" panose="02010600030101010101" pitchFamily="2" charset="-122"/>
                    </a:rPr>
                    <a:t>+</a:t>
                  </a:r>
                </a:p>
              </p:txBody>
            </p:sp>
            <p:sp>
              <p:nvSpPr>
                <p:cNvPr id="843785" name="Line 9">
                  <a:extLst>
                    <a:ext uri="{FF2B5EF4-FFF2-40B4-BE49-F238E27FC236}">
                      <a16:creationId xmlns:a16="http://schemas.microsoft.com/office/drawing/2014/main" id="{72D4FFEF-DA7E-4565-8947-3D581B93541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930" y="1389"/>
                  <a:ext cx="181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43786" name="Text Box 10">
                  <a:extLst>
                    <a:ext uri="{FF2B5EF4-FFF2-40B4-BE49-F238E27FC236}">
                      <a16:creationId xmlns:a16="http://schemas.microsoft.com/office/drawing/2014/main" id="{63CF3FC4-50E4-4637-9CC3-1CF0E22B3673}"/>
                    </a:ext>
                  </a:extLst>
                </p:cNvPr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517" y="1298"/>
                  <a:ext cx="318" cy="35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kumimoji="0" lang="en-US" altLang="zh-CN" sz="2800" i="1">
                      <a:solidFill>
                        <a:schemeClr val="tx1"/>
                      </a:solidFill>
                      <a:ea typeface="宋体" panose="02010600030101010101" pitchFamily="2" charset="-122"/>
                    </a:rPr>
                    <a:t>x</a:t>
                  </a:r>
                </a:p>
              </p:txBody>
            </p:sp>
            <p:sp>
              <p:nvSpPr>
                <p:cNvPr id="843787" name="Text Box 11">
                  <a:extLst>
                    <a:ext uri="{FF2B5EF4-FFF2-40B4-BE49-F238E27FC236}">
                      <a16:creationId xmlns:a16="http://schemas.microsoft.com/office/drawing/2014/main" id="{BE39AF98-B510-4911-8158-3FB152E6D42C}"/>
                    </a:ext>
                  </a:extLst>
                </p:cNvPr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1656" y="1661"/>
                  <a:ext cx="589" cy="39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kumimoji="0" lang="en-US" altLang="zh-CN" sz="3200">
                      <a:solidFill>
                        <a:schemeClr val="tx1"/>
                      </a:solidFill>
                      <a:ea typeface="宋体" panose="02010600030101010101" pitchFamily="2" charset="-122"/>
                      <a:sym typeface="Symbol" panose="05050102010706020507" pitchFamily="18" charset="2"/>
                    </a:rPr>
                    <a:t></a:t>
                  </a:r>
                  <a:r>
                    <a:rPr kumimoji="0" lang="en-US" altLang="zh-CN" sz="3200" baseline="-25000">
                      <a:solidFill>
                        <a:schemeClr val="tx1"/>
                      </a:solidFill>
                      <a:ea typeface="宋体" panose="02010600030101010101" pitchFamily="2" charset="-122"/>
                    </a:rPr>
                    <a:t>s-s</a:t>
                  </a:r>
                </a:p>
              </p:txBody>
            </p:sp>
          </p:grpSp>
          <p:sp>
            <p:nvSpPr>
              <p:cNvPr id="843788" name="Oval 12">
                <a:extLst>
                  <a:ext uri="{FF2B5EF4-FFF2-40B4-BE49-F238E27FC236}">
                    <a16:creationId xmlns:a16="http://schemas.microsoft.com/office/drawing/2014/main" id="{18F4695C-AC65-46DC-91E5-EB6C5F15088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655" y="981"/>
                <a:ext cx="771" cy="771"/>
              </a:xfrm>
              <a:prstGeom prst="ellipse">
                <a:avLst/>
              </a:prstGeom>
              <a:gradFill rotWithShape="1">
                <a:gsLst>
                  <a:gs pos="0">
                    <a:srgbClr val="FFCCCC">
                      <a:alpha val="60001"/>
                    </a:srgbClr>
                  </a:gs>
                  <a:gs pos="100000">
                    <a:srgbClr val="CC00FF">
                      <a:alpha val="6300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/>
                <a:r>
                  <a:rPr kumimoji="0" lang="en-US" altLang="zh-CN" sz="3200">
                    <a:solidFill>
                      <a:srgbClr val="FF0000"/>
                    </a:solidFill>
                    <a:ea typeface="宋体" panose="02010600030101010101" pitchFamily="2" charset="-122"/>
                  </a:rPr>
                  <a:t>+</a:t>
                </a:r>
              </a:p>
            </p:txBody>
          </p:sp>
        </p:grpSp>
        <p:grpSp>
          <p:nvGrpSpPr>
            <p:cNvPr id="843789" name="Group 13">
              <a:extLst>
                <a:ext uri="{FF2B5EF4-FFF2-40B4-BE49-F238E27FC236}">
                  <a16:creationId xmlns:a16="http://schemas.microsoft.com/office/drawing/2014/main" id="{F5FB2D35-D9EE-47E2-9238-F592B1FE72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1" y="799"/>
              <a:ext cx="2082" cy="998"/>
              <a:chOff x="2611" y="799"/>
              <a:chExt cx="2082" cy="998"/>
            </a:xfrm>
          </p:grpSpPr>
          <p:sp>
            <p:nvSpPr>
              <p:cNvPr id="843790" name="Oval 14">
                <a:extLst>
                  <a:ext uri="{FF2B5EF4-FFF2-40B4-BE49-F238E27FC236}">
                    <a16:creationId xmlns:a16="http://schemas.microsoft.com/office/drawing/2014/main" id="{DFABFD5A-C586-4C6E-99A1-27245EC7FB0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750" y="895"/>
                <a:ext cx="500" cy="501"/>
              </a:xfrm>
              <a:prstGeom prst="ellipse">
                <a:avLst/>
              </a:prstGeom>
              <a:gradFill rotWithShape="1">
                <a:gsLst>
                  <a:gs pos="0">
                    <a:srgbClr val="66FFFF"/>
                  </a:gs>
                  <a:gs pos="100000">
                    <a:srgbClr val="00CCFF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>
                  <a:lnSpc>
                    <a:spcPct val="60000"/>
                  </a:lnSpc>
                </a:pPr>
                <a:r>
                  <a:rPr kumimoji="0" lang="en-US" altLang="zh-CN" sz="3200">
                    <a:solidFill>
                      <a:srgbClr val="FF0000"/>
                    </a:solidFill>
                    <a:ea typeface="宋体" panose="02010600030101010101" pitchFamily="2" charset="-122"/>
                    <a:sym typeface="Symbol" panose="05050102010706020507" pitchFamily="18" charset="2"/>
                  </a:rPr>
                  <a:t></a:t>
                </a:r>
              </a:p>
            </p:txBody>
          </p:sp>
          <p:sp>
            <p:nvSpPr>
              <p:cNvPr id="843791" name="Oval 15">
                <a:extLst>
                  <a:ext uri="{FF2B5EF4-FFF2-40B4-BE49-F238E27FC236}">
                    <a16:creationId xmlns:a16="http://schemas.microsoft.com/office/drawing/2014/main" id="{E8D4B277-5BFA-4165-A39B-DD67EF8360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241" y="902"/>
                <a:ext cx="500" cy="500"/>
              </a:xfrm>
              <a:prstGeom prst="ellipse">
                <a:avLst/>
              </a:prstGeom>
              <a:gradFill rotWithShape="1">
                <a:gsLst>
                  <a:gs pos="0">
                    <a:srgbClr val="66FFFF"/>
                  </a:gs>
                  <a:gs pos="100000">
                    <a:srgbClr val="00CCFF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>
                  <a:lnSpc>
                    <a:spcPct val="60000"/>
                  </a:lnSpc>
                </a:pPr>
                <a:r>
                  <a:rPr kumimoji="0" lang="en-US" altLang="zh-CN" sz="3200">
                    <a:solidFill>
                      <a:srgbClr val="FF0000"/>
                    </a:solidFill>
                    <a:ea typeface="宋体" panose="02010600030101010101" pitchFamily="2" charset="-122"/>
                  </a:rPr>
                  <a:t>+</a:t>
                </a:r>
              </a:p>
            </p:txBody>
          </p:sp>
          <p:sp>
            <p:nvSpPr>
              <p:cNvPr id="843792" name="Line 16">
                <a:extLst>
                  <a:ext uri="{FF2B5EF4-FFF2-40B4-BE49-F238E27FC236}">
                    <a16:creationId xmlns:a16="http://schemas.microsoft.com/office/drawing/2014/main" id="{F67E6795-FCF5-4FBF-B5CD-8860005176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611" y="1174"/>
                <a:ext cx="2081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43793" name="Text Box 17">
                <a:extLst>
                  <a:ext uri="{FF2B5EF4-FFF2-40B4-BE49-F238E27FC236}">
                    <a16:creationId xmlns:a16="http://schemas.microsoft.com/office/drawing/2014/main" id="{982C8924-9C08-4EFE-B184-5682CC9A4DD8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4401" y="1090"/>
                <a:ext cx="292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0" lang="en-US" altLang="zh-CN" sz="2800" i="1">
                    <a:solidFill>
                      <a:schemeClr val="tx1"/>
                    </a:solidFill>
                    <a:ea typeface="宋体" panose="02010600030101010101" pitchFamily="2" charset="-122"/>
                  </a:rPr>
                  <a:t>x</a:t>
                </a:r>
              </a:p>
            </p:txBody>
          </p:sp>
          <p:sp>
            <p:nvSpPr>
              <p:cNvPr id="843794" name="Oval 18">
                <a:extLst>
                  <a:ext uri="{FF2B5EF4-FFF2-40B4-BE49-F238E27FC236}">
                    <a16:creationId xmlns:a16="http://schemas.microsoft.com/office/drawing/2014/main" id="{9432E0CF-223A-46CD-894F-25A8AA399A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610" y="799"/>
                <a:ext cx="708" cy="708"/>
              </a:xfrm>
              <a:prstGeom prst="ellipse">
                <a:avLst/>
              </a:prstGeom>
              <a:gradFill rotWithShape="1">
                <a:gsLst>
                  <a:gs pos="0">
                    <a:srgbClr val="FFCCCC">
                      <a:alpha val="60001"/>
                    </a:srgbClr>
                  </a:gs>
                  <a:gs pos="100000">
                    <a:srgbClr val="CC00FF">
                      <a:alpha val="6300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/>
                <a:r>
                  <a:rPr kumimoji="0" lang="en-US" altLang="zh-CN" sz="3200">
                    <a:solidFill>
                      <a:srgbClr val="FF0000"/>
                    </a:solidFill>
                    <a:ea typeface="宋体" panose="02010600030101010101" pitchFamily="2" charset="-122"/>
                  </a:rPr>
                  <a:t>+</a:t>
                </a:r>
              </a:p>
            </p:txBody>
          </p:sp>
          <p:graphicFrame>
            <p:nvGraphicFramePr>
              <p:cNvPr id="843795" name="Object 19">
                <a:extLst>
                  <a:ext uri="{FF2B5EF4-FFF2-40B4-BE49-F238E27FC236}">
                    <a16:creationId xmlns:a16="http://schemas.microsoft.com/office/drawing/2014/main" id="{D68732AF-A8E6-42C7-8DC9-64CC81F2B84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243" y="1349"/>
              <a:ext cx="565" cy="4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43807" name="公式" r:id="rId3" imgW="304560" imgH="241200" progId="Equation.3">
                      <p:embed/>
                    </p:oleObj>
                  </mc:Choice>
                  <mc:Fallback>
                    <p:oleObj name="公式" r:id="rId3" imgW="304560" imgH="241200" progId="Equation.3">
                      <p:embed/>
                      <p:pic>
                        <p:nvPicPr>
                          <p:cNvPr id="0" name="Object 1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43" y="1349"/>
                            <a:ext cx="565" cy="4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43796" name="Group 20">
              <a:extLst>
                <a:ext uri="{FF2B5EF4-FFF2-40B4-BE49-F238E27FC236}">
                  <a16:creationId xmlns:a16="http://schemas.microsoft.com/office/drawing/2014/main" id="{E47F4ADD-95C6-4910-81C2-FE9598389B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34" y="1933"/>
              <a:ext cx="2262" cy="888"/>
              <a:chOff x="618" y="2488"/>
              <a:chExt cx="2262" cy="888"/>
            </a:xfrm>
          </p:grpSpPr>
          <p:sp>
            <p:nvSpPr>
              <p:cNvPr id="843797" name="Oval 21">
                <a:extLst>
                  <a:ext uri="{FF2B5EF4-FFF2-40B4-BE49-F238E27FC236}">
                    <a16:creationId xmlns:a16="http://schemas.microsoft.com/office/drawing/2014/main" id="{A0FB7AEF-2687-42F6-A798-C1704CA3B10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51" y="2488"/>
                <a:ext cx="500" cy="501"/>
              </a:xfrm>
              <a:prstGeom prst="ellipse">
                <a:avLst/>
              </a:prstGeom>
              <a:gradFill rotWithShape="1">
                <a:gsLst>
                  <a:gs pos="0">
                    <a:srgbClr val="66FFFF"/>
                  </a:gs>
                  <a:gs pos="100000">
                    <a:srgbClr val="00CCFF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>
                  <a:lnSpc>
                    <a:spcPct val="60000"/>
                  </a:lnSpc>
                </a:pPr>
                <a:r>
                  <a:rPr kumimoji="0" lang="en-US" altLang="zh-CN" sz="3200">
                    <a:solidFill>
                      <a:srgbClr val="FF0000"/>
                    </a:solidFill>
                    <a:ea typeface="宋体" panose="02010600030101010101" pitchFamily="2" charset="-122"/>
                    <a:sym typeface="Symbol" panose="05050102010706020507" pitchFamily="18" charset="2"/>
                  </a:rPr>
                  <a:t></a:t>
                </a:r>
              </a:p>
            </p:txBody>
          </p:sp>
          <p:sp>
            <p:nvSpPr>
              <p:cNvPr id="843798" name="Oval 22">
                <a:extLst>
                  <a:ext uri="{FF2B5EF4-FFF2-40B4-BE49-F238E27FC236}">
                    <a16:creationId xmlns:a16="http://schemas.microsoft.com/office/drawing/2014/main" id="{3A2F41B0-BE2C-4BEE-BC13-5E970A5F2F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2" y="2495"/>
                <a:ext cx="500" cy="500"/>
              </a:xfrm>
              <a:prstGeom prst="ellipse">
                <a:avLst/>
              </a:prstGeom>
              <a:gradFill rotWithShape="1">
                <a:gsLst>
                  <a:gs pos="0">
                    <a:srgbClr val="66FFFF"/>
                  </a:gs>
                  <a:gs pos="100000">
                    <a:srgbClr val="00CCFF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>
                  <a:lnSpc>
                    <a:spcPct val="60000"/>
                  </a:lnSpc>
                </a:pPr>
                <a:r>
                  <a:rPr kumimoji="0" lang="en-US" altLang="zh-CN" sz="3200">
                    <a:solidFill>
                      <a:srgbClr val="FF0000"/>
                    </a:solidFill>
                    <a:ea typeface="宋体" panose="02010600030101010101" pitchFamily="2" charset="-122"/>
                  </a:rPr>
                  <a:t>+</a:t>
                </a:r>
              </a:p>
            </p:txBody>
          </p:sp>
          <p:sp>
            <p:nvSpPr>
              <p:cNvPr id="843799" name="Line 23">
                <a:extLst>
                  <a:ext uri="{FF2B5EF4-FFF2-40B4-BE49-F238E27FC236}">
                    <a16:creationId xmlns:a16="http://schemas.microsoft.com/office/drawing/2014/main" id="{758A564D-FF50-4600-B828-5773B41C0E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618" y="2767"/>
                <a:ext cx="226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43800" name="Text Box 24">
                <a:extLst>
                  <a:ext uri="{FF2B5EF4-FFF2-40B4-BE49-F238E27FC236}">
                    <a16:creationId xmlns:a16="http://schemas.microsoft.com/office/drawing/2014/main" id="{299EE5F8-288C-4169-8D22-5E30F5CA128A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2588" y="2683"/>
                <a:ext cx="292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0" lang="en-US" altLang="zh-CN" sz="2800" i="1">
                    <a:solidFill>
                      <a:schemeClr val="tx1"/>
                    </a:solidFill>
                    <a:ea typeface="宋体" panose="02010600030101010101" pitchFamily="2" charset="-122"/>
                  </a:rPr>
                  <a:t>x</a:t>
                </a:r>
              </a:p>
            </p:txBody>
          </p:sp>
          <p:graphicFrame>
            <p:nvGraphicFramePr>
              <p:cNvPr id="843801" name="Object 25">
                <a:extLst>
                  <a:ext uri="{FF2B5EF4-FFF2-40B4-BE49-F238E27FC236}">
                    <a16:creationId xmlns:a16="http://schemas.microsoft.com/office/drawing/2014/main" id="{ECE2F20C-BB08-4E13-BD5E-CB59E2B3A8C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338" y="2928"/>
              <a:ext cx="683" cy="4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43808" name="公式" r:id="rId5" imgW="368280" imgH="241200" progId="Equation.3">
                      <p:embed/>
                    </p:oleObj>
                  </mc:Choice>
                  <mc:Fallback>
                    <p:oleObj name="公式" r:id="rId5" imgW="368280" imgH="241200" progId="Equation.3">
                      <p:embed/>
                      <p:pic>
                        <p:nvPicPr>
                          <p:cNvPr id="0" name="Object 2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38" y="2928"/>
                            <a:ext cx="683" cy="4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43802" name="Oval 26">
                <a:extLst>
                  <a:ext uri="{FF2B5EF4-FFF2-40B4-BE49-F238E27FC236}">
                    <a16:creationId xmlns:a16="http://schemas.microsoft.com/office/drawing/2014/main" id="{727F6979-0DB4-4623-A00E-2AC5156B11F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565" y="2493"/>
                <a:ext cx="500" cy="501"/>
              </a:xfrm>
              <a:prstGeom prst="ellipse">
                <a:avLst/>
              </a:prstGeom>
              <a:gradFill rotWithShape="1">
                <a:gsLst>
                  <a:gs pos="0">
                    <a:srgbClr val="FFCCCC">
                      <a:alpha val="59000"/>
                    </a:srgbClr>
                  </a:gs>
                  <a:gs pos="100000">
                    <a:srgbClr val="CC00FF">
                      <a:alpha val="5900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>
                  <a:lnSpc>
                    <a:spcPct val="60000"/>
                  </a:lnSpc>
                </a:pPr>
                <a:r>
                  <a:rPr kumimoji="0" lang="en-US" altLang="zh-CN" sz="3200">
                    <a:solidFill>
                      <a:srgbClr val="FF0000"/>
                    </a:solidFill>
                    <a:ea typeface="宋体" panose="02010600030101010101" pitchFamily="2" charset="-122"/>
                    <a:sym typeface="Symbol" panose="05050102010706020507" pitchFamily="18" charset="2"/>
                  </a:rPr>
                  <a:t>+</a:t>
                </a:r>
              </a:p>
            </p:txBody>
          </p:sp>
          <p:sp>
            <p:nvSpPr>
              <p:cNvPr id="843803" name="Oval 27">
                <a:extLst>
                  <a:ext uri="{FF2B5EF4-FFF2-40B4-BE49-F238E27FC236}">
                    <a16:creationId xmlns:a16="http://schemas.microsoft.com/office/drawing/2014/main" id="{0D69B556-1C52-47D1-BD10-2B1D95959B2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056" y="2500"/>
                <a:ext cx="500" cy="500"/>
              </a:xfrm>
              <a:prstGeom prst="ellipse">
                <a:avLst/>
              </a:prstGeom>
              <a:gradFill rotWithShape="1">
                <a:gsLst>
                  <a:gs pos="0">
                    <a:srgbClr val="FFCCCC">
                      <a:alpha val="59000"/>
                    </a:srgbClr>
                  </a:gs>
                  <a:gs pos="100000">
                    <a:srgbClr val="CC00FF">
                      <a:alpha val="5900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>
                  <a:lnSpc>
                    <a:spcPct val="60000"/>
                  </a:lnSpc>
                </a:pPr>
                <a:r>
                  <a:rPr kumimoji="0" lang="en-US" altLang="zh-CN" sz="3200">
                    <a:solidFill>
                      <a:srgbClr val="FF0000"/>
                    </a:solidFill>
                    <a:ea typeface="宋体" panose="02010600030101010101" pitchFamily="2" charset="-122"/>
                    <a:sym typeface="Symbol" panose="05050102010706020507" pitchFamily="18" charset="2"/>
                  </a:rPr>
                  <a:t></a:t>
                </a:r>
              </a:p>
            </p:txBody>
          </p:sp>
        </p:grpSp>
      </p:grpSp>
      <p:sp>
        <p:nvSpPr>
          <p:cNvPr id="843804" name="Text Box 28">
            <a:extLst>
              <a:ext uri="{FF2B5EF4-FFF2-40B4-BE49-F238E27FC236}">
                <a16:creationId xmlns:a16="http://schemas.microsoft.com/office/drawing/2014/main" id="{3A173896-0E3F-42A9-A196-C1087A3118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75" y="2492375"/>
            <a:ext cx="863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>
                <a:solidFill>
                  <a:srgbClr val="0000FF"/>
                </a:solidFill>
              </a:rPr>
              <a:t>(H</a:t>
            </a:r>
            <a:r>
              <a:rPr lang="en-US" altLang="zh-CN" sz="3200" baseline="-25000">
                <a:solidFill>
                  <a:srgbClr val="0000FF"/>
                </a:solidFill>
              </a:rPr>
              <a:t>2</a:t>
            </a:r>
            <a:r>
              <a:rPr lang="en-US" altLang="zh-CN" sz="320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843805" name="Text Box 29">
            <a:extLst>
              <a:ext uri="{FF2B5EF4-FFF2-40B4-BE49-F238E27FC236}">
                <a16:creationId xmlns:a16="http://schemas.microsoft.com/office/drawing/2014/main" id="{2D9902DA-714A-47A2-A0F4-CC010BA22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5963" y="2492375"/>
            <a:ext cx="12255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>
                <a:solidFill>
                  <a:srgbClr val="0000FF"/>
                </a:solidFill>
              </a:rPr>
              <a:t>(HCl)</a:t>
            </a:r>
          </a:p>
        </p:txBody>
      </p:sp>
      <p:sp>
        <p:nvSpPr>
          <p:cNvPr id="843806" name="Text Box 30">
            <a:extLst>
              <a:ext uri="{FF2B5EF4-FFF2-40B4-BE49-F238E27FC236}">
                <a16:creationId xmlns:a16="http://schemas.microsoft.com/office/drawing/2014/main" id="{A56DC26A-29BC-4384-82B1-58D6979B5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4188" y="4130675"/>
            <a:ext cx="863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>
                <a:solidFill>
                  <a:srgbClr val="0000FF"/>
                </a:solidFill>
              </a:rPr>
              <a:t>(Cl</a:t>
            </a:r>
            <a:r>
              <a:rPr lang="en-US" altLang="zh-CN" sz="3200" baseline="-25000">
                <a:solidFill>
                  <a:srgbClr val="0000FF"/>
                </a:solidFill>
              </a:rPr>
              <a:t>2</a:t>
            </a:r>
            <a:r>
              <a:rPr lang="en-US" altLang="zh-CN" sz="3200">
                <a:solidFill>
                  <a:srgbClr val="0000FF"/>
                </a:solidFill>
              </a:rPr>
              <a:t>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43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843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3779" grpId="0" animBg="1"/>
      <p:bldP spid="84378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灯片编号占位符 1">
            <a:extLst>
              <a:ext uri="{FF2B5EF4-FFF2-40B4-BE49-F238E27FC236}">
                <a16:creationId xmlns:a16="http://schemas.microsoft.com/office/drawing/2014/main" id="{9E0085B3-843F-4AEE-BB55-AD928F2E7E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8469C5-041E-488E-9609-58DC03B7EF6E}" type="slidenum">
              <a:rPr lang="en-US" altLang="zh-CN"/>
              <a:pPr/>
              <a:t>25</a:t>
            </a:fld>
            <a:endParaRPr lang="en-US" altLang="zh-CN"/>
          </a:p>
        </p:txBody>
      </p:sp>
      <p:sp>
        <p:nvSpPr>
          <p:cNvPr id="844802" name="Rectangle 2">
            <a:extLst>
              <a:ext uri="{FF2B5EF4-FFF2-40B4-BE49-F238E27FC236}">
                <a16:creationId xmlns:a16="http://schemas.microsoft.com/office/drawing/2014/main" id="{4F7649CB-7C5B-427B-ADFD-79E18B988502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79388" y="188913"/>
            <a:ext cx="8642350" cy="1511300"/>
          </a:xfrm>
        </p:spPr>
        <p:txBody>
          <a:bodyPr/>
          <a:lstStyle/>
          <a:p>
            <a:pPr marL="533400" indent="-533400" algn="just">
              <a:buFontTx/>
              <a:buAutoNum type="circleNumDbPlain" startAt="2"/>
            </a:pPr>
            <a:r>
              <a:rPr lang="en-US" altLang="zh-CN" sz="4000" b="1">
                <a:ea typeface="楷体_GB2312" pitchFamily="49" charset="-122"/>
                <a:sym typeface="Symbol" panose="05050102010706020507" pitchFamily="18" charset="2"/>
              </a:rPr>
              <a:t></a:t>
            </a:r>
            <a:r>
              <a:rPr lang="zh-CN" altLang="en-US" sz="4000" b="1">
                <a:ea typeface="楷体_GB2312" pitchFamily="49" charset="-122"/>
              </a:rPr>
              <a:t>键：成键原子轨道以“肩并肩”的方式重叠所形成的共价键。</a:t>
            </a:r>
          </a:p>
        </p:txBody>
      </p:sp>
      <p:sp>
        <p:nvSpPr>
          <p:cNvPr id="844803" name="Text Box 3">
            <a:extLst>
              <a:ext uri="{FF2B5EF4-FFF2-40B4-BE49-F238E27FC236}">
                <a16:creationId xmlns:a16="http://schemas.microsoft.com/office/drawing/2014/main" id="{71E3F384-F678-4443-B6EE-0950C5824F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375" y="1700213"/>
            <a:ext cx="5183188" cy="1190625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kumimoji="0" lang="zh-CN" altLang="en-US" sz="3600">
                <a:solidFill>
                  <a:schemeClr val="tx1"/>
                </a:solidFill>
              </a:rPr>
              <a:t>对通过键轴的节面</a:t>
            </a:r>
            <a:r>
              <a:rPr kumimoji="0" lang="en-US" altLang="zh-CN" sz="3600">
                <a:solidFill>
                  <a:schemeClr val="tx1"/>
                </a:solidFill>
              </a:rPr>
              <a:t>(</a:t>
            </a:r>
            <a:r>
              <a:rPr kumimoji="0" lang="zh-CN" altLang="en-US" sz="3600">
                <a:solidFill>
                  <a:schemeClr val="tx1"/>
                </a:solidFill>
              </a:rPr>
              <a:t>如</a:t>
            </a:r>
            <a:r>
              <a:rPr kumimoji="0" lang="en-US" altLang="zh-CN" sz="3600" i="1">
                <a:solidFill>
                  <a:schemeClr val="tx1"/>
                </a:solidFill>
              </a:rPr>
              <a:t>xy</a:t>
            </a:r>
            <a:r>
              <a:rPr kumimoji="0" lang="zh-CN" altLang="en-US" sz="3600">
                <a:solidFill>
                  <a:schemeClr val="tx1"/>
                </a:solidFill>
              </a:rPr>
              <a:t>平面</a:t>
            </a:r>
            <a:r>
              <a:rPr kumimoji="0" lang="en-US" altLang="zh-CN" sz="3600">
                <a:solidFill>
                  <a:schemeClr val="tx1"/>
                </a:solidFill>
              </a:rPr>
              <a:t>)</a:t>
            </a:r>
            <a:r>
              <a:rPr kumimoji="0" lang="zh-CN" altLang="en-US" sz="3600">
                <a:solidFill>
                  <a:schemeClr val="tx1"/>
                </a:solidFill>
              </a:rPr>
              <a:t>具有镜面反对称性。</a:t>
            </a:r>
          </a:p>
        </p:txBody>
      </p:sp>
      <p:sp>
        <p:nvSpPr>
          <p:cNvPr id="844804" name="Text Box 4">
            <a:extLst>
              <a:ext uri="{FF2B5EF4-FFF2-40B4-BE49-F238E27FC236}">
                <a16:creationId xmlns:a16="http://schemas.microsoft.com/office/drawing/2014/main" id="{D1964695-4DE2-4C74-AA3C-762DBED38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7175" y="3141663"/>
            <a:ext cx="4321175" cy="223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</a:pPr>
            <a:r>
              <a:rPr kumimoji="0" lang="zh-CN" altLang="en-US" sz="3600">
                <a:solidFill>
                  <a:schemeClr val="tx1"/>
                </a:solidFill>
              </a:rPr>
              <a:t>即成键轨道在该节面的上、下两部分图形相同、但符号相反。</a:t>
            </a:r>
          </a:p>
        </p:txBody>
      </p:sp>
      <p:sp>
        <p:nvSpPr>
          <p:cNvPr id="844805" name="Text Box 5">
            <a:extLst>
              <a:ext uri="{FF2B5EF4-FFF2-40B4-BE49-F238E27FC236}">
                <a16:creationId xmlns:a16="http://schemas.microsoft.com/office/drawing/2014/main" id="{4A533204-E7E8-4279-9EF8-519674554B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1063" y="5589588"/>
            <a:ext cx="572293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l-GR" altLang="zh-CN" sz="360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kumimoji="0" lang="zh-CN" altLang="en-US" sz="3600">
                <a:solidFill>
                  <a:schemeClr val="tx1"/>
                </a:solidFill>
                <a:cs typeface="Times New Roman" panose="02020603050405020304" pitchFamily="18" charset="0"/>
              </a:rPr>
              <a:t>电子：形成</a:t>
            </a:r>
            <a:r>
              <a:rPr kumimoji="0" lang="el-GR" altLang="zh-CN" sz="360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kumimoji="0" lang="zh-CN" altLang="en-US" sz="3600">
                <a:solidFill>
                  <a:schemeClr val="tx1"/>
                </a:solidFill>
                <a:cs typeface="Times New Roman" panose="02020603050405020304" pitchFamily="18" charset="0"/>
              </a:rPr>
              <a:t>键的电子</a:t>
            </a:r>
            <a:endParaRPr kumimoji="0" lang="zh-CN" altLang="el-GR" sz="36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844806" name="Group 6">
            <a:extLst>
              <a:ext uri="{FF2B5EF4-FFF2-40B4-BE49-F238E27FC236}">
                <a16:creationId xmlns:a16="http://schemas.microsoft.com/office/drawing/2014/main" id="{775BB7C7-6639-422A-8F55-95AA969B47E3}"/>
              </a:ext>
            </a:extLst>
          </p:cNvPr>
          <p:cNvGrpSpPr>
            <a:grpSpLocks/>
          </p:cNvGrpSpPr>
          <p:nvPr/>
        </p:nvGrpSpPr>
        <p:grpSpPr bwMode="auto">
          <a:xfrm>
            <a:off x="250825" y="1357313"/>
            <a:ext cx="3600450" cy="4735512"/>
            <a:chOff x="2200" y="482"/>
            <a:chExt cx="2268" cy="2983"/>
          </a:xfrm>
        </p:grpSpPr>
        <p:sp>
          <p:nvSpPr>
            <p:cNvPr id="844807" name="Oval 7">
              <a:extLst>
                <a:ext uri="{FF2B5EF4-FFF2-40B4-BE49-F238E27FC236}">
                  <a16:creationId xmlns:a16="http://schemas.microsoft.com/office/drawing/2014/main" id="{594E4B43-9563-432B-B84A-187D882159B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732" y="1254"/>
              <a:ext cx="686" cy="685"/>
            </a:xfrm>
            <a:prstGeom prst="ellipse">
              <a:avLst/>
            </a:prstGeom>
            <a:gradFill rotWithShape="1">
              <a:gsLst>
                <a:gs pos="0">
                  <a:srgbClr val="66FFFF"/>
                </a:gs>
                <a:gs pos="100000">
                  <a:srgbClr val="00CC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/>
              <a:r>
                <a:rPr kumimoji="0" lang="en-US" altLang="zh-CN" sz="3200">
                  <a:solidFill>
                    <a:srgbClr val="FF0000"/>
                  </a:solidFill>
                  <a:ea typeface="宋体" panose="02010600030101010101" pitchFamily="2" charset="-122"/>
                </a:rPr>
                <a:t>+    </a:t>
              </a:r>
            </a:p>
          </p:txBody>
        </p:sp>
        <p:sp>
          <p:nvSpPr>
            <p:cNvPr id="844808" name="Line 8">
              <a:extLst>
                <a:ext uri="{FF2B5EF4-FFF2-40B4-BE49-F238E27FC236}">
                  <a16:creationId xmlns:a16="http://schemas.microsoft.com/office/drawing/2014/main" id="{EF21FFCE-0F1E-4C31-ACD9-31F8ADF9512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200" y="1933"/>
              <a:ext cx="2094" cy="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4809" name="Text Box 9">
              <a:extLst>
                <a:ext uri="{FF2B5EF4-FFF2-40B4-BE49-F238E27FC236}">
                  <a16:creationId xmlns:a16="http://schemas.microsoft.com/office/drawing/2014/main" id="{C51F0FD2-6C60-47CE-85A6-C6D2705CCA87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032" y="1892"/>
              <a:ext cx="43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800" i="1">
                  <a:solidFill>
                    <a:schemeClr val="tx1"/>
                  </a:solidFill>
                  <a:ea typeface="宋体" panose="02010600030101010101" pitchFamily="2" charset="-122"/>
                </a:rPr>
                <a:t>x</a:t>
              </a:r>
            </a:p>
          </p:txBody>
        </p:sp>
        <p:sp>
          <p:nvSpPr>
            <p:cNvPr id="844810" name="Oval 10">
              <a:extLst>
                <a:ext uri="{FF2B5EF4-FFF2-40B4-BE49-F238E27FC236}">
                  <a16:creationId xmlns:a16="http://schemas.microsoft.com/office/drawing/2014/main" id="{11FEC5AF-CC0F-4580-B043-55C57346D8D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740" y="1939"/>
              <a:ext cx="686" cy="685"/>
            </a:xfrm>
            <a:prstGeom prst="ellipse">
              <a:avLst/>
            </a:prstGeom>
            <a:gradFill rotWithShape="1">
              <a:gsLst>
                <a:gs pos="0">
                  <a:srgbClr val="66FFFF"/>
                </a:gs>
                <a:gs pos="100000">
                  <a:srgbClr val="00CC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/>
              <a:r>
                <a:rPr kumimoji="0" lang="en-US" altLang="zh-CN" sz="3200">
                  <a:solidFill>
                    <a:srgbClr val="FF0000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    </a:t>
              </a:r>
            </a:p>
          </p:txBody>
        </p:sp>
        <p:sp>
          <p:nvSpPr>
            <p:cNvPr id="844811" name="Oval 11">
              <a:extLst>
                <a:ext uri="{FF2B5EF4-FFF2-40B4-BE49-F238E27FC236}">
                  <a16:creationId xmlns:a16="http://schemas.microsoft.com/office/drawing/2014/main" id="{033D1A89-8D9D-49D0-93CA-4722AE329D5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223" y="1253"/>
              <a:ext cx="684" cy="685"/>
            </a:xfrm>
            <a:prstGeom prst="ellipse">
              <a:avLst/>
            </a:prstGeom>
            <a:gradFill rotWithShape="1">
              <a:gsLst>
                <a:gs pos="0">
                  <a:srgbClr val="FFCCCC">
                    <a:alpha val="62000"/>
                  </a:srgbClr>
                </a:gs>
                <a:gs pos="100000">
                  <a:srgbClr val="CC00FF">
                    <a:alpha val="6200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/>
              <a:r>
                <a:rPr kumimoji="0" lang="en-US" altLang="zh-CN" sz="3200">
                  <a:solidFill>
                    <a:srgbClr val="FF0000"/>
                  </a:solidFill>
                  <a:ea typeface="宋体" panose="02010600030101010101" pitchFamily="2" charset="-122"/>
                </a:rPr>
                <a:t>     +</a:t>
              </a:r>
            </a:p>
          </p:txBody>
        </p:sp>
        <p:sp>
          <p:nvSpPr>
            <p:cNvPr id="844812" name="Oval 12">
              <a:extLst>
                <a:ext uri="{FF2B5EF4-FFF2-40B4-BE49-F238E27FC236}">
                  <a16:creationId xmlns:a16="http://schemas.microsoft.com/office/drawing/2014/main" id="{E2A6D6C6-B2CA-4F65-B226-2C98A740DB5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231" y="1938"/>
              <a:ext cx="684" cy="684"/>
            </a:xfrm>
            <a:prstGeom prst="ellipse">
              <a:avLst/>
            </a:prstGeom>
            <a:gradFill rotWithShape="1">
              <a:gsLst>
                <a:gs pos="0">
                  <a:srgbClr val="FFCCCC">
                    <a:alpha val="62000"/>
                  </a:srgbClr>
                </a:gs>
                <a:gs pos="100000">
                  <a:srgbClr val="CC00FF">
                    <a:alpha val="6200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/>
              <a:r>
                <a:rPr kumimoji="0" lang="en-US" altLang="zh-CN" sz="3200">
                  <a:solidFill>
                    <a:srgbClr val="FF0000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      </a:t>
              </a:r>
            </a:p>
          </p:txBody>
        </p:sp>
        <p:sp>
          <p:nvSpPr>
            <p:cNvPr id="844813" name="Line 13">
              <a:extLst>
                <a:ext uri="{FF2B5EF4-FFF2-40B4-BE49-F238E27FC236}">
                  <a16:creationId xmlns:a16="http://schemas.microsoft.com/office/drawing/2014/main" id="{DC5D22F0-D739-465F-BA5B-8AE0DB64A2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17" y="1933"/>
              <a:ext cx="590" cy="59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844814" name="Line 14">
              <a:extLst>
                <a:ext uri="{FF2B5EF4-FFF2-40B4-BE49-F238E27FC236}">
                  <a16:creationId xmlns:a16="http://schemas.microsoft.com/office/drawing/2014/main" id="{F8996E2C-A040-4410-91E0-2920113747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92" y="1933"/>
              <a:ext cx="590" cy="59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844815" name="Line 15">
              <a:extLst>
                <a:ext uri="{FF2B5EF4-FFF2-40B4-BE49-F238E27FC236}">
                  <a16:creationId xmlns:a16="http://schemas.microsoft.com/office/drawing/2014/main" id="{8B64459E-CCEA-4157-8A55-8AC35B4816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89" y="839"/>
              <a:ext cx="0" cy="217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lgDash"/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844816" name="Line 16">
              <a:extLst>
                <a:ext uri="{FF2B5EF4-FFF2-40B4-BE49-F238E27FC236}">
                  <a16:creationId xmlns:a16="http://schemas.microsoft.com/office/drawing/2014/main" id="{1BC86A06-DC56-4914-8B64-1CD938CB37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82" y="839"/>
              <a:ext cx="0" cy="217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lgDash"/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844817" name="Text Box 17">
              <a:extLst>
                <a:ext uri="{FF2B5EF4-FFF2-40B4-BE49-F238E27FC236}">
                  <a16:creationId xmlns:a16="http://schemas.microsoft.com/office/drawing/2014/main" id="{BEC6BC3C-BC83-449D-B796-FD7089C743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7" y="482"/>
              <a:ext cx="95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3200" i="1">
                  <a:solidFill>
                    <a:schemeClr val="tx1"/>
                  </a:solidFill>
                  <a:ea typeface="宋体" panose="02010600030101010101" pitchFamily="2" charset="-122"/>
                </a:rPr>
                <a:t> z      z</a:t>
              </a:r>
            </a:p>
          </p:txBody>
        </p:sp>
        <p:sp>
          <p:nvSpPr>
            <p:cNvPr id="844818" name="Text Box 18">
              <a:extLst>
                <a:ext uri="{FF2B5EF4-FFF2-40B4-BE49-F238E27FC236}">
                  <a16:creationId xmlns:a16="http://schemas.microsoft.com/office/drawing/2014/main" id="{60DD6464-F041-4E92-840F-D279DDE53D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7" y="2387"/>
              <a:ext cx="77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3200" i="1">
                  <a:solidFill>
                    <a:schemeClr val="tx1"/>
                  </a:solidFill>
                  <a:ea typeface="宋体" panose="02010600030101010101" pitchFamily="2" charset="-122"/>
                </a:rPr>
                <a:t>y     y</a:t>
              </a:r>
            </a:p>
          </p:txBody>
        </p:sp>
        <p:graphicFrame>
          <p:nvGraphicFramePr>
            <p:cNvPr id="844819" name="Object 19">
              <a:extLst>
                <a:ext uri="{FF2B5EF4-FFF2-40B4-BE49-F238E27FC236}">
                  <a16:creationId xmlns:a16="http://schemas.microsoft.com/office/drawing/2014/main" id="{033466B9-7614-444B-ACF3-05F065CE0F1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71" y="2976"/>
            <a:ext cx="771" cy="4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4820" name="公式" r:id="rId3" imgW="380880" imgH="241200" progId="Equation.3">
                    <p:embed/>
                  </p:oleObj>
                </mc:Choice>
                <mc:Fallback>
                  <p:oleObj name="公式" r:id="rId3" imgW="380880" imgH="241200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1" y="2976"/>
                          <a:ext cx="771" cy="4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8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448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44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44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44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44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4802" grpId="0" build="p" autoUpdateAnimBg="0"/>
      <p:bldP spid="844803" grpId="0" animBg="1"/>
      <p:bldP spid="844804" grpId="0"/>
      <p:bldP spid="84480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灯片编号占位符 1">
            <a:extLst>
              <a:ext uri="{FF2B5EF4-FFF2-40B4-BE49-F238E27FC236}">
                <a16:creationId xmlns:a16="http://schemas.microsoft.com/office/drawing/2014/main" id="{AB2B93C7-6E03-4310-980E-992D79D199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76038-24B2-4AE0-9745-B5BF115F16EA}" type="slidenum">
              <a:rPr lang="en-US" altLang="zh-CN"/>
              <a:pPr/>
              <a:t>26</a:t>
            </a:fld>
            <a:endParaRPr lang="en-US" altLang="zh-CN"/>
          </a:p>
        </p:txBody>
      </p:sp>
      <p:graphicFrame>
        <p:nvGraphicFramePr>
          <p:cNvPr id="845826" name="Group 2">
            <a:extLst>
              <a:ext uri="{FF2B5EF4-FFF2-40B4-BE49-F238E27FC236}">
                <a16:creationId xmlns:a16="http://schemas.microsoft.com/office/drawing/2014/main" id="{46C0E9A6-98BD-45D6-AE35-1CA58301331A}"/>
              </a:ext>
            </a:extLst>
          </p:cNvPr>
          <p:cNvGraphicFramePr>
            <a:graphicFrameLocks noGrp="1"/>
          </p:cNvGraphicFramePr>
          <p:nvPr/>
        </p:nvGraphicFramePr>
        <p:xfrm>
          <a:off x="179388" y="188913"/>
          <a:ext cx="8785225" cy="6037262"/>
        </p:xfrm>
        <a:graphic>
          <a:graphicData uri="http://schemas.openxmlformats.org/drawingml/2006/table">
            <a:tbl>
              <a:tblPr/>
              <a:tblGrid>
                <a:gridCol w="2305050">
                  <a:extLst>
                    <a:ext uri="{9D8B030D-6E8A-4147-A177-3AD203B41FA5}">
                      <a16:colId xmlns:a16="http://schemas.microsoft.com/office/drawing/2014/main" val="968190829"/>
                    </a:ext>
                  </a:extLst>
                </a:gridCol>
                <a:gridCol w="2951162">
                  <a:extLst>
                    <a:ext uri="{9D8B030D-6E8A-4147-A177-3AD203B41FA5}">
                      <a16:colId xmlns:a16="http://schemas.microsoft.com/office/drawing/2014/main" val="3817582536"/>
                    </a:ext>
                  </a:extLst>
                </a:gridCol>
                <a:gridCol w="3529013">
                  <a:extLst>
                    <a:ext uri="{9D8B030D-6E8A-4147-A177-3AD203B41FA5}">
                      <a16:colId xmlns:a16="http://schemas.microsoft.com/office/drawing/2014/main" val="820476189"/>
                    </a:ext>
                  </a:extLst>
                </a:gridCol>
              </a:tblGrid>
              <a:tr h="523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sym typeface="Symbol" panose="05050102010706020507" pitchFamily="18" charset="2"/>
                        </a:rPr>
                        <a:t></a:t>
                      </a: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键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sym typeface="Symbol" panose="05050102010706020507" pitchFamily="18" charset="2"/>
                        </a:rPr>
                        <a:t></a:t>
                      </a: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键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2395238"/>
                  </a:ext>
                </a:extLst>
              </a:tr>
              <a:tr h="566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155575" algn="l"/>
                          <a:tab pos="269875" algn="l"/>
                        </a:tabLst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155575" algn="l"/>
                          <a:tab pos="26987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155575" algn="l"/>
                          <a:tab pos="269875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155575" algn="l"/>
                          <a:tab pos="269875" algn="l"/>
                        </a:tabLs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155575" algn="l"/>
                          <a:tab pos="269875" algn="l"/>
                        </a:tabLs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55575" algn="l"/>
                          <a:tab pos="269875" algn="l"/>
                        </a:tabLs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55575" algn="l"/>
                          <a:tab pos="269875" algn="l"/>
                        </a:tabLs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55575" algn="l"/>
                          <a:tab pos="269875" algn="l"/>
                        </a:tabLs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55575" algn="l"/>
                          <a:tab pos="269875" algn="l"/>
                        </a:tabLs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55575" algn="l"/>
                          <a:tab pos="269875" algn="l"/>
                        </a:tabLst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原子轨道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55575" algn="l"/>
                          <a:tab pos="269875" algn="l"/>
                        </a:tabLst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重叠方式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沿键轴方向“头碰头”重叠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“</a:t>
                      </a: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肩并肩”重叠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2813099"/>
                  </a:ext>
                </a:extLst>
              </a:tr>
              <a:tr h="1555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155575" algn="l"/>
                        </a:tabLst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15557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155575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155575" algn="l"/>
                        </a:tabLs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155575" algn="l"/>
                        </a:tabLs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55575" algn="l"/>
                        </a:tabLs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55575" algn="l"/>
                        </a:tabLs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55575" algn="l"/>
                        </a:tabLs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55575" algn="l"/>
                        </a:tabLs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55575" algn="l"/>
                        </a:tabLst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原子轨道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55575" algn="l"/>
                        </a:tabLst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重叠部位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集中在两核之间键轴处，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可绕键轴旋转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分布在通过键轴的一节面的上下方，符号相反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6019718"/>
                  </a:ext>
                </a:extLst>
              </a:tr>
              <a:tr h="565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155575" algn="l"/>
                        </a:tabLst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15557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155575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155575" algn="l"/>
                        </a:tabLs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155575" algn="l"/>
                        </a:tabLs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55575" algn="l"/>
                        </a:tabLs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55575" algn="l"/>
                        </a:tabLs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55575" algn="l"/>
                        </a:tabLs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55575" algn="l"/>
                        </a:tabLs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55575" algn="l"/>
                        </a:tabLst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原子轨道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55575" algn="l"/>
                        </a:tabLst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重叠程度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大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小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3550779"/>
                  </a:ext>
                </a:extLst>
              </a:tr>
              <a:tr h="5540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155575" algn="l"/>
                        </a:tabLst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15557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155575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155575" algn="l"/>
                        </a:tabLs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155575" algn="l"/>
                        </a:tabLs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55575" algn="l"/>
                        </a:tabLs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55575" algn="l"/>
                        </a:tabLs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55575" algn="l"/>
                        </a:tabLs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55575" algn="l"/>
                        </a:tabLs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55575" algn="l"/>
                        </a:tabLst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对称性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键轴为对称轴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对该节面呈反对称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6565492"/>
                  </a:ext>
                </a:extLst>
              </a:tr>
              <a:tr h="5476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155575" algn="l"/>
                        </a:tabLst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15557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155575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155575" algn="l"/>
                        </a:tabLs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155575" algn="l"/>
                        </a:tabLs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55575" algn="l"/>
                        </a:tabLs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55575" algn="l"/>
                        </a:tabLs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55575" algn="l"/>
                        </a:tabLs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55575" algn="l"/>
                        </a:tabLs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55575" algn="l"/>
                        </a:tabLst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键的强度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较大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较小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844951"/>
                  </a:ext>
                </a:extLst>
              </a:tr>
              <a:tr h="917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155575" algn="l"/>
                        </a:tabLst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15557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155575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155575" algn="l"/>
                        </a:tabLs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155575" algn="l"/>
                        </a:tabLs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55575" algn="l"/>
                        </a:tabLs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55575" algn="l"/>
                        </a:tabLs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55575" algn="l"/>
                        </a:tabLs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55575" algn="l"/>
                        </a:tabLs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55575" algn="l"/>
                        </a:tabLst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化学活泼性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不活泼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活泼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544163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灯片编号占位符 1">
            <a:extLst>
              <a:ext uri="{FF2B5EF4-FFF2-40B4-BE49-F238E27FC236}">
                <a16:creationId xmlns:a16="http://schemas.microsoft.com/office/drawing/2014/main" id="{2A0B3561-4B74-4B2A-AB6E-14E6F92FFB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8A43F-EC23-4170-9E8D-3294EC217B8C}" type="slidenum">
              <a:rPr lang="en-US" altLang="zh-CN"/>
              <a:pPr/>
              <a:t>27</a:t>
            </a:fld>
            <a:endParaRPr lang="en-US" altLang="zh-CN"/>
          </a:p>
        </p:txBody>
      </p:sp>
      <p:pic>
        <p:nvPicPr>
          <p:cNvPr id="846850" name="Picture 2" descr="P308(9">
            <a:extLst>
              <a:ext uri="{FF2B5EF4-FFF2-40B4-BE49-F238E27FC236}">
                <a16:creationId xmlns:a16="http://schemas.microsoft.com/office/drawing/2014/main" id="{6DE79FE3-F11E-473E-AE88-AA868CB2B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9"/>
          <a:stretch>
            <a:fillRect/>
          </a:stretch>
        </p:blipFill>
        <p:spPr bwMode="auto">
          <a:xfrm>
            <a:off x="611188" y="4005263"/>
            <a:ext cx="8229600" cy="235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6851" name="Oval 3">
            <a:extLst>
              <a:ext uri="{FF2B5EF4-FFF2-40B4-BE49-F238E27FC236}">
                <a16:creationId xmlns:a16="http://schemas.microsoft.com/office/drawing/2014/main" id="{50D89ECA-B409-4D51-BB77-B430356B88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2025" y="4022725"/>
            <a:ext cx="762000" cy="2286000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6852" name="Rectangle 4">
            <a:extLst>
              <a:ext uri="{FF2B5EF4-FFF2-40B4-BE49-F238E27FC236}">
                <a16:creationId xmlns:a16="http://schemas.microsoft.com/office/drawing/2014/main" id="{06997526-D315-4F74-8407-D511F6EF5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88913"/>
            <a:ext cx="8785225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共价双键由</a:t>
            </a:r>
            <a:r>
              <a:rPr lang="en-US" altLang="zh-CN">
                <a:solidFill>
                  <a:schemeClr val="tx1"/>
                </a:solidFill>
              </a:rPr>
              <a:t>1</a:t>
            </a:r>
            <a:r>
              <a:rPr lang="zh-CN" altLang="en-US">
                <a:solidFill>
                  <a:schemeClr val="tx1"/>
                </a:solidFill>
              </a:rPr>
              <a:t>个</a:t>
            </a:r>
            <a:r>
              <a:rPr lang="zh-CN" altLang="en-US">
                <a:solidFill>
                  <a:schemeClr val="tx1"/>
                </a:solidFill>
                <a:sym typeface="Symbol" panose="05050102010706020507" pitchFamily="18" charset="2"/>
              </a:rPr>
              <a:t></a:t>
            </a:r>
            <a:r>
              <a:rPr lang="zh-CN" altLang="en-US">
                <a:solidFill>
                  <a:schemeClr val="tx1"/>
                </a:solidFill>
              </a:rPr>
              <a:t>键和</a:t>
            </a:r>
            <a:r>
              <a:rPr lang="en-US" altLang="zh-CN">
                <a:solidFill>
                  <a:schemeClr val="tx1"/>
                </a:solidFill>
              </a:rPr>
              <a:t>1</a:t>
            </a:r>
            <a:r>
              <a:rPr lang="zh-CN" altLang="en-US">
                <a:solidFill>
                  <a:schemeClr val="tx1"/>
                </a:solidFill>
              </a:rPr>
              <a:t>个</a:t>
            </a:r>
            <a:r>
              <a:rPr lang="zh-CN" altLang="en-US">
                <a:solidFill>
                  <a:schemeClr val="tx1"/>
                </a:solidFill>
                <a:sym typeface="Symbol" panose="05050102010706020507" pitchFamily="18" charset="2"/>
              </a:rPr>
              <a:t></a:t>
            </a:r>
            <a:r>
              <a:rPr lang="zh-CN" altLang="en-US">
                <a:solidFill>
                  <a:schemeClr val="tx1"/>
                </a:solidFill>
              </a:rPr>
              <a:t>键构成</a:t>
            </a:r>
            <a:r>
              <a:rPr lang="en-US" altLang="zh-CN">
                <a:solidFill>
                  <a:schemeClr val="tx1"/>
                </a:solidFill>
              </a:rPr>
              <a:t>. </a:t>
            </a:r>
          </a:p>
          <a:p>
            <a:r>
              <a:rPr lang="en-US" altLang="zh-CN">
                <a:solidFill>
                  <a:schemeClr val="tx1"/>
                </a:solidFill>
              </a:rPr>
              <a:t>  </a:t>
            </a:r>
            <a:r>
              <a:rPr lang="zh-CN" altLang="en-US">
                <a:solidFill>
                  <a:schemeClr val="tx1"/>
                </a:solidFill>
              </a:rPr>
              <a:t>例： </a:t>
            </a:r>
            <a:r>
              <a:rPr lang="en-US" altLang="zh-CN">
                <a:solidFill>
                  <a:schemeClr val="tx1"/>
                </a:solidFill>
              </a:rPr>
              <a:t>H</a:t>
            </a:r>
            <a:r>
              <a:rPr lang="en-US" altLang="zh-CN" baseline="-30000">
                <a:solidFill>
                  <a:schemeClr val="tx1"/>
                </a:solidFill>
              </a:rPr>
              <a:t>2</a:t>
            </a:r>
            <a:r>
              <a:rPr lang="en-US" altLang="zh-CN">
                <a:solidFill>
                  <a:schemeClr val="tx1"/>
                </a:solidFill>
              </a:rPr>
              <a:t>C </a:t>
            </a:r>
            <a:r>
              <a:rPr lang="zh-CN" altLang="en-US">
                <a:solidFill>
                  <a:schemeClr val="tx1"/>
                </a:solidFill>
              </a:rPr>
              <a:t>＝ </a:t>
            </a:r>
            <a:r>
              <a:rPr lang="en-US" altLang="zh-CN">
                <a:solidFill>
                  <a:schemeClr val="tx1"/>
                </a:solidFill>
              </a:rPr>
              <a:t>CH</a:t>
            </a:r>
            <a:r>
              <a:rPr lang="en-US" altLang="zh-CN" baseline="-30000">
                <a:solidFill>
                  <a:schemeClr val="tx1"/>
                </a:solidFill>
              </a:rPr>
              <a:t>2</a:t>
            </a:r>
            <a:r>
              <a:rPr lang="en-US" altLang="zh-CN">
                <a:solidFill>
                  <a:schemeClr val="tx1"/>
                </a:solidFill>
              </a:rPr>
              <a:t>         </a:t>
            </a:r>
          </a:p>
          <a:p>
            <a:r>
              <a:rPr lang="en-US" altLang="zh-CN">
                <a:solidFill>
                  <a:schemeClr val="tx1"/>
                </a:solidFill>
              </a:rPr>
              <a:t>           </a:t>
            </a:r>
          </a:p>
          <a:p>
            <a:r>
              <a:rPr lang="en-US" altLang="zh-CN">
                <a:solidFill>
                  <a:schemeClr val="tx2"/>
                </a:solidFill>
              </a:rPr>
              <a:t>   C:  2s</a:t>
            </a:r>
            <a:r>
              <a:rPr lang="en-US" altLang="zh-CN" baseline="30000">
                <a:solidFill>
                  <a:schemeClr val="tx2"/>
                </a:solidFill>
              </a:rPr>
              <a:t>2</a:t>
            </a:r>
            <a:r>
              <a:rPr lang="en-US" altLang="zh-CN">
                <a:solidFill>
                  <a:schemeClr val="tx2"/>
                </a:solidFill>
              </a:rPr>
              <a:t>2p</a:t>
            </a:r>
            <a:r>
              <a:rPr lang="en-US" altLang="zh-CN" baseline="30000">
                <a:solidFill>
                  <a:schemeClr val="tx2"/>
                </a:solidFill>
              </a:rPr>
              <a:t>2</a:t>
            </a:r>
            <a:r>
              <a:rPr lang="en-US" altLang="zh-CN"/>
              <a:t> </a:t>
            </a:r>
            <a:r>
              <a:rPr lang="en-US" altLang="zh-CN">
                <a:solidFill>
                  <a:schemeClr val="tx1"/>
                </a:solidFill>
              </a:rPr>
              <a:t>              </a:t>
            </a:r>
          </a:p>
        </p:txBody>
      </p:sp>
      <p:sp>
        <p:nvSpPr>
          <p:cNvPr id="846853" name="Oval 5">
            <a:extLst>
              <a:ext uri="{FF2B5EF4-FFF2-40B4-BE49-F238E27FC236}">
                <a16:creationId xmlns:a16="http://schemas.microsoft.com/office/drawing/2014/main" id="{5F402761-1023-4371-BB95-0EB6427B8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725" y="3951288"/>
            <a:ext cx="762000" cy="2286000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6854" name="Oval 6">
            <a:extLst>
              <a:ext uri="{FF2B5EF4-FFF2-40B4-BE49-F238E27FC236}">
                <a16:creationId xmlns:a16="http://schemas.microsoft.com/office/drawing/2014/main" id="{B327BE47-AFEF-4770-B87D-38FA441991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5150" y="5013325"/>
            <a:ext cx="1905000" cy="609600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6855" name="Rectangle 7">
            <a:extLst>
              <a:ext uri="{FF2B5EF4-FFF2-40B4-BE49-F238E27FC236}">
                <a16:creationId xmlns:a16="http://schemas.microsoft.com/office/drawing/2014/main" id="{4F3A6C5B-7EE7-499B-9D5C-9CFDA4BEB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4906963"/>
            <a:ext cx="184150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br>
              <a:rPr lang="en-US" altLang="zh-CN">
                <a:solidFill>
                  <a:schemeClr val="tx2"/>
                </a:solidFill>
              </a:rPr>
            </a:br>
            <a:endParaRPr lang="en-US" altLang="zh-CN">
              <a:solidFill>
                <a:schemeClr val="tx2"/>
              </a:solidFill>
            </a:endParaRPr>
          </a:p>
        </p:txBody>
      </p:sp>
      <p:grpSp>
        <p:nvGrpSpPr>
          <p:cNvPr id="846856" name="Group 8">
            <a:extLst>
              <a:ext uri="{FF2B5EF4-FFF2-40B4-BE49-F238E27FC236}">
                <a16:creationId xmlns:a16="http://schemas.microsoft.com/office/drawing/2014/main" id="{801A128B-02D8-4A65-8A23-1B20E4D44EE2}"/>
              </a:ext>
            </a:extLst>
          </p:cNvPr>
          <p:cNvGrpSpPr>
            <a:grpSpLocks/>
          </p:cNvGrpSpPr>
          <p:nvPr/>
        </p:nvGrpSpPr>
        <p:grpSpPr bwMode="auto">
          <a:xfrm>
            <a:off x="4067175" y="1989138"/>
            <a:ext cx="2736850" cy="1517650"/>
            <a:chOff x="657" y="1480"/>
            <a:chExt cx="1724" cy="956"/>
          </a:xfrm>
        </p:grpSpPr>
        <p:grpSp>
          <p:nvGrpSpPr>
            <p:cNvPr id="846857" name="Group 9">
              <a:extLst>
                <a:ext uri="{FF2B5EF4-FFF2-40B4-BE49-F238E27FC236}">
                  <a16:creationId xmlns:a16="http://schemas.microsoft.com/office/drawing/2014/main" id="{35D00E16-0F13-49C9-B5DB-F9BA7E7A79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7" y="1480"/>
              <a:ext cx="1724" cy="545"/>
              <a:chOff x="3651" y="1570"/>
              <a:chExt cx="1724" cy="545"/>
            </a:xfrm>
          </p:grpSpPr>
          <p:grpSp>
            <p:nvGrpSpPr>
              <p:cNvPr id="846858" name="Group 10">
                <a:extLst>
                  <a:ext uri="{FF2B5EF4-FFF2-40B4-BE49-F238E27FC236}">
                    <a16:creationId xmlns:a16="http://schemas.microsoft.com/office/drawing/2014/main" id="{BA13BCBD-627D-4EF5-8562-797ACBE10C7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51" y="1707"/>
                <a:ext cx="408" cy="408"/>
                <a:chOff x="3651" y="1661"/>
                <a:chExt cx="408" cy="408"/>
              </a:xfrm>
            </p:grpSpPr>
            <p:sp>
              <p:nvSpPr>
                <p:cNvPr id="846859" name="Oval 11">
                  <a:extLst>
                    <a:ext uri="{FF2B5EF4-FFF2-40B4-BE49-F238E27FC236}">
                      <a16:creationId xmlns:a16="http://schemas.microsoft.com/office/drawing/2014/main" id="{0D96CE4F-F065-4A54-AD53-FA4A1F086E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1" y="1661"/>
                  <a:ext cx="408" cy="408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46860" name="Line 12">
                  <a:extLst>
                    <a:ext uri="{FF2B5EF4-FFF2-40B4-BE49-F238E27FC236}">
                      <a16:creationId xmlns:a16="http://schemas.microsoft.com/office/drawing/2014/main" id="{1DFEB2B8-8077-4067-BA1A-67E26965E3B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787" y="1707"/>
                  <a:ext cx="0" cy="31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46861" name="Line 13">
                  <a:extLst>
                    <a:ext uri="{FF2B5EF4-FFF2-40B4-BE49-F238E27FC236}">
                      <a16:creationId xmlns:a16="http://schemas.microsoft.com/office/drawing/2014/main" id="{5ED3CDA2-AA1E-413D-9C09-B4141237056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78" y="1721"/>
                  <a:ext cx="0" cy="31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846862" name="Oval 14">
                <a:extLst>
                  <a:ext uri="{FF2B5EF4-FFF2-40B4-BE49-F238E27FC236}">
                    <a16:creationId xmlns:a16="http://schemas.microsoft.com/office/drawing/2014/main" id="{031398DB-79AF-4929-AA26-74F57F953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0" y="1570"/>
                <a:ext cx="408" cy="408"/>
              </a:xfrm>
              <a:prstGeom prst="ellipse">
                <a:avLst/>
              </a:prstGeom>
              <a:solidFill>
                <a:srgbClr val="CCFF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46863" name="Line 15">
                <a:extLst>
                  <a:ext uri="{FF2B5EF4-FFF2-40B4-BE49-F238E27FC236}">
                    <a16:creationId xmlns:a16="http://schemas.microsoft.com/office/drawing/2014/main" id="{71B62F6F-697C-4DA2-811A-37CA0E22B6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42" y="1616"/>
                <a:ext cx="0" cy="31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46864" name="Oval 16">
                <a:extLst>
                  <a:ext uri="{FF2B5EF4-FFF2-40B4-BE49-F238E27FC236}">
                    <a16:creationId xmlns:a16="http://schemas.microsoft.com/office/drawing/2014/main" id="{73985EA3-E068-4627-8038-D187063A46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8" y="1570"/>
                <a:ext cx="408" cy="408"/>
              </a:xfrm>
              <a:prstGeom prst="ellipse">
                <a:avLst/>
              </a:prstGeom>
              <a:solidFill>
                <a:srgbClr val="CCFF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46865" name="Line 17">
                <a:extLst>
                  <a:ext uri="{FF2B5EF4-FFF2-40B4-BE49-F238E27FC236}">
                    <a16:creationId xmlns:a16="http://schemas.microsoft.com/office/drawing/2014/main" id="{77949067-716F-4A6D-B344-83CA15181D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50" y="1616"/>
                <a:ext cx="0" cy="31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46866" name="Oval 18">
                <a:extLst>
                  <a:ext uri="{FF2B5EF4-FFF2-40B4-BE49-F238E27FC236}">
                    <a16:creationId xmlns:a16="http://schemas.microsoft.com/office/drawing/2014/main" id="{526D0ECB-074A-4B70-B1A1-6BDC46D7F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7" y="1570"/>
                <a:ext cx="408" cy="408"/>
              </a:xfrm>
              <a:prstGeom prst="ellipse">
                <a:avLst/>
              </a:prstGeom>
              <a:solidFill>
                <a:srgbClr val="CCFF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846867" name="Text Box 19">
              <a:extLst>
                <a:ext uri="{FF2B5EF4-FFF2-40B4-BE49-F238E27FC236}">
                  <a16:creationId xmlns:a16="http://schemas.microsoft.com/office/drawing/2014/main" id="{6B4D6EC7-3386-414B-8EC6-A61C3C6D95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7" y="2032"/>
              <a:ext cx="1542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600">
                  <a:solidFill>
                    <a:schemeClr val="tx1"/>
                  </a:solidFill>
                </a:rPr>
                <a:t>2s        2p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8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468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846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46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46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46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46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46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46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46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1">
            <a:extLst>
              <a:ext uri="{FF2B5EF4-FFF2-40B4-BE49-F238E27FC236}">
                <a16:creationId xmlns:a16="http://schemas.microsoft.com/office/drawing/2014/main" id="{EA747953-0B96-4A23-BE46-AC65E26CB1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D68B9-E7F3-412C-A9CC-37E64A36E0D8}" type="slidenum">
              <a:rPr lang="en-US" altLang="zh-CN"/>
              <a:pPr/>
              <a:t>28</a:t>
            </a:fld>
            <a:endParaRPr lang="en-US" altLang="zh-CN"/>
          </a:p>
        </p:txBody>
      </p:sp>
      <p:sp>
        <p:nvSpPr>
          <p:cNvPr id="848898" name="Rectangle 2">
            <a:extLst>
              <a:ext uri="{FF2B5EF4-FFF2-40B4-BE49-F238E27FC236}">
                <a16:creationId xmlns:a16="http://schemas.microsoft.com/office/drawing/2014/main" id="{396CBBD4-1E71-4036-BBCB-7113990DA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054100"/>
            <a:ext cx="8828087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E7E7FF">
                        <a:gamma/>
                        <a:tint val="29804"/>
                        <a:invGamma/>
                      </a:srgbClr>
                    </a:gs>
                    <a:gs pos="100000">
                      <a:srgbClr val="E7E7FF"/>
                    </a:gs>
                  </a:gsLst>
                  <a:lin ang="27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0" lang="zh-CN" altLang="zh-CN" sz="3600">
              <a:solidFill>
                <a:srgbClr val="000000"/>
              </a:solidFill>
            </a:endParaRPr>
          </a:p>
        </p:txBody>
      </p:sp>
      <p:sp>
        <p:nvSpPr>
          <p:cNvPr id="848899" name="Line 3">
            <a:extLst>
              <a:ext uri="{FF2B5EF4-FFF2-40B4-BE49-F238E27FC236}">
                <a16:creationId xmlns:a16="http://schemas.microsoft.com/office/drawing/2014/main" id="{5D2F6649-1FB1-40DF-A4CA-A24DF81C083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90600" y="2465388"/>
            <a:ext cx="784860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BE7DD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48900" name="Text Box 4">
            <a:extLst>
              <a:ext uri="{FF2B5EF4-FFF2-40B4-BE49-F238E27FC236}">
                <a16:creationId xmlns:a16="http://schemas.microsoft.com/office/drawing/2014/main" id="{8E6676C8-2AC7-48AA-96A4-277AE079D9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981075"/>
            <a:ext cx="18716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3600">
                <a:solidFill>
                  <a:schemeClr val="tx1"/>
                </a:solidFill>
              </a:rPr>
              <a:t>例　</a:t>
            </a:r>
            <a:r>
              <a:rPr kumimoji="0" lang="en-US" altLang="zh-CN" sz="3600">
                <a:solidFill>
                  <a:schemeClr val="tx1"/>
                </a:solidFill>
              </a:rPr>
              <a:t>N</a:t>
            </a:r>
            <a:r>
              <a:rPr kumimoji="0" lang="en-US" altLang="zh-CN" sz="3600" baseline="-25000">
                <a:solidFill>
                  <a:schemeClr val="tx1"/>
                </a:solidFill>
              </a:rPr>
              <a:t>2</a:t>
            </a:r>
          </a:p>
        </p:txBody>
      </p:sp>
      <p:grpSp>
        <p:nvGrpSpPr>
          <p:cNvPr id="848901" name="Group 5">
            <a:extLst>
              <a:ext uri="{FF2B5EF4-FFF2-40B4-BE49-F238E27FC236}">
                <a16:creationId xmlns:a16="http://schemas.microsoft.com/office/drawing/2014/main" id="{C6DDDD55-4FA6-4C8B-ADC4-7D50EA05DD2B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2206625"/>
            <a:ext cx="5616575" cy="4103688"/>
            <a:chOff x="204" y="572"/>
            <a:chExt cx="3538" cy="2585"/>
          </a:xfrm>
        </p:grpSpPr>
        <p:graphicFrame>
          <p:nvGraphicFramePr>
            <p:cNvPr id="848902" name="Object 6">
              <a:extLst>
                <a:ext uri="{FF2B5EF4-FFF2-40B4-BE49-F238E27FC236}">
                  <a16:creationId xmlns:a16="http://schemas.microsoft.com/office/drawing/2014/main" id="{E79CE88F-F1E9-45B3-BAAD-8F2783D39CA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4" y="935"/>
            <a:ext cx="3538" cy="1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8942" name="位图图像" r:id="rId3" imgW="3990476" imgH="2200582" progId="Paint.Picture">
                    <p:embed/>
                  </p:oleObj>
                </mc:Choice>
                <mc:Fallback>
                  <p:oleObj name="位图图像" r:id="rId3" imgW="3990476" imgH="2200582" progId="Paint.Picture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4" y="935"/>
                          <a:ext cx="3538" cy="19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48903" name="Rectangle 7">
              <a:extLst>
                <a:ext uri="{FF2B5EF4-FFF2-40B4-BE49-F238E27FC236}">
                  <a16:creationId xmlns:a16="http://schemas.microsoft.com/office/drawing/2014/main" id="{596CE054-B196-4E65-A3FA-803777D90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6" y="572"/>
              <a:ext cx="1451" cy="2585"/>
            </a:xfrm>
            <a:prstGeom prst="rect">
              <a:avLst/>
            </a:prstGeom>
            <a:solidFill>
              <a:srgbClr val="FF3300">
                <a:alpha val="10001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848904" name="Group 8">
              <a:extLst>
                <a:ext uri="{FF2B5EF4-FFF2-40B4-BE49-F238E27FC236}">
                  <a16:creationId xmlns:a16="http://schemas.microsoft.com/office/drawing/2014/main" id="{DDB543FC-270B-417B-80A1-FA5D599058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" y="935"/>
              <a:ext cx="3357" cy="1679"/>
              <a:chOff x="385" y="935"/>
              <a:chExt cx="3357" cy="1679"/>
            </a:xfrm>
          </p:grpSpPr>
          <p:sp>
            <p:nvSpPr>
              <p:cNvPr id="848905" name="Line 9">
                <a:extLst>
                  <a:ext uri="{FF2B5EF4-FFF2-40B4-BE49-F238E27FC236}">
                    <a16:creationId xmlns:a16="http://schemas.microsoft.com/office/drawing/2014/main" id="{1801DCD7-DD2A-44E1-A68F-44D60978C0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37" y="935"/>
                <a:ext cx="1905" cy="16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848906" name="Group 10">
                <a:extLst>
                  <a:ext uri="{FF2B5EF4-FFF2-40B4-BE49-F238E27FC236}">
                    <a16:creationId xmlns:a16="http://schemas.microsoft.com/office/drawing/2014/main" id="{840F4383-FC07-4050-A404-B6C2B22F06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5" y="935"/>
                <a:ext cx="3357" cy="1679"/>
                <a:chOff x="385" y="935"/>
                <a:chExt cx="3357" cy="1679"/>
              </a:xfrm>
            </p:grpSpPr>
            <p:sp>
              <p:nvSpPr>
                <p:cNvPr id="848907" name="Line 11">
                  <a:extLst>
                    <a:ext uri="{FF2B5EF4-FFF2-40B4-BE49-F238E27FC236}">
                      <a16:creationId xmlns:a16="http://schemas.microsoft.com/office/drawing/2014/main" id="{C3C6495F-9E7C-44D1-94C6-7A6EC5F65E4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85" y="935"/>
                  <a:ext cx="1905" cy="167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48908" name="Line 12">
                  <a:extLst>
                    <a:ext uri="{FF2B5EF4-FFF2-40B4-BE49-F238E27FC236}">
                      <a16:creationId xmlns:a16="http://schemas.microsoft.com/office/drawing/2014/main" id="{5AFA4A59-6F85-4FF7-B5EC-3ABFB4F79A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90" y="935"/>
                  <a:ext cx="145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48909" name="Line 13">
                  <a:extLst>
                    <a:ext uri="{FF2B5EF4-FFF2-40B4-BE49-F238E27FC236}">
                      <a16:creationId xmlns:a16="http://schemas.microsoft.com/office/drawing/2014/main" id="{07E8D844-0B79-4ECC-8ABE-A99C8F525E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5" y="2614"/>
                  <a:ext cx="145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848910" name="Line 14">
              <a:extLst>
                <a:ext uri="{FF2B5EF4-FFF2-40B4-BE49-F238E27FC236}">
                  <a16:creationId xmlns:a16="http://schemas.microsoft.com/office/drawing/2014/main" id="{8629778E-B1E6-47BE-A930-158193D4BE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7" y="1888"/>
              <a:ext cx="14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8911" name="Text Box 15">
              <a:extLst>
                <a:ext uri="{FF2B5EF4-FFF2-40B4-BE49-F238E27FC236}">
                  <a16:creationId xmlns:a16="http://schemas.microsoft.com/office/drawing/2014/main" id="{9297FFF7-6AFE-44E8-9BF7-9566591048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6" y="1661"/>
              <a:ext cx="40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3600">
                  <a:solidFill>
                    <a:srgbClr val="FFFF00"/>
                  </a:solidFill>
                </a:rPr>
                <a:t>N</a:t>
              </a:r>
            </a:p>
          </p:txBody>
        </p:sp>
        <p:sp>
          <p:nvSpPr>
            <p:cNvPr id="848912" name="Text Box 16">
              <a:extLst>
                <a:ext uri="{FF2B5EF4-FFF2-40B4-BE49-F238E27FC236}">
                  <a16:creationId xmlns:a16="http://schemas.microsoft.com/office/drawing/2014/main" id="{F61E2E6E-5929-48AD-BD11-0DF3D377EE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7" y="1661"/>
              <a:ext cx="40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3600">
                  <a:solidFill>
                    <a:srgbClr val="FFFF00"/>
                  </a:solidFill>
                </a:rPr>
                <a:t>N</a:t>
              </a:r>
            </a:p>
          </p:txBody>
        </p:sp>
      </p:grpSp>
      <p:sp>
        <p:nvSpPr>
          <p:cNvPr id="848913" name="Text Box 17">
            <a:extLst>
              <a:ext uri="{FF2B5EF4-FFF2-40B4-BE49-F238E27FC236}">
                <a16:creationId xmlns:a16="http://schemas.microsoft.com/office/drawing/2014/main" id="{E57F685F-172C-4AF8-8DF2-686B3BDF0D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0213" y="3646488"/>
            <a:ext cx="6477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l-GR" altLang="zh-CN" sz="3600">
                <a:solidFill>
                  <a:schemeClr val="tx1"/>
                </a:solidFill>
                <a:cs typeface="Times New Roman" panose="02020603050405020304" pitchFamily="18" charset="0"/>
              </a:rPr>
              <a:t>σ</a:t>
            </a:r>
          </a:p>
        </p:txBody>
      </p:sp>
      <p:sp>
        <p:nvSpPr>
          <p:cNvPr id="848914" name="Text Box 18">
            <a:extLst>
              <a:ext uri="{FF2B5EF4-FFF2-40B4-BE49-F238E27FC236}">
                <a16:creationId xmlns:a16="http://schemas.microsoft.com/office/drawing/2014/main" id="{CD8DD350-AF92-468D-88CF-0DCA5F0B30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7413" y="2062163"/>
            <a:ext cx="7921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l-GR" altLang="zh-CN" sz="360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</a:t>
            </a:r>
            <a:endParaRPr kumimoji="0" lang="el-GR" altLang="zh-CN" sz="3600" i="1" baseline="-25000">
              <a:solidFill>
                <a:schemeClr val="tx1"/>
              </a:solidFill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48915" name="Text Box 19">
            <a:extLst>
              <a:ext uri="{FF2B5EF4-FFF2-40B4-BE49-F238E27FC236}">
                <a16:creationId xmlns:a16="http://schemas.microsoft.com/office/drawing/2014/main" id="{8032BD11-47D4-4BE6-9056-6FB6605D97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4338" y="1557338"/>
            <a:ext cx="7921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l-GR" altLang="zh-CN" sz="360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</a:t>
            </a:r>
            <a:endParaRPr kumimoji="0" lang="el-GR" altLang="zh-CN" sz="3600" i="1" baseline="-250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848916" name="Group 20">
            <a:extLst>
              <a:ext uri="{FF2B5EF4-FFF2-40B4-BE49-F238E27FC236}">
                <a16:creationId xmlns:a16="http://schemas.microsoft.com/office/drawing/2014/main" id="{4FAE59E7-C7D3-4245-847A-A336CBAECD58}"/>
              </a:ext>
            </a:extLst>
          </p:cNvPr>
          <p:cNvGrpSpPr>
            <a:grpSpLocks/>
          </p:cNvGrpSpPr>
          <p:nvPr/>
        </p:nvGrpSpPr>
        <p:grpSpPr bwMode="auto">
          <a:xfrm>
            <a:off x="395288" y="1917700"/>
            <a:ext cx="2952750" cy="2133600"/>
            <a:chOff x="249" y="663"/>
            <a:chExt cx="1860" cy="1344"/>
          </a:xfrm>
        </p:grpSpPr>
        <p:grpSp>
          <p:nvGrpSpPr>
            <p:cNvPr id="848917" name="Group 21">
              <a:extLst>
                <a:ext uri="{FF2B5EF4-FFF2-40B4-BE49-F238E27FC236}">
                  <a16:creationId xmlns:a16="http://schemas.microsoft.com/office/drawing/2014/main" id="{DADB5BA0-BD48-49D4-9BEF-1B287921E0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7" y="1162"/>
              <a:ext cx="1542" cy="845"/>
              <a:chOff x="4014" y="1616"/>
              <a:chExt cx="1542" cy="845"/>
            </a:xfrm>
          </p:grpSpPr>
          <p:sp>
            <p:nvSpPr>
              <p:cNvPr id="848918" name="Text Box 22">
                <a:extLst>
                  <a:ext uri="{FF2B5EF4-FFF2-40B4-BE49-F238E27FC236}">
                    <a16:creationId xmlns:a16="http://schemas.microsoft.com/office/drawing/2014/main" id="{981CD17F-0880-416E-8EA5-7B8F66420A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14" y="1842"/>
                <a:ext cx="1542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0" lang="en-US" altLang="zh-CN" sz="3600">
                    <a:solidFill>
                      <a:srgbClr val="FF3300"/>
                    </a:solidFill>
                    <a:cs typeface="Times New Roman" panose="02020603050405020304" pitchFamily="18" charset="0"/>
                  </a:rPr>
                  <a:t>:</a:t>
                </a:r>
                <a:r>
                  <a:rPr kumimoji="0" lang="en-US" altLang="zh-CN" sz="360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N—N</a:t>
                </a:r>
                <a:r>
                  <a:rPr kumimoji="0" lang="en-US" altLang="zh-CN" sz="3600">
                    <a:solidFill>
                      <a:srgbClr val="FF3300"/>
                    </a:solidFill>
                    <a:cs typeface="Times New Roman" panose="02020603050405020304" pitchFamily="18" charset="0"/>
                  </a:rPr>
                  <a:t>:</a:t>
                </a:r>
              </a:p>
            </p:txBody>
          </p:sp>
          <p:grpSp>
            <p:nvGrpSpPr>
              <p:cNvPr id="848919" name="Group 23">
                <a:extLst>
                  <a:ext uri="{FF2B5EF4-FFF2-40B4-BE49-F238E27FC236}">
                    <a16:creationId xmlns:a16="http://schemas.microsoft.com/office/drawing/2014/main" id="{17981A3E-3BFF-447F-B59B-25D54D7E59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38" y="1616"/>
                <a:ext cx="1170" cy="404"/>
                <a:chOff x="4138" y="1616"/>
                <a:chExt cx="1170" cy="404"/>
              </a:xfrm>
            </p:grpSpPr>
            <p:sp>
              <p:nvSpPr>
                <p:cNvPr id="848920" name="Text Box 24">
                  <a:extLst>
                    <a:ext uri="{FF2B5EF4-FFF2-40B4-BE49-F238E27FC236}">
                      <a16:creationId xmlns:a16="http://schemas.microsoft.com/office/drawing/2014/main" id="{1AAB915C-D717-4A05-B33B-5CA1559FB07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74" y="1616"/>
                  <a:ext cx="1134" cy="40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kumimoji="0" lang="en-US" altLang="zh-CN" sz="3600">
                      <a:solidFill>
                        <a:srgbClr val="3333FF"/>
                      </a:solidFill>
                      <a:cs typeface="Times New Roman" panose="02020603050405020304" pitchFamily="18" charset="0"/>
                    </a:rPr>
                    <a:t>·      ·</a:t>
                  </a:r>
                </a:p>
              </p:txBody>
            </p:sp>
            <p:sp>
              <p:nvSpPr>
                <p:cNvPr id="848921" name="Rectangle 25">
                  <a:extLst>
                    <a:ext uri="{FF2B5EF4-FFF2-40B4-BE49-F238E27FC236}">
                      <a16:creationId xmlns:a16="http://schemas.microsoft.com/office/drawing/2014/main" id="{50D703D3-25AC-4553-BA48-D5EBAFB6F3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38" y="1706"/>
                  <a:ext cx="726" cy="182"/>
                </a:xfrm>
                <a:prstGeom prst="rect">
                  <a:avLst/>
                </a:prstGeom>
                <a:noFill/>
                <a:ln w="9525">
                  <a:solidFill>
                    <a:srgbClr val="3333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48922" name="Group 26">
                <a:extLst>
                  <a:ext uri="{FF2B5EF4-FFF2-40B4-BE49-F238E27FC236}">
                    <a16:creationId xmlns:a16="http://schemas.microsoft.com/office/drawing/2014/main" id="{DB4794BC-8FDA-4D40-8D5B-A0F28F7E9EA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7" y="2057"/>
                <a:ext cx="1170" cy="404"/>
                <a:chOff x="4147" y="2057"/>
                <a:chExt cx="1170" cy="404"/>
              </a:xfrm>
            </p:grpSpPr>
            <p:sp>
              <p:nvSpPr>
                <p:cNvPr id="848923" name="Text Box 27">
                  <a:extLst>
                    <a:ext uri="{FF2B5EF4-FFF2-40B4-BE49-F238E27FC236}">
                      <a16:creationId xmlns:a16="http://schemas.microsoft.com/office/drawing/2014/main" id="{F29F29A5-0226-4F29-942A-EC1EEAD5A58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83" y="2057"/>
                  <a:ext cx="1134" cy="40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kumimoji="0" lang="en-US" altLang="zh-CN" sz="3600">
                      <a:solidFill>
                        <a:srgbClr val="3333FF"/>
                      </a:solidFill>
                      <a:cs typeface="Times New Roman" panose="02020603050405020304" pitchFamily="18" charset="0"/>
                    </a:rPr>
                    <a:t>·      ·</a:t>
                  </a:r>
                </a:p>
              </p:txBody>
            </p:sp>
            <p:sp>
              <p:nvSpPr>
                <p:cNvPr id="848924" name="Rectangle 28">
                  <a:extLst>
                    <a:ext uri="{FF2B5EF4-FFF2-40B4-BE49-F238E27FC236}">
                      <a16:creationId xmlns:a16="http://schemas.microsoft.com/office/drawing/2014/main" id="{80FD8A89-0D0A-4470-9229-0A3EB6B4E8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7" y="2171"/>
                  <a:ext cx="726" cy="182"/>
                </a:xfrm>
                <a:prstGeom prst="rect">
                  <a:avLst/>
                </a:prstGeom>
                <a:noFill/>
                <a:ln w="9525">
                  <a:solidFill>
                    <a:srgbClr val="3333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848925" name="Text Box 29">
              <a:extLst>
                <a:ext uri="{FF2B5EF4-FFF2-40B4-BE49-F238E27FC236}">
                  <a16:creationId xmlns:a16="http://schemas.microsoft.com/office/drawing/2014/main" id="{811036AB-D20B-4139-BC5D-F9BE257CA6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" y="663"/>
              <a:ext cx="1633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zh-CN" altLang="en-US" sz="3600">
                  <a:solidFill>
                    <a:schemeClr val="tx1"/>
                  </a:solidFill>
                </a:rPr>
                <a:t>价键结构式</a:t>
              </a:r>
            </a:p>
          </p:txBody>
        </p:sp>
      </p:grpSp>
      <p:sp>
        <p:nvSpPr>
          <p:cNvPr id="848926" name="Text Box 30">
            <a:extLst>
              <a:ext uri="{FF2B5EF4-FFF2-40B4-BE49-F238E27FC236}">
                <a16:creationId xmlns:a16="http://schemas.microsoft.com/office/drawing/2014/main" id="{D328E874-AFD5-48E9-A5F0-CBA1CD9782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900" y="1125538"/>
            <a:ext cx="29527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3600">
                <a:solidFill>
                  <a:schemeClr val="tx1"/>
                </a:solidFill>
              </a:rPr>
              <a:t>化学键示意图</a:t>
            </a:r>
          </a:p>
        </p:txBody>
      </p:sp>
      <p:grpSp>
        <p:nvGrpSpPr>
          <p:cNvPr id="848927" name="Group 31">
            <a:extLst>
              <a:ext uri="{FF2B5EF4-FFF2-40B4-BE49-F238E27FC236}">
                <a16:creationId xmlns:a16="http://schemas.microsoft.com/office/drawing/2014/main" id="{DCA18C97-411C-407C-A6C4-C9C6B6E7D1EB}"/>
              </a:ext>
            </a:extLst>
          </p:cNvPr>
          <p:cNvGrpSpPr>
            <a:grpSpLocks/>
          </p:cNvGrpSpPr>
          <p:nvPr/>
        </p:nvGrpSpPr>
        <p:grpSpPr bwMode="auto">
          <a:xfrm>
            <a:off x="395288" y="4294188"/>
            <a:ext cx="2952750" cy="1504950"/>
            <a:chOff x="249" y="2160"/>
            <a:chExt cx="1860" cy="948"/>
          </a:xfrm>
        </p:grpSpPr>
        <p:sp>
          <p:nvSpPr>
            <p:cNvPr id="848928" name="Text Box 32">
              <a:extLst>
                <a:ext uri="{FF2B5EF4-FFF2-40B4-BE49-F238E27FC236}">
                  <a16:creationId xmlns:a16="http://schemas.microsoft.com/office/drawing/2014/main" id="{51D6C74B-B373-492E-8F37-ED7FB3C32B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" y="2160"/>
              <a:ext cx="1860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3600">
                  <a:solidFill>
                    <a:schemeClr val="tx1"/>
                  </a:solidFill>
                </a:rPr>
                <a:t>Lewis</a:t>
              </a:r>
              <a:r>
                <a:rPr kumimoji="0" lang="zh-CN" altLang="en-US" sz="3600">
                  <a:solidFill>
                    <a:schemeClr val="tx1"/>
                  </a:solidFill>
                </a:rPr>
                <a:t>结构式</a:t>
              </a:r>
            </a:p>
          </p:txBody>
        </p:sp>
        <p:sp>
          <p:nvSpPr>
            <p:cNvPr id="848929" name="Text Box 33">
              <a:extLst>
                <a:ext uri="{FF2B5EF4-FFF2-40B4-BE49-F238E27FC236}">
                  <a16:creationId xmlns:a16="http://schemas.microsoft.com/office/drawing/2014/main" id="{62C03440-452D-488A-B11A-7917481AFE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" y="2704"/>
              <a:ext cx="1692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3600">
                  <a:solidFill>
                    <a:schemeClr val="tx1"/>
                  </a:solidFill>
                  <a:cs typeface="Times New Roman" panose="02020603050405020304" pitchFamily="18" charset="0"/>
                </a:rPr>
                <a:t>  :N</a:t>
              </a:r>
              <a:r>
                <a:rPr kumimoji="0" lang="en-US" altLang="zh-CN" sz="3600">
                  <a:solidFill>
                    <a:srgbClr val="3333FF"/>
                  </a:solidFill>
                  <a:cs typeface="Times New Roman" panose="02020603050405020304" pitchFamily="18" charset="0"/>
                </a:rPr>
                <a:t>≡</a:t>
              </a:r>
              <a:r>
                <a:rPr kumimoji="0" lang="en-US" altLang="zh-CN" sz="3600">
                  <a:solidFill>
                    <a:schemeClr val="tx1"/>
                  </a:solidFill>
                  <a:cs typeface="Times New Roman" panose="02020603050405020304" pitchFamily="18" charset="0"/>
                </a:rPr>
                <a:t>N:</a:t>
              </a:r>
            </a:p>
          </p:txBody>
        </p:sp>
      </p:grpSp>
      <p:grpSp>
        <p:nvGrpSpPr>
          <p:cNvPr id="848930" name="Group 34">
            <a:extLst>
              <a:ext uri="{FF2B5EF4-FFF2-40B4-BE49-F238E27FC236}">
                <a16:creationId xmlns:a16="http://schemas.microsoft.com/office/drawing/2014/main" id="{C5FE9349-F686-4457-A1EE-7F2C81479D76}"/>
              </a:ext>
            </a:extLst>
          </p:cNvPr>
          <p:cNvGrpSpPr>
            <a:grpSpLocks/>
          </p:cNvGrpSpPr>
          <p:nvPr/>
        </p:nvGrpSpPr>
        <p:grpSpPr bwMode="auto">
          <a:xfrm>
            <a:off x="1908175" y="1125538"/>
            <a:ext cx="2736850" cy="865187"/>
            <a:chOff x="3651" y="1570"/>
            <a:chExt cx="1724" cy="545"/>
          </a:xfrm>
        </p:grpSpPr>
        <p:grpSp>
          <p:nvGrpSpPr>
            <p:cNvPr id="848931" name="Group 35">
              <a:extLst>
                <a:ext uri="{FF2B5EF4-FFF2-40B4-BE49-F238E27FC236}">
                  <a16:creationId xmlns:a16="http://schemas.microsoft.com/office/drawing/2014/main" id="{184C3717-F1A5-4550-9D15-4DE548861B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1" y="1707"/>
              <a:ext cx="408" cy="408"/>
              <a:chOff x="3651" y="1661"/>
              <a:chExt cx="408" cy="408"/>
            </a:xfrm>
          </p:grpSpPr>
          <p:sp>
            <p:nvSpPr>
              <p:cNvPr id="848932" name="Oval 36">
                <a:extLst>
                  <a:ext uri="{FF2B5EF4-FFF2-40B4-BE49-F238E27FC236}">
                    <a16:creationId xmlns:a16="http://schemas.microsoft.com/office/drawing/2014/main" id="{2A73EEEC-5834-4A67-9A3D-74E067C43A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1" y="1661"/>
                <a:ext cx="408" cy="40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48933" name="Line 37">
                <a:extLst>
                  <a:ext uri="{FF2B5EF4-FFF2-40B4-BE49-F238E27FC236}">
                    <a16:creationId xmlns:a16="http://schemas.microsoft.com/office/drawing/2014/main" id="{DEA99EFB-4DC3-436D-86CA-EFDE98EC80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87" y="1707"/>
                <a:ext cx="0" cy="31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48934" name="Line 38">
                <a:extLst>
                  <a:ext uri="{FF2B5EF4-FFF2-40B4-BE49-F238E27FC236}">
                    <a16:creationId xmlns:a16="http://schemas.microsoft.com/office/drawing/2014/main" id="{8FCFB271-B568-43FC-9E6F-427E859010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8" y="1721"/>
                <a:ext cx="0" cy="31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48935" name="Oval 39">
              <a:extLst>
                <a:ext uri="{FF2B5EF4-FFF2-40B4-BE49-F238E27FC236}">
                  <a16:creationId xmlns:a16="http://schemas.microsoft.com/office/drawing/2014/main" id="{E115E238-B71F-4B03-8E63-C136A9C7F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0" y="1570"/>
              <a:ext cx="408" cy="408"/>
            </a:xfrm>
            <a:prstGeom prst="ellipse">
              <a:avLst/>
            </a:prstGeom>
            <a:solidFill>
              <a:srgbClr val="CC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8936" name="Line 40">
              <a:extLst>
                <a:ext uri="{FF2B5EF4-FFF2-40B4-BE49-F238E27FC236}">
                  <a16:creationId xmlns:a16="http://schemas.microsoft.com/office/drawing/2014/main" id="{2ED356FB-3E29-43EE-A8F9-453C4DC7B1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42" y="1616"/>
              <a:ext cx="0" cy="31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8937" name="Oval 41">
              <a:extLst>
                <a:ext uri="{FF2B5EF4-FFF2-40B4-BE49-F238E27FC236}">
                  <a16:creationId xmlns:a16="http://schemas.microsoft.com/office/drawing/2014/main" id="{70081DAE-4A2E-44A1-9371-1B7E737AC9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8" y="1570"/>
              <a:ext cx="408" cy="408"/>
            </a:xfrm>
            <a:prstGeom prst="ellipse">
              <a:avLst/>
            </a:prstGeom>
            <a:solidFill>
              <a:srgbClr val="CC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8938" name="Line 42">
              <a:extLst>
                <a:ext uri="{FF2B5EF4-FFF2-40B4-BE49-F238E27FC236}">
                  <a16:creationId xmlns:a16="http://schemas.microsoft.com/office/drawing/2014/main" id="{68352191-0A9A-4C9F-AF13-8AE3A3F756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50" y="1616"/>
              <a:ext cx="0" cy="31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8939" name="Oval 43">
              <a:extLst>
                <a:ext uri="{FF2B5EF4-FFF2-40B4-BE49-F238E27FC236}">
                  <a16:creationId xmlns:a16="http://schemas.microsoft.com/office/drawing/2014/main" id="{7F8995AA-DE90-462F-9972-EF2882A2E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" y="1570"/>
              <a:ext cx="408" cy="408"/>
            </a:xfrm>
            <a:prstGeom prst="ellipse">
              <a:avLst/>
            </a:prstGeom>
            <a:solidFill>
              <a:srgbClr val="CC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48940" name="Line 44">
            <a:extLst>
              <a:ext uri="{FF2B5EF4-FFF2-40B4-BE49-F238E27FC236}">
                <a16:creationId xmlns:a16="http://schemas.microsoft.com/office/drawing/2014/main" id="{807BA85A-3497-4505-95C8-5F9C0C7BAD4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16413" y="1181100"/>
            <a:ext cx="0" cy="5048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48941" name="Rectangle 45">
            <a:extLst>
              <a:ext uri="{FF2B5EF4-FFF2-40B4-BE49-F238E27FC236}">
                <a16:creationId xmlns:a16="http://schemas.microsoft.com/office/drawing/2014/main" id="{104E2E47-3B13-4D2D-865D-D4AA8D425E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88913"/>
            <a:ext cx="798353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4000">
                <a:solidFill>
                  <a:schemeClr val="tx1"/>
                </a:solidFill>
              </a:rPr>
              <a:t>共价叁键由</a:t>
            </a:r>
            <a:r>
              <a:rPr lang="en-US" altLang="zh-CN" sz="4000">
                <a:solidFill>
                  <a:schemeClr val="tx1"/>
                </a:solidFill>
              </a:rPr>
              <a:t>1</a:t>
            </a:r>
            <a:r>
              <a:rPr lang="zh-CN" altLang="en-US" sz="4000">
                <a:solidFill>
                  <a:schemeClr val="tx1"/>
                </a:solidFill>
              </a:rPr>
              <a:t>个</a:t>
            </a:r>
            <a:r>
              <a:rPr lang="zh-CN" altLang="en-US" sz="4000">
                <a:solidFill>
                  <a:schemeClr val="tx1"/>
                </a:solidFill>
                <a:sym typeface="Symbol" panose="05050102010706020507" pitchFamily="18" charset="2"/>
              </a:rPr>
              <a:t></a:t>
            </a:r>
            <a:r>
              <a:rPr lang="zh-CN" altLang="en-US" sz="4000">
                <a:solidFill>
                  <a:schemeClr val="tx1"/>
                </a:solidFill>
              </a:rPr>
              <a:t>键和</a:t>
            </a:r>
            <a:r>
              <a:rPr lang="en-US" altLang="zh-CN" sz="4000">
                <a:solidFill>
                  <a:schemeClr val="tx1"/>
                </a:solidFill>
              </a:rPr>
              <a:t>2</a:t>
            </a:r>
            <a:r>
              <a:rPr lang="zh-CN" altLang="en-US" sz="4000">
                <a:solidFill>
                  <a:schemeClr val="tx1"/>
                </a:solidFill>
              </a:rPr>
              <a:t>个</a:t>
            </a:r>
            <a:r>
              <a:rPr lang="en-US" altLang="zh-CN" sz="4000">
                <a:solidFill>
                  <a:schemeClr val="tx1"/>
                </a:solidFill>
              </a:rPr>
              <a:t>π</a:t>
            </a:r>
            <a:r>
              <a:rPr lang="zh-CN" altLang="en-US" sz="4000">
                <a:solidFill>
                  <a:schemeClr val="tx1"/>
                </a:solidFill>
              </a:rPr>
              <a:t>键构成</a:t>
            </a:r>
            <a:r>
              <a:rPr lang="en-US" altLang="zh-CN" sz="4000">
                <a:solidFill>
                  <a:schemeClr val="tx1"/>
                </a:solidFill>
              </a:rPr>
              <a:t>.</a:t>
            </a:r>
            <a:r>
              <a:rPr lang="en-US" altLang="zh-CN" sz="4000"/>
              <a:t> 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4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48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1">
            <a:extLst>
              <a:ext uri="{FF2B5EF4-FFF2-40B4-BE49-F238E27FC236}">
                <a16:creationId xmlns:a16="http://schemas.microsoft.com/office/drawing/2014/main" id="{FF8C25EE-1B26-4FF7-AC79-3B90DDA938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6C6C0-ACC7-4794-A1A1-1B24D16B704F}" type="slidenum">
              <a:rPr lang="en-US" altLang="zh-CN"/>
              <a:pPr/>
              <a:t>29</a:t>
            </a:fld>
            <a:endParaRPr lang="en-US" altLang="zh-CN"/>
          </a:p>
        </p:txBody>
      </p:sp>
      <p:sp>
        <p:nvSpPr>
          <p:cNvPr id="854018" name="Rectangle 2">
            <a:extLst>
              <a:ext uri="{FF2B5EF4-FFF2-40B4-BE49-F238E27FC236}">
                <a16:creationId xmlns:a16="http://schemas.microsoft.com/office/drawing/2014/main" id="{118F7E4F-5C60-4E87-B21A-DEFDCDF8956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88913"/>
            <a:ext cx="8229600" cy="796925"/>
          </a:xfrm>
        </p:spPr>
        <p:txBody>
          <a:bodyPr/>
          <a:lstStyle/>
          <a:p>
            <a:r>
              <a:rPr lang="zh-CN" altLang="en-US" sz="4000" b="1">
                <a:ea typeface="楷体_GB2312" pitchFamily="49" charset="-122"/>
              </a:rPr>
              <a:t>价键理论的优缺点 </a:t>
            </a:r>
          </a:p>
        </p:txBody>
      </p:sp>
      <p:sp>
        <p:nvSpPr>
          <p:cNvPr id="854019" name="Rectangle 3">
            <a:extLst>
              <a:ext uri="{FF2B5EF4-FFF2-40B4-BE49-F238E27FC236}">
                <a16:creationId xmlns:a16="http://schemas.microsoft.com/office/drawing/2014/main" id="{8E7DDDC5-869B-449E-8EDA-0599CE47125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42875" y="908050"/>
            <a:ext cx="8893175" cy="1800225"/>
          </a:xfrm>
        </p:spPr>
        <p:txBody>
          <a:bodyPr/>
          <a:lstStyle/>
          <a:p>
            <a:pPr algn="just"/>
            <a:r>
              <a:rPr lang="zh-CN" altLang="en-US" sz="3600" b="1">
                <a:ea typeface="楷体_GB2312" pitchFamily="49" charset="-122"/>
              </a:rPr>
              <a:t>价键理论能较好地说明一些双原子分子价键的形成 ，</a:t>
            </a:r>
            <a:r>
              <a:rPr lang="zh-CN" altLang="en-US" sz="3600" b="1">
                <a:solidFill>
                  <a:srgbClr val="FF0000"/>
                </a:solidFill>
                <a:ea typeface="楷体_GB2312" pitchFamily="49" charset="-122"/>
              </a:rPr>
              <a:t>但不能很好地说明多原子分子的价键形成和几何构型。</a:t>
            </a:r>
            <a:r>
              <a:rPr lang="zh-CN" altLang="en-US" sz="3600" b="1">
                <a:ea typeface="楷体_GB2312" pitchFamily="49" charset="-122"/>
              </a:rPr>
              <a:t>例如，</a:t>
            </a:r>
          </a:p>
        </p:txBody>
      </p:sp>
      <p:sp>
        <p:nvSpPr>
          <p:cNvPr id="854020" name="Text Box 4">
            <a:extLst>
              <a:ext uri="{FF2B5EF4-FFF2-40B4-BE49-F238E27FC236}">
                <a16:creationId xmlns:a16="http://schemas.microsoft.com/office/drawing/2014/main" id="{B985BCA9-F76A-41E9-A663-FB528BA811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2636838"/>
            <a:ext cx="43211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3200">
                <a:solidFill>
                  <a:schemeClr val="tx1"/>
                </a:solidFill>
              </a:rPr>
              <a:t>CH</a:t>
            </a:r>
            <a:r>
              <a:rPr kumimoji="0" lang="en-US" altLang="zh-CN" sz="3200" baseline="-25000">
                <a:solidFill>
                  <a:schemeClr val="tx1"/>
                </a:solidFill>
              </a:rPr>
              <a:t>4</a:t>
            </a:r>
            <a:r>
              <a:rPr kumimoji="0" lang="zh-CN" altLang="en-US" sz="3200">
                <a:solidFill>
                  <a:schemeClr val="tx1"/>
                </a:solidFill>
              </a:rPr>
              <a:t>分子：按价键理论</a:t>
            </a:r>
          </a:p>
        </p:txBody>
      </p:sp>
      <p:pic>
        <p:nvPicPr>
          <p:cNvPr id="854021" name="Picture 5">
            <a:extLst>
              <a:ext uri="{FF2B5EF4-FFF2-40B4-BE49-F238E27FC236}">
                <a16:creationId xmlns:a16="http://schemas.microsoft.com/office/drawing/2014/main" id="{794A2C9F-1824-45EF-8156-3916DF229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284538"/>
            <a:ext cx="4895850" cy="109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4022" name="Text Box 6">
            <a:extLst>
              <a:ext uri="{FF2B5EF4-FFF2-40B4-BE49-F238E27FC236}">
                <a16:creationId xmlns:a16="http://schemas.microsoft.com/office/drawing/2014/main" id="{1E37715F-C02E-425E-9DB3-24F6A1EDE3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4437063"/>
            <a:ext cx="48260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kumimoji="0" lang="zh-CN" altLang="en-US" sz="3200">
                <a:solidFill>
                  <a:schemeClr val="tx1"/>
                </a:solidFill>
              </a:rPr>
              <a:t>应形成四个不完全相同的</a:t>
            </a:r>
            <a:r>
              <a:rPr kumimoji="0" lang="en-US" altLang="zh-CN" sz="3200">
                <a:solidFill>
                  <a:schemeClr val="tx1"/>
                </a:solidFill>
              </a:rPr>
              <a:t>C</a:t>
            </a:r>
            <a:r>
              <a:rPr kumimoji="0" lang="zh-CN" altLang="en-US" sz="3200">
                <a:solidFill>
                  <a:schemeClr val="tx1"/>
                </a:solidFill>
              </a:rPr>
              <a:t>－</a:t>
            </a:r>
            <a:r>
              <a:rPr kumimoji="0" lang="en-US" altLang="zh-CN" sz="3200">
                <a:solidFill>
                  <a:schemeClr val="tx1"/>
                </a:solidFill>
              </a:rPr>
              <a:t>H </a:t>
            </a:r>
            <a:r>
              <a:rPr kumimoji="0" lang="zh-CN" altLang="en-US" sz="3200">
                <a:solidFill>
                  <a:schemeClr val="tx1"/>
                </a:solidFill>
              </a:rPr>
              <a:t>键。</a:t>
            </a:r>
            <a:r>
              <a:rPr kumimoji="0" lang="zh-CN" altLang="en-US" sz="3200">
                <a:solidFill>
                  <a:srgbClr val="FF0000"/>
                </a:solidFill>
              </a:rPr>
              <a:t>与实际不符</a:t>
            </a:r>
          </a:p>
        </p:txBody>
      </p:sp>
      <p:grpSp>
        <p:nvGrpSpPr>
          <p:cNvPr id="854023" name="Group 7">
            <a:extLst>
              <a:ext uri="{FF2B5EF4-FFF2-40B4-BE49-F238E27FC236}">
                <a16:creationId xmlns:a16="http://schemas.microsoft.com/office/drawing/2014/main" id="{9B04C393-A302-4707-9C1E-1AC2B358556F}"/>
              </a:ext>
            </a:extLst>
          </p:cNvPr>
          <p:cNvGrpSpPr>
            <a:grpSpLocks/>
          </p:cNvGrpSpPr>
          <p:nvPr/>
        </p:nvGrpSpPr>
        <p:grpSpPr bwMode="auto">
          <a:xfrm>
            <a:off x="5580063" y="2708275"/>
            <a:ext cx="3384550" cy="3376613"/>
            <a:chOff x="3470" y="1869"/>
            <a:chExt cx="2132" cy="2127"/>
          </a:xfrm>
        </p:grpSpPr>
        <p:pic>
          <p:nvPicPr>
            <p:cNvPr id="854024" name="Picture 8">
              <a:extLst>
                <a:ext uri="{FF2B5EF4-FFF2-40B4-BE49-F238E27FC236}">
                  <a16:creationId xmlns:a16="http://schemas.microsoft.com/office/drawing/2014/main" id="{1F1993AC-E33A-4922-9B6C-976E6ABF8E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" y="1869"/>
              <a:ext cx="2132" cy="2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4025" name="Text Box 9">
              <a:extLst>
                <a:ext uri="{FF2B5EF4-FFF2-40B4-BE49-F238E27FC236}">
                  <a16:creationId xmlns:a16="http://schemas.microsoft.com/office/drawing/2014/main" id="{FAF7D19B-396C-4B1D-9C7C-29E5E2F710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10" y="2012"/>
              <a:ext cx="272" cy="196"/>
            </a:xfrm>
            <a:prstGeom prst="rect">
              <a:avLst/>
            </a:prstGeom>
            <a:gradFill rotWithShape="1">
              <a:gsLst>
                <a:gs pos="0">
                  <a:srgbClr val="33CC33"/>
                </a:gs>
                <a:gs pos="100000">
                  <a:srgbClr val="0099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60000"/>
                </a:lnSpc>
                <a:spcBef>
                  <a:spcPct val="50000"/>
                </a:spcBef>
              </a:pPr>
              <a:r>
                <a:rPr kumimoji="0" lang="en-US" altLang="zh-CN" sz="2400">
                  <a:solidFill>
                    <a:schemeClr val="tx1"/>
                  </a:solidFill>
                </a:rPr>
                <a:t>H</a:t>
              </a:r>
            </a:p>
          </p:txBody>
        </p:sp>
      </p:grpSp>
      <p:sp>
        <p:nvSpPr>
          <p:cNvPr id="854026" name="Text Box 10">
            <a:extLst>
              <a:ext uri="{FF2B5EF4-FFF2-40B4-BE49-F238E27FC236}">
                <a16:creationId xmlns:a16="http://schemas.microsoft.com/office/drawing/2014/main" id="{8CE3E751-BCBD-47A4-B644-65EE415BA3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5445125"/>
            <a:ext cx="6192838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kumimoji="0" lang="zh-CN" altLang="en-US" sz="3200">
                <a:solidFill>
                  <a:schemeClr val="tx1"/>
                </a:solidFill>
              </a:rPr>
              <a:t>实际测定，</a:t>
            </a:r>
            <a:r>
              <a:rPr kumimoji="0" lang="en-US" altLang="zh-CN" sz="3200">
                <a:solidFill>
                  <a:schemeClr val="tx1"/>
                </a:solidFill>
              </a:rPr>
              <a:t>CH</a:t>
            </a:r>
            <a:r>
              <a:rPr kumimoji="0" lang="en-US" altLang="zh-CN" sz="3200" baseline="-25000">
                <a:solidFill>
                  <a:schemeClr val="tx1"/>
                </a:solidFill>
              </a:rPr>
              <a:t>4</a:t>
            </a:r>
            <a:r>
              <a:rPr kumimoji="0" lang="zh-CN" altLang="en-US" sz="3200">
                <a:solidFill>
                  <a:schemeClr val="tx1"/>
                </a:solidFill>
              </a:rPr>
              <a:t>分子为</a:t>
            </a:r>
            <a:r>
              <a:rPr kumimoji="0" lang="zh-CN" altLang="en-US" sz="3200">
                <a:solidFill>
                  <a:srgbClr val="0000FF"/>
                </a:solidFill>
              </a:rPr>
              <a:t>正四面体构型</a:t>
            </a:r>
            <a:r>
              <a:rPr kumimoji="0" lang="zh-CN" altLang="en-US" sz="3200">
                <a:solidFill>
                  <a:schemeClr val="tx1"/>
                </a:solidFill>
              </a:rPr>
              <a:t>，四个</a:t>
            </a:r>
            <a:r>
              <a:rPr kumimoji="0" lang="en-US" altLang="zh-CN" sz="3200">
                <a:solidFill>
                  <a:schemeClr val="tx1"/>
                </a:solidFill>
              </a:rPr>
              <a:t>C</a:t>
            </a:r>
            <a:r>
              <a:rPr kumimoji="0" lang="en-US" altLang="zh-CN" sz="3200">
                <a:solidFill>
                  <a:schemeClr val="tx1"/>
                </a:solidFill>
                <a:sym typeface="Symbol" panose="05050102010706020507" pitchFamily="18" charset="2"/>
              </a:rPr>
              <a:t></a:t>
            </a:r>
            <a:r>
              <a:rPr kumimoji="0" lang="en-US" altLang="zh-CN" sz="3200">
                <a:solidFill>
                  <a:schemeClr val="tx1"/>
                </a:solidFill>
              </a:rPr>
              <a:t>H</a:t>
            </a:r>
            <a:r>
              <a:rPr kumimoji="0" lang="zh-CN" altLang="en-US" sz="3200">
                <a:solidFill>
                  <a:schemeClr val="tx1"/>
                </a:solidFill>
              </a:rPr>
              <a:t>键是</a:t>
            </a:r>
            <a:r>
              <a:rPr kumimoji="0" lang="zh-CN" altLang="en-US" sz="3200">
                <a:solidFill>
                  <a:srgbClr val="0000FF"/>
                </a:solidFill>
              </a:rPr>
              <a:t>等同</a:t>
            </a:r>
            <a:r>
              <a:rPr kumimoji="0" lang="zh-CN" altLang="en-US" sz="3200">
                <a:solidFill>
                  <a:schemeClr val="tx1"/>
                </a:solidFill>
              </a:rPr>
              <a:t>的。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54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54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54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54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54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54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4019" grpId="0" build="p"/>
      <p:bldP spid="854020" grpId="0"/>
      <p:bldP spid="854022" grpId="0"/>
      <p:bldP spid="8540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5DA47D-767E-4F30-A521-C2491D896E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981BF-E487-4FAA-86E5-998794CF2E30}" type="slidenum">
              <a:rPr lang="en-US" altLang="zh-CN"/>
              <a:pPr/>
              <a:t>3</a:t>
            </a:fld>
            <a:endParaRPr lang="en-US" altLang="zh-CN"/>
          </a:p>
        </p:txBody>
      </p:sp>
      <p:sp>
        <p:nvSpPr>
          <p:cNvPr id="643074" name="Rectangle 2">
            <a:extLst>
              <a:ext uri="{FF2B5EF4-FFF2-40B4-BE49-F238E27FC236}">
                <a16:creationId xmlns:a16="http://schemas.microsoft.com/office/drawing/2014/main" id="{DF6E280C-1BE8-47F2-98EA-88E08932B2D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68313" y="1341438"/>
            <a:ext cx="8424862" cy="3887787"/>
          </a:xfrm>
        </p:spPr>
        <p:txBody>
          <a:bodyPr anchor="ctr"/>
          <a:lstStyle/>
          <a:p>
            <a:pPr algn="l"/>
            <a:r>
              <a:rPr lang="en-US" altLang="zh-CN" sz="4400" b="1">
                <a:ea typeface="楷体_GB2312" pitchFamily="49" charset="-122"/>
              </a:rPr>
              <a:t>5.3 </a:t>
            </a:r>
            <a:r>
              <a:rPr lang="zh-CN" altLang="en-US" sz="4400" b="1">
                <a:ea typeface="楷体_GB2312" pitchFamily="49" charset="-122"/>
              </a:rPr>
              <a:t>化学键和分子间相互作用力</a:t>
            </a:r>
            <a:br>
              <a:rPr lang="zh-CN" altLang="en-US" sz="4400" b="1">
                <a:ea typeface="楷体_GB2312" pitchFamily="49" charset="-122"/>
              </a:rPr>
            </a:br>
            <a:r>
              <a:rPr lang="zh-CN" altLang="en-US" sz="4400" b="1">
                <a:ea typeface="楷体_GB2312" pitchFamily="49" charset="-122"/>
              </a:rPr>
              <a:t>  </a:t>
            </a:r>
            <a:br>
              <a:rPr lang="zh-CN" altLang="en-US" sz="4400" b="1">
                <a:ea typeface="楷体_GB2312" pitchFamily="49" charset="-122"/>
              </a:rPr>
            </a:br>
            <a:r>
              <a:rPr lang="en-US" altLang="zh-CN" sz="4000" b="1">
                <a:ea typeface="楷体_GB2312" pitchFamily="49" charset="-122"/>
              </a:rPr>
              <a:t>5.3.1 </a:t>
            </a:r>
            <a:r>
              <a:rPr lang="zh-CN" altLang="en-US" sz="4000" b="1">
                <a:ea typeface="楷体_GB2312" pitchFamily="49" charset="-122"/>
              </a:rPr>
              <a:t>化学键</a:t>
            </a:r>
            <a:br>
              <a:rPr lang="zh-CN" altLang="en-US" sz="4000" b="1">
                <a:ea typeface="楷体_GB2312" pitchFamily="49" charset="-122"/>
              </a:rPr>
            </a:br>
            <a:r>
              <a:rPr lang="en-US" altLang="zh-CN" sz="4000" b="1">
                <a:ea typeface="楷体_GB2312" pitchFamily="49" charset="-122"/>
              </a:rPr>
              <a:t>5.3.2 </a:t>
            </a:r>
            <a:r>
              <a:rPr lang="zh-CN" altLang="en-US" sz="4000" b="1">
                <a:ea typeface="楷体_GB2312" pitchFamily="49" charset="-122"/>
              </a:rPr>
              <a:t>分子的极性和分子的空间构型</a:t>
            </a:r>
            <a:br>
              <a:rPr lang="zh-CN" altLang="en-US" sz="4000" b="1">
                <a:ea typeface="楷体_GB2312" pitchFamily="49" charset="-122"/>
              </a:rPr>
            </a:br>
            <a:r>
              <a:rPr lang="en-US" altLang="zh-CN" sz="4000" b="1">
                <a:ea typeface="楷体_GB2312" pitchFamily="49" charset="-122"/>
              </a:rPr>
              <a:t>5.3.3 </a:t>
            </a:r>
            <a:r>
              <a:rPr lang="zh-CN" altLang="en-US" sz="4000" b="1">
                <a:ea typeface="楷体_GB2312" pitchFamily="49" charset="-122"/>
              </a:rPr>
              <a:t>分子间相互作用力</a:t>
            </a:r>
          </a:p>
        </p:txBody>
      </p:sp>
      <p:sp>
        <p:nvSpPr>
          <p:cNvPr id="643080" name="Rectangle 8">
            <a:extLst>
              <a:ext uri="{FF2B5EF4-FFF2-40B4-BE49-F238E27FC236}">
                <a16:creationId xmlns:a16="http://schemas.microsoft.com/office/drawing/2014/main" id="{DE0E70EB-9F28-4C18-B8B2-C98CE871BB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260350"/>
            <a:ext cx="7772400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800">
                <a:ea typeface="楷体_GB2312" pitchFamily="49" charset="-122"/>
              </a:rPr>
              <a:t>第</a:t>
            </a:r>
            <a:r>
              <a:rPr lang="en-US" altLang="zh-CN" sz="4800">
                <a:ea typeface="楷体_GB2312" pitchFamily="49" charset="-122"/>
              </a:rPr>
              <a:t>5</a:t>
            </a:r>
            <a:r>
              <a:rPr lang="zh-CN" altLang="en-US" sz="4800">
                <a:ea typeface="楷体_GB2312" pitchFamily="49" charset="-122"/>
              </a:rPr>
              <a:t>章  物质结构基础</a:t>
            </a:r>
          </a:p>
        </p:txBody>
      </p:sp>
    </p:spTree>
  </p:cSld>
  <p:clrMapOvr>
    <a:masterClrMapping/>
  </p:clrMapOvr>
  <p:transition>
    <p:rand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48F1E1AF-6AE9-47D7-B102-0114050D3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9A316-C4F2-427D-96D8-CC8C89E5EA48}" type="slidenum">
              <a:rPr lang="en-US" altLang="zh-CN"/>
              <a:pPr/>
              <a:t>30</a:t>
            </a:fld>
            <a:endParaRPr lang="en-US" altLang="zh-CN"/>
          </a:p>
        </p:txBody>
      </p:sp>
      <p:sp>
        <p:nvSpPr>
          <p:cNvPr id="856066" name="Text Box 2">
            <a:extLst>
              <a:ext uri="{FF2B5EF4-FFF2-40B4-BE49-F238E27FC236}">
                <a16:creationId xmlns:a16="http://schemas.microsoft.com/office/drawing/2014/main" id="{699E660C-9D68-4B43-A1E4-40B06844E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898525"/>
            <a:ext cx="8713787" cy="569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60363" indent="-36036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39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10000"/>
              </a:spcBef>
            </a:pPr>
            <a:r>
              <a:rPr lang="en-US" altLang="zh-CN" sz="4000">
                <a:ea typeface="楷体_GB2312" pitchFamily="49" charset="-122"/>
              </a:rPr>
              <a:t>        </a:t>
            </a:r>
            <a:r>
              <a:rPr lang="zh-CN" altLang="en-US" sz="4000">
                <a:ea typeface="楷体_GB2312" pitchFamily="49" charset="-122"/>
              </a:rPr>
              <a:t>分子轨道理论是现代共价键理论的一个分支，其与现代价键理论的重要区别在于：</a:t>
            </a:r>
          </a:p>
          <a:p>
            <a:pPr algn="just">
              <a:spcBef>
                <a:spcPct val="10000"/>
              </a:spcBef>
              <a:buFontTx/>
              <a:buChar char="•"/>
            </a:pPr>
            <a:r>
              <a:rPr lang="zh-CN" altLang="en-US" sz="4000">
                <a:ea typeface="楷体_GB2312" pitchFamily="49" charset="-122"/>
              </a:rPr>
              <a:t>现代价键理论讨论原子轨道，认为电子在原子轨道中运动，电子属于各个原子； </a:t>
            </a:r>
          </a:p>
          <a:p>
            <a:pPr algn="just">
              <a:spcBef>
                <a:spcPct val="10000"/>
              </a:spcBef>
              <a:buFontTx/>
              <a:buChar char="•"/>
            </a:pPr>
            <a:r>
              <a:rPr lang="zh-CN" altLang="en-US" sz="4000">
                <a:solidFill>
                  <a:srgbClr val="0033CC"/>
                </a:solidFill>
                <a:ea typeface="楷体_GB2312" pitchFamily="49" charset="-122"/>
              </a:rPr>
              <a:t>分子轨道理论认为原子轨道线性组合成分子轨道，电子在分子轨道中填充、运动，电子属于整个分子。</a:t>
            </a:r>
          </a:p>
        </p:txBody>
      </p:sp>
      <p:sp>
        <p:nvSpPr>
          <p:cNvPr id="856067" name="Text Box 3">
            <a:extLst>
              <a:ext uri="{FF2B5EF4-FFF2-40B4-BE49-F238E27FC236}">
                <a16:creationId xmlns:a16="http://schemas.microsoft.com/office/drawing/2014/main" id="{64B7C0D9-E334-4485-80B7-A85586EF3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88913"/>
            <a:ext cx="5256212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chemeClr val="tx1"/>
                </a:solidFill>
              </a:rPr>
              <a:t>2) </a:t>
            </a:r>
            <a:r>
              <a:rPr lang="zh-CN" altLang="en-US">
                <a:solidFill>
                  <a:schemeClr val="tx1"/>
                </a:solidFill>
              </a:rPr>
              <a:t>分子轨道理论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56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56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664D5E-F944-4AFD-88BE-70F1E308FB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4FD79-9F9D-4D46-8EB4-19E4710BFBDB}" type="slidenum">
              <a:rPr lang="en-US" altLang="zh-CN"/>
              <a:pPr/>
              <a:t>31</a:t>
            </a:fld>
            <a:endParaRPr lang="en-US" altLang="zh-CN"/>
          </a:p>
        </p:txBody>
      </p:sp>
      <p:sp>
        <p:nvSpPr>
          <p:cNvPr id="857090" name="Text Box 2">
            <a:extLst>
              <a:ext uri="{FF2B5EF4-FFF2-40B4-BE49-F238E27FC236}">
                <a16:creationId xmlns:a16="http://schemas.microsoft.com/office/drawing/2014/main" id="{12912434-5912-43F4-933D-092B8BE2F3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260350"/>
            <a:ext cx="73437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zh-CN" sz="4000">
                <a:solidFill>
                  <a:schemeClr val="tx1"/>
                </a:solidFill>
              </a:rPr>
              <a:t>1) </a:t>
            </a:r>
            <a:r>
              <a:rPr lang="zh-CN" altLang="en-US" sz="4000">
                <a:solidFill>
                  <a:schemeClr val="tx1"/>
                </a:solidFill>
              </a:rPr>
              <a:t>分子轨道理论要点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57091" name="Rectangle 3">
            <a:extLst>
              <a:ext uri="{FF2B5EF4-FFF2-40B4-BE49-F238E27FC236}">
                <a16:creationId xmlns:a16="http://schemas.microsoft.com/office/drawing/2014/main" id="{D799EB64-7568-440A-9A54-22A54989F8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0825" y="1125538"/>
            <a:ext cx="8424863" cy="5329237"/>
          </a:xfrm>
        </p:spPr>
        <p:txBody>
          <a:bodyPr/>
          <a:lstStyle/>
          <a:p>
            <a:pPr marL="609600" indent="-609600" algn="just">
              <a:lnSpc>
                <a:spcPct val="105000"/>
              </a:lnSpc>
              <a:buFontTx/>
              <a:buAutoNum type="circleNumDbPlain"/>
            </a:pPr>
            <a:r>
              <a:rPr lang="zh-CN" altLang="en-US" sz="4000" b="1">
                <a:ea typeface="楷体_GB2312" pitchFamily="49" charset="-122"/>
              </a:rPr>
              <a:t>当原子组成分子后，把分子作为一个整体，</a:t>
            </a:r>
            <a:r>
              <a:rPr lang="zh-CN" altLang="en-US" sz="4000" b="1">
                <a:solidFill>
                  <a:srgbClr val="0000FF"/>
                </a:solidFill>
                <a:ea typeface="楷体_GB2312" pitchFamily="49" charset="-122"/>
              </a:rPr>
              <a:t>电子在整个分子中运动</a:t>
            </a:r>
            <a:r>
              <a:rPr lang="zh-CN" altLang="en-US" sz="4000" b="1">
                <a:ea typeface="楷体_GB2312" pitchFamily="49" charset="-122"/>
              </a:rPr>
              <a:t>。分子中的每个电子都处在一定的分子轨道</a:t>
            </a:r>
            <a:r>
              <a:rPr lang="en-US" altLang="zh-CN" sz="4000" b="1">
                <a:ea typeface="楷体_GB2312" pitchFamily="49" charset="-122"/>
              </a:rPr>
              <a:t>(</a:t>
            </a:r>
            <a:r>
              <a:rPr lang="en-US" altLang="zh-CN" sz="4000" b="1" i="1">
                <a:ea typeface="楷体_GB2312" pitchFamily="49" charset="-122"/>
                <a:sym typeface="Symbol" panose="05050102010706020507" pitchFamily="18" charset="2"/>
              </a:rPr>
              <a:t></a:t>
            </a:r>
            <a:r>
              <a:rPr lang="en-US" altLang="zh-CN" sz="4000" b="1">
                <a:ea typeface="楷体_GB2312" pitchFamily="49" charset="-122"/>
              </a:rPr>
              <a:t>)</a:t>
            </a:r>
            <a:r>
              <a:rPr lang="zh-CN" altLang="en-US" sz="4000" b="1">
                <a:ea typeface="楷体_GB2312" pitchFamily="49" charset="-122"/>
              </a:rPr>
              <a:t>上，具有一定的能量。</a:t>
            </a:r>
            <a:r>
              <a:rPr lang="zh-CN" altLang="en-US" sz="4000" b="1">
                <a:solidFill>
                  <a:srgbClr val="0000FF"/>
                </a:solidFill>
                <a:ea typeface="楷体_GB2312" pitchFamily="49" charset="-122"/>
                <a:sym typeface="Symbol" panose="05050102010706020507" pitchFamily="18" charset="2"/>
              </a:rPr>
              <a:t>描述</a:t>
            </a:r>
            <a:r>
              <a:rPr lang="zh-CN" altLang="en-US" sz="4000" b="1">
                <a:solidFill>
                  <a:srgbClr val="0000FF"/>
                </a:solidFill>
                <a:ea typeface="楷体_GB2312" pitchFamily="49" charset="-122"/>
              </a:rPr>
              <a:t>电子在分子中运动状态的波函数称为分子轨道</a:t>
            </a:r>
            <a:r>
              <a:rPr lang="en-US" altLang="zh-CN" sz="4000" b="1">
                <a:solidFill>
                  <a:srgbClr val="0000FF"/>
                </a:solidFill>
                <a:ea typeface="楷体_GB2312" pitchFamily="49" charset="-122"/>
              </a:rPr>
              <a:t>(</a:t>
            </a:r>
            <a:r>
              <a:rPr lang="en-US" altLang="zh-CN" sz="4000" b="1" i="1">
                <a:solidFill>
                  <a:srgbClr val="0000FF"/>
                </a:solidFill>
                <a:ea typeface="楷体_GB2312" pitchFamily="49" charset="-122"/>
                <a:sym typeface="Symbol" panose="05050102010706020507" pitchFamily="18" charset="2"/>
              </a:rPr>
              <a:t></a:t>
            </a:r>
            <a:r>
              <a:rPr lang="en-US" altLang="zh-CN" sz="4000" b="1">
                <a:solidFill>
                  <a:srgbClr val="0000FF"/>
                </a:solidFill>
                <a:ea typeface="楷体_GB2312" pitchFamily="49" charset="-122"/>
                <a:sym typeface="Symbol" panose="05050102010706020507" pitchFamily="18" charset="2"/>
              </a:rPr>
              <a:t>)</a:t>
            </a:r>
            <a:r>
              <a:rPr lang="zh-CN" altLang="en-US" sz="4000" b="1">
                <a:ea typeface="楷体_GB2312" pitchFamily="49" charset="-122"/>
                <a:sym typeface="Symbol" panose="05050102010706020507" pitchFamily="18" charset="2"/>
              </a:rPr>
              <a:t>。</a:t>
            </a:r>
            <a:endParaRPr lang="zh-CN" altLang="en-US" sz="4000" b="1">
              <a:ea typeface="楷体_GB2312" pitchFamily="49" charset="-122"/>
            </a:endParaRPr>
          </a:p>
          <a:p>
            <a:pPr marL="609600" indent="-609600" algn="just">
              <a:lnSpc>
                <a:spcPct val="105000"/>
              </a:lnSpc>
              <a:buFontTx/>
              <a:buNone/>
            </a:pPr>
            <a:endParaRPr lang="en-US" altLang="zh-CN" sz="4000" b="1"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57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7477A653-8335-4F1C-8E93-1106B6CEAB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E50A6-A7CA-4540-8628-38FC67295F5C}" type="slidenum">
              <a:rPr lang="en-US" altLang="zh-CN"/>
              <a:pPr/>
              <a:t>32</a:t>
            </a:fld>
            <a:endParaRPr lang="en-US" altLang="zh-CN"/>
          </a:p>
        </p:txBody>
      </p:sp>
      <p:sp>
        <p:nvSpPr>
          <p:cNvPr id="858114" name="Rectangle 2">
            <a:extLst>
              <a:ext uri="{FF2B5EF4-FFF2-40B4-BE49-F238E27FC236}">
                <a16:creationId xmlns:a16="http://schemas.microsoft.com/office/drawing/2014/main" id="{A0E086F4-7C54-4B08-B8C7-F21AF73755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646238"/>
            <a:ext cx="8353425" cy="2287587"/>
          </a:xfrm>
        </p:spPr>
        <p:txBody>
          <a:bodyPr/>
          <a:lstStyle/>
          <a:p>
            <a:pPr marL="0" indent="0" algn="just">
              <a:spcBef>
                <a:spcPct val="10000"/>
              </a:spcBef>
              <a:buFontTx/>
              <a:buNone/>
            </a:pPr>
            <a:r>
              <a:rPr lang="zh-CN" altLang="en-US" sz="4000" b="1">
                <a:ea typeface="楷体_GB2312" pitchFamily="49" charset="-122"/>
                <a:cs typeface="Times New Roman" panose="02020603050405020304" pitchFamily="18" charset="0"/>
              </a:rPr>
              <a:t>取：</a:t>
            </a:r>
          </a:p>
          <a:p>
            <a:pPr marL="0" indent="0" algn="just">
              <a:spcBef>
                <a:spcPct val="10000"/>
              </a:spcBef>
              <a:buFontTx/>
              <a:buNone/>
            </a:pPr>
            <a:r>
              <a:rPr lang="zh-CN" altLang="en-US" sz="4000" b="1" i="1"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</a:t>
            </a:r>
            <a:r>
              <a:rPr lang="en-US" altLang="zh-CN" sz="4000" b="1" baseline="-25000">
                <a:ea typeface="楷体_GB2312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4000" b="1">
                <a:ea typeface="楷体_GB2312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sz="4000" b="1" i="1">
                <a:ea typeface="楷体_GB2312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4000" b="1" baseline="-25000">
                <a:ea typeface="楷体_GB2312" pitchFamily="49" charset="-122"/>
                <a:cs typeface="Times New Roman" panose="02020603050405020304" pitchFamily="18" charset="0"/>
              </a:rPr>
              <a:t>1</a:t>
            </a:r>
            <a:r>
              <a:rPr lang="el-GR" altLang="zh-CN" sz="4000" b="1" i="1"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</a:t>
            </a:r>
            <a:r>
              <a:rPr lang="en-US" altLang="zh-CN" sz="4000" b="1" baseline="-25000">
                <a:ea typeface="楷体_GB2312" pitchFamily="49" charset="-122"/>
                <a:cs typeface="Times New Roman" panose="02020603050405020304" pitchFamily="18" charset="0"/>
              </a:rPr>
              <a:t>a </a:t>
            </a:r>
            <a:r>
              <a:rPr lang="en-US" altLang="zh-CN" sz="4000" b="1">
                <a:ea typeface="楷体_GB2312" pitchFamily="49" charset="-122"/>
                <a:cs typeface="Times New Roman" panose="02020603050405020304" pitchFamily="18" charset="0"/>
              </a:rPr>
              <a:t>+ </a:t>
            </a:r>
            <a:r>
              <a:rPr lang="en-US" altLang="zh-CN" sz="4000" b="1" i="1">
                <a:ea typeface="楷体_GB2312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4000" b="1" baseline="-25000">
                <a:ea typeface="楷体_GB2312" pitchFamily="49" charset="-122"/>
                <a:cs typeface="Times New Roman" panose="02020603050405020304" pitchFamily="18" charset="0"/>
              </a:rPr>
              <a:t>2</a:t>
            </a:r>
            <a:r>
              <a:rPr lang="el-GR" altLang="zh-CN" sz="4000" b="1" i="1"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</a:t>
            </a:r>
            <a:r>
              <a:rPr lang="en-US" altLang="zh-CN" sz="4000" b="1" baseline="-25000">
                <a:ea typeface="楷体_GB2312" pitchFamily="49" charset="-122"/>
                <a:cs typeface="Times New Roman" panose="02020603050405020304" pitchFamily="18" charset="0"/>
              </a:rPr>
              <a:t>b      </a:t>
            </a:r>
            <a:r>
              <a:rPr lang="zh-CN" altLang="en-US" sz="4000" b="1">
                <a:ea typeface="楷体_GB2312" pitchFamily="49" charset="-122"/>
                <a:cs typeface="Times New Roman" panose="02020603050405020304" pitchFamily="18" charset="0"/>
              </a:rPr>
              <a:t>成键分子轨道</a:t>
            </a:r>
          </a:p>
          <a:p>
            <a:pPr marL="0" indent="0" algn="just">
              <a:spcBef>
                <a:spcPct val="10000"/>
              </a:spcBef>
              <a:buFontTx/>
              <a:buNone/>
            </a:pPr>
            <a:r>
              <a:rPr lang="zh-CN" altLang="en-US" sz="4000" b="1" i="1"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</a:t>
            </a:r>
            <a:r>
              <a:rPr lang="en-US" altLang="zh-CN" sz="4000" b="1" baseline="-25000">
                <a:ea typeface="楷体_GB2312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4000" b="1">
                <a:ea typeface="楷体_GB2312" pitchFamily="49" charset="-122"/>
                <a:cs typeface="Times New Roman" panose="02020603050405020304" pitchFamily="18" charset="0"/>
              </a:rPr>
              <a:t>* = </a:t>
            </a:r>
            <a:r>
              <a:rPr lang="en-US" altLang="zh-CN" sz="4000" b="1" i="1">
                <a:ea typeface="楷体_GB2312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4000" b="1" baseline="-25000">
                <a:ea typeface="楷体_GB2312" pitchFamily="49" charset="-122"/>
                <a:cs typeface="Times New Roman" panose="02020603050405020304" pitchFamily="18" charset="0"/>
              </a:rPr>
              <a:t>1</a:t>
            </a:r>
            <a:r>
              <a:rPr lang="el-GR" altLang="zh-CN" sz="4000" b="1" i="1"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</a:t>
            </a:r>
            <a:r>
              <a:rPr lang="en-US" altLang="zh-CN" sz="4000" b="1" baseline="-25000">
                <a:ea typeface="楷体_GB2312" pitchFamily="49" charset="-122"/>
                <a:cs typeface="Times New Roman" panose="02020603050405020304" pitchFamily="18" charset="0"/>
              </a:rPr>
              <a:t>a </a:t>
            </a:r>
            <a:r>
              <a:rPr lang="en-US" altLang="zh-CN" sz="4000" b="1"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4000" b="1"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4000" b="1" i="1">
                <a:ea typeface="楷体_GB2312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4000" b="1" baseline="-25000">
                <a:ea typeface="楷体_GB2312" pitchFamily="49" charset="-122"/>
                <a:cs typeface="Times New Roman" panose="02020603050405020304" pitchFamily="18" charset="0"/>
              </a:rPr>
              <a:t>2</a:t>
            </a:r>
            <a:r>
              <a:rPr lang="el-GR" altLang="zh-CN" sz="4000" b="1" i="1"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</a:t>
            </a:r>
            <a:r>
              <a:rPr lang="en-US" altLang="zh-CN" sz="4000" b="1" baseline="-25000">
                <a:ea typeface="楷体_GB2312" pitchFamily="49" charset="-122"/>
                <a:cs typeface="Times New Roman" panose="02020603050405020304" pitchFamily="18" charset="0"/>
              </a:rPr>
              <a:t>b </a:t>
            </a:r>
            <a:r>
              <a:rPr lang="en-US" altLang="zh-CN" sz="4000" b="1"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4000" b="1">
                <a:ea typeface="楷体_GB2312" pitchFamily="49" charset="-122"/>
                <a:cs typeface="Times New Roman" panose="02020603050405020304" pitchFamily="18" charset="0"/>
              </a:rPr>
              <a:t>反键分子轨道</a:t>
            </a:r>
          </a:p>
        </p:txBody>
      </p:sp>
      <p:sp>
        <p:nvSpPr>
          <p:cNvPr id="858115" name="Text Box 3">
            <a:extLst>
              <a:ext uri="{FF2B5EF4-FFF2-40B4-BE49-F238E27FC236}">
                <a16:creationId xmlns:a16="http://schemas.microsoft.com/office/drawing/2014/main" id="{1094CAC9-A580-4505-8D30-EB4A54453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88913"/>
            <a:ext cx="8424863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695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  <a:buFontTx/>
              <a:buAutoNum type="circleNumDbPlain" startAt="2"/>
            </a:pPr>
            <a:r>
              <a:rPr kumimoji="0" lang="zh-CN" altLang="en-US" sz="4000">
                <a:ea typeface="楷体_GB2312" pitchFamily="49" charset="-122"/>
              </a:rPr>
              <a:t>分子轨道由</a:t>
            </a:r>
            <a:r>
              <a:rPr kumimoji="0" lang="zh-CN" altLang="en-US" sz="4000">
                <a:solidFill>
                  <a:srgbClr val="0000CC"/>
                </a:solidFill>
                <a:ea typeface="楷体_GB2312" pitchFamily="49" charset="-122"/>
              </a:rPr>
              <a:t>原子轨道线性组合</a:t>
            </a:r>
            <a:r>
              <a:rPr kumimoji="0" lang="zh-CN" altLang="en-US" sz="4000">
                <a:ea typeface="楷体_GB2312" pitchFamily="49" charset="-122"/>
              </a:rPr>
              <a:t>而成，组合前后轨道数目相等。</a:t>
            </a:r>
          </a:p>
        </p:txBody>
      </p:sp>
      <p:sp>
        <p:nvSpPr>
          <p:cNvPr id="858116" name="Text Box 4">
            <a:extLst>
              <a:ext uri="{FF2B5EF4-FFF2-40B4-BE49-F238E27FC236}">
                <a16:creationId xmlns:a16="http://schemas.microsoft.com/office/drawing/2014/main" id="{38180666-5662-4CE9-92DD-2138AEC35C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3860800"/>
            <a:ext cx="8424862" cy="22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10000"/>
              </a:spcBef>
            </a:pPr>
            <a:r>
              <a:rPr kumimoji="0" lang="zh-CN" altLang="en-US" sz="3600">
                <a:solidFill>
                  <a:schemeClr val="tx1"/>
                </a:solidFill>
              </a:rPr>
              <a:t>式中</a:t>
            </a:r>
            <a:r>
              <a:rPr kumimoji="0" lang="en-US" altLang="zh-CN" sz="3600" i="1">
                <a:solidFill>
                  <a:schemeClr val="tx1"/>
                </a:solidFill>
              </a:rPr>
              <a:t>ψ</a:t>
            </a:r>
            <a:r>
              <a:rPr kumimoji="0" lang="en-US" altLang="zh-CN" sz="3600" baseline="-25000">
                <a:solidFill>
                  <a:schemeClr val="tx1"/>
                </a:solidFill>
              </a:rPr>
              <a:t>a</a:t>
            </a:r>
            <a:r>
              <a:rPr kumimoji="0" lang="en-US" altLang="zh-CN" sz="3600">
                <a:solidFill>
                  <a:schemeClr val="tx1"/>
                </a:solidFill>
              </a:rPr>
              <a:t>,</a:t>
            </a:r>
            <a:r>
              <a:rPr kumimoji="0" lang="en-US" altLang="zh-CN" sz="3600" i="1">
                <a:solidFill>
                  <a:schemeClr val="tx1"/>
                </a:solidFill>
              </a:rPr>
              <a:t>ψ</a:t>
            </a:r>
            <a:r>
              <a:rPr kumimoji="0" lang="en-US" altLang="zh-CN" sz="3600" baseline="-25000">
                <a:solidFill>
                  <a:schemeClr val="tx1"/>
                </a:solidFill>
              </a:rPr>
              <a:t>b</a:t>
            </a:r>
            <a:r>
              <a:rPr kumimoji="0" lang="en-US" altLang="zh-CN" sz="3600">
                <a:solidFill>
                  <a:schemeClr val="tx1"/>
                </a:solidFill>
              </a:rPr>
              <a:t>…</a:t>
            </a:r>
            <a:r>
              <a:rPr kumimoji="0" lang="zh-CN" altLang="en-US" sz="3600">
                <a:solidFill>
                  <a:schemeClr val="tx1"/>
                </a:solidFill>
              </a:rPr>
              <a:t>等是所用的原子轨道</a:t>
            </a:r>
            <a:r>
              <a:rPr kumimoji="0" lang="en-US" altLang="zh-CN" sz="3600">
                <a:solidFill>
                  <a:schemeClr val="tx1"/>
                </a:solidFill>
              </a:rPr>
              <a:t>(AO)</a:t>
            </a:r>
            <a:r>
              <a:rPr kumimoji="0" lang="zh-CN" altLang="en-US" sz="3600">
                <a:solidFill>
                  <a:schemeClr val="tx1"/>
                </a:solidFill>
              </a:rPr>
              <a:t>， </a:t>
            </a:r>
            <a:r>
              <a:rPr kumimoji="0" lang="en-US" altLang="zh-CN" sz="3600" i="1">
                <a:solidFill>
                  <a:schemeClr val="tx1"/>
                </a:solidFill>
              </a:rPr>
              <a:t>c</a:t>
            </a:r>
            <a:r>
              <a:rPr kumimoji="0" lang="en-US" altLang="zh-CN" sz="3600" baseline="-25000">
                <a:solidFill>
                  <a:schemeClr val="tx1"/>
                </a:solidFill>
              </a:rPr>
              <a:t>1</a:t>
            </a:r>
            <a:r>
              <a:rPr kumimoji="0" lang="zh-CN" altLang="en-US" sz="3600">
                <a:solidFill>
                  <a:schemeClr val="tx1"/>
                </a:solidFill>
              </a:rPr>
              <a:t>、</a:t>
            </a:r>
            <a:r>
              <a:rPr kumimoji="0" lang="en-US" altLang="zh-CN" sz="3600" i="1">
                <a:solidFill>
                  <a:schemeClr val="tx1"/>
                </a:solidFill>
              </a:rPr>
              <a:t>c</a:t>
            </a:r>
            <a:r>
              <a:rPr kumimoji="0" lang="en-US" altLang="zh-CN" sz="3600" baseline="-25000">
                <a:solidFill>
                  <a:schemeClr val="tx1"/>
                </a:solidFill>
              </a:rPr>
              <a:t>2</a:t>
            </a:r>
            <a:r>
              <a:rPr kumimoji="0" lang="zh-CN" altLang="en-US" sz="3600">
                <a:solidFill>
                  <a:schemeClr val="tx1"/>
                </a:solidFill>
              </a:rPr>
              <a:t>为原子轨道的线性组合系数。此方法称为原子轨道线性组合</a:t>
            </a:r>
            <a:r>
              <a:rPr kumimoji="0" lang="en-US" altLang="zh-CN" sz="3600">
                <a:solidFill>
                  <a:schemeClr val="tx1"/>
                </a:solidFill>
              </a:rPr>
              <a:t>(LCAO)</a:t>
            </a:r>
            <a:r>
              <a:rPr kumimoji="0" lang="zh-CN" altLang="en-US" sz="3600">
                <a:solidFill>
                  <a:schemeClr val="tx1"/>
                </a:solidFill>
              </a:rPr>
              <a:t>近似法。</a:t>
            </a:r>
            <a:endParaRPr kumimoji="0" lang="zh-CN" altLang="en-US" sz="1800" b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58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58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58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858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8114" grpId="0" build="p"/>
      <p:bldP spid="8581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3">
            <a:extLst>
              <a:ext uri="{FF2B5EF4-FFF2-40B4-BE49-F238E27FC236}">
                <a16:creationId xmlns:a16="http://schemas.microsoft.com/office/drawing/2014/main" id="{6822FA19-AC6B-4EAC-8AF6-941918BCC2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DFE87-3E44-45C3-B288-980E33820E50}" type="slidenum">
              <a:rPr lang="en-US" altLang="zh-CN"/>
              <a:pPr/>
              <a:t>33</a:t>
            </a:fld>
            <a:endParaRPr lang="en-US" altLang="zh-CN"/>
          </a:p>
        </p:txBody>
      </p:sp>
      <p:grpSp>
        <p:nvGrpSpPr>
          <p:cNvPr id="859138" name="Group 2">
            <a:extLst>
              <a:ext uri="{FF2B5EF4-FFF2-40B4-BE49-F238E27FC236}">
                <a16:creationId xmlns:a16="http://schemas.microsoft.com/office/drawing/2014/main" id="{CBC6B1CD-8F3D-40E4-BF78-6BFB868A6294}"/>
              </a:ext>
            </a:extLst>
          </p:cNvPr>
          <p:cNvGrpSpPr>
            <a:grpSpLocks/>
          </p:cNvGrpSpPr>
          <p:nvPr/>
        </p:nvGrpSpPr>
        <p:grpSpPr bwMode="auto">
          <a:xfrm>
            <a:off x="250825" y="1317625"/>
            <a:ext cx="8550275" cy="3571875"/>
            <a:chOff x="158" y="830"/>
            <a:chExt cx="5386" cy="2250"/>
          </a:xfrm>
        </p:grpSpPr>
        <p:pic>
          <p:nvPicPr>
            <p:cNvPr id="859139" name="Picture 3" descr="9">
              <a:extLst>
                <a:ext uri="{FF2B5EF4-FFF2-40B4-BE49-F238E27FC236}">
                  <a16:creationId xmlns:a16="http://schemas.microsoft.com/office/drawing/2014/main" id="{17A2C0AB-29FF-4200-B54F-770ABC6210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890"/>
            <a:stretch>
              <a:fillRect/>
            </a:stretch>
          </p:blipFill>
          <p:spPr bwMode="auto">
            <a:xfrm>
              <a:off x="158" y="830"/>
              <a:ext cx="5023" cy="2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9140" name="Rectangle 4">
              <a:extLst>
                <a:ext uri="{FF2B5EF4-FFF2-40B4-BE49-F238E27FC236}">
                  <a16:creationId xmlns:a16="http://schemas.microsoft.com/office/drawing/2014/main" id="{D00E0C2C-8AE3-43DD-A02C-0B4DCC1A96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2753"/>
              <a:ext cx="5352" cy="327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2800">
                  <a:solidFill>
                    <a:schemeClr val="tx1"/>
                  </a:solidFill>
                  <a:latin typeface="楷体_GB2312" pitchFamily="49" charset="-122"/>
                </a:rPr>
                <a:t>氢分子的分子轨道和组成它们的原子轨道的相对能量 </a:t>
              </a:r>
            </a:p>
          </p:txBody>
        </p:sp>
      </p:grpSp>
      <p:sp>
        <p:nvSpPr>
          <p:cNvPr id="859141" name="Rectangle 5">
            <a:extLst>
              <a:ext uri="{FF2B5EF4-FFF2-40B4-BE49-F238E27FC236}">
                <a16:creationId xmlns:a16="http://schemas.microsoft.com/office/drawing/2014/main" id="{F3746003-E0AE-493E-844F-77F46AEF36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1500" y="3219450"/>
            <a:ext cx="3114675" cy="725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zh-CN" altLang="en-US" sz="3200">
                <a:solidFill>
                  <a:srgbClr val="0000FF"/>
                </a:solidFill>
              </a:rPr>
              <a:t>成键分子轨道</a:t>
            </a:r>
            <a:r>
              <a:rPr lang="zh-CN" altLang="en-US" sz="3200">
                <a:solidFill>
                  <a:srgbClr val="0000FF"/>
                </a:solidFill>
                <a:sym typeface="Symbol" panose="05050102010706020507" pitchFamily="18" charset="2"/>
              </a:rPr>
              <a:t></a:t>
            </a:r>
            <a:r>
              <a:rPr lang="en-US" altLang="zh-CN" sz="3200" baseline="-30000">
                <a:solidFill>
                  <a:srgbClr val="0000FF"/>
                </a:solidFill>
              </a:rPr>
              <a:t>1s</a:t>
            </a:r>
          </a:p>
        </p:txBody>
      </p:sp>
      <p:sp>
        <p:nvSpPr>
          <p:cNvPr id="859142" name="Rectangle 6">
            <a:extLst>
              <a:ext uri="{FF2B5EF4-FFF2-40B4-BE49-F238E27FC236}">
                <a16:creationId xmlns:a16="http://schemas.microsoft.com/office/drawing/2014/main" id="{266BC140-F506-481F-9CCA-8D2CF3977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1500" y="1343025"/>
            <a:ext cx="3248025" cy="871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60000"/>
              </a:lnSpc>
              <a:spcBef>
                <a:spcPct val="20000"/>
              </a:spcBef>
            </a:pPr>
            <a:r>
              <a:rPr lang="zh-CN" altLang="en-US" sz="3200">
                <a:solidFill>
                  <a:srgbClr val="0000FF"/>
                </a:solidFill>
              </a:rPr>
              <a:t>反键分子轨道</a:t>
            </a:r>
            <a:r>
              <a:rPr lang="zh-CN" altLang="en-US" sz="3200">
                <a:solidFill>
                  <a:srgbClr val="0000FF"/>
                </a:solidFill>
                <a:sym typeface="Symbol" panose="05050102010706020507" pitchFamily="18" charset="2"/>
              </a:rPr>
              <a:t></a:t>
            </a:r>
            <a:r>
              <a:rPr lang="zh-CN" altLang="en-US" sz="3200" baseline="30000">
                <a:solidFill>
                  <a:srgbClr val="0000FF"/>
                </a:solidFill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*</a:t>
            </a:r>
            <a:r>
              <a:rPr lang="en-US" altLang="zh-CN" sz="3200" baseline="-30000">
                <a:solidFill>
                  <a:srgbClr val="0000FF"/>
                </a:solidFill>
              </a:rPr>
              <a:t>1s</a:t>
            </a:r>
          </a:p>
        </p:txBody>
      </p:sp>
      <p:sp>
        <p:nvSpPr>
          <p:cNvPr id="859143" name="Rectangle 7">
            <a:extLst>
              <a:ext uri="{FF2B5EF4-FFF2-40B4-BE49-F238E27FC236}">
                <a16:creationId xmlns:a16="http://schemas.microsoft.com/office/drawing/2014/main" id="{BDE8C35D-AD5D-41DE-B3BB-9B314A196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15888"/>
            <a:ext cx="80645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AutoNum type="circleNumDbPlain" startAt="3"/>
            </a:pPr>
            <a:r>
              <a:rPr lang="en-US" altLang="zh-CN" sz="4000">
                <a:ea typeface="楷体_GB2312" pitchFamily="49" charset="-122"/>
              </a:rPr>
              <a:t> </a:t>
            </a:r>
            <a:r>
              <a:rPr lang="zh-CN" altLang="en-US" sz="4000">
                <a:ea typeface="楷体_GB2312" pitchFamily="49" charset="-122"/>
              </a:rPr>
              <a:t>能量低的为成键分子轨道，</a:t>
            </a:r>
          </a:p>
          <a:p>
            <a:r>
              <a:rPr lang="zh-CN" altLang="en-US" sz="4000">
                <a:ea typeface="楷体_GB2312" pitchFamily="49" charset="-122"/>
              </a:rPr>
              <a:t>      能量高的为反键分子轨道。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59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59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59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9141" grpId="0"/>
      <p:bldP spid="85914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FE5969-A02E-4953-A02D-A492302E7D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505FF-A2B0-4876-9538-1D295C379B61}" type="slidenum">
              <a:rPr lang="en-US" altLang="zh-CN"/>
              <a:pPr/>
              <a:t>34</a:t>
            </a:fld>
            <a:endParaRPr lang="en-US" altLang="zh-CN"/>
          </a:p>
        </p:txBody>
      </p:sp>
      <p:sp>
        <p:nvSpPr>
          <p:cNvPr id="860162" name="Rectangle 2">
            <a:extLst>
              <a:ext uri="{FF2B5EF4-FFF2-40B4-BE49-F238E27FC236}">
                <a16:creationId xmlns:a16="http://schemas.microsoft.com/office/drawing/2014/main" id="{CF67E148-5D59-4F49-9179-AF1009E422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333375"/>
            <a:ext cx="8424863" cy="1871663"/>
          </a:xfrm>
        </p:spPr>
        <p:txBody>
          <a:bodyPr/>
          <a:lstStyle/>
          <a:p>
            <a:pPr marL="838200" indent="-838200" algn="l">
              <a:buFontTx/>
              <a:buAutoNum type="circleNumDbPlain" startAt="4"/>
            </a:pPr>
            <a:r>
              <a:rPr lang="zh-CN" altLang="en-US" sz="4000" b="1">
                <a:ea typeface="楷体_GB2312" pitchFamily="49" charset="-122"/>
              </a:rPr>
              <a:t>每个</a:t>
            </a:r>
            <a:r>
              <a:rPr lang="zh-CN" altLang="en-US" sz="4000" b="1">
                <a:solidFill>
                  <a:schemeClr val="tx1"/>
                </a:solidFill>
                <a:ea typeface="楷体_GB2312" pitchFamily="49" charset="-122"/>
              </a:rPr>
              <a:t>分子轨道都有相应的能量和图像。</a:t>
            </a:r>
            <a:br>
              <a:rPr lang="zh-CN" altLang="en-US" sz="4000" b="1">
                <a:solidFill>
                  <a:schemeClr val="tx1"/>
                </a:solidFill>
                <a:ea typeface="楷体_GB2312" pitchFamily="49" charset="-122"/>
              </a:rPr>
            </a:br>
            <a:r>
              <a:rPr lang="zh-CN" altLang="en-US" sz="4000" b="1">
                <a:solidFill>
                  <a:schemeClr val="tx1"/>
                </a:solidFill>
                <a:ea typeface="楷体_GB2312" pitchFamily="49" charset="-122"/>
              </a:rPr>
              <a:t>    分子轨道的三种类型：</a:t>
            </a:r>
            <a:r>
              <a:rPr lang="zh-CN" altLang="en-US" sz="4000" b="1">
                <a:solidFill>
                  <a:schemeClr val="tx1"/>
                </a:solidFill>
                <a:ea typeface="楷体_GB2312" pitchFamily="49" charset="-122"/>
                <a:sym typeface="Symbol" panose="05050102010706020507" pitchFamily="18" charset="2"/>
              </a:rPr>
              <a:t></a:t>
            </a:r>
            <a:r>
              <a:rPr lang="en-US" altLang="zh-CN" sz="4000" b="1">
                <a:solidFill>
                  <a:schemeClr val="tx1"/>
                </a:solidFill>
                <a:ea typeface="楷体_GB2312" pitchFamily="49" charset="-122"/>
                <a:sym typeface="Symbol" panose="05050102010706020507" pitchFamily="18" charset="2"/>
              </a:rPr>
              <a:t>, , </a:t>
            </a:r>
            <a:r>
              <a:rPr lang="zh-CN" altLang="en-US" sz="4000" b="1">
                <a:solidFill>
                  <a:schemeClr val="tx1"/>
                </a:solidFill>
                <a:ea typeface="楷体_GB2312" pitchFamily="49" charset="-122"/>
                <a:sym typeface="Symbol" panose="05050102010706020507" pitchFamily="18" charset="2"/>
              </a:rPr>
              <a:t>。</a:t>
            </a:r>
            <a:endParaRPr lang="zh-CN" altLang="el-GR" sz="4000" b="1">
              <a:solidFill>
                <a:schemeClr val="tx1"/>
              </a:solidFill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860163" name="Text Box 3">
            <a:extLst>
              <a:ext uri="{FF2B5EF4-FFF2-40B4-BE49-F238E27FC236}">
                <a16:creationId xmlns:a16="http://schemas.microsoft.com/office/drawing/2014/main" id="{EA86DD0F-11AE-4CFB-AB54-96403EED2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2420938"/>
            <a:ext cx="8497887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3775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AutoNum type="circleNumDbPlain" startAt="5"/>
            </a:pPr>
            <a:r>
              <a:rPr lang="en-US" altLang="zh-CN" sz="4000">
                <a:ea typeface="楷体_GB2312" pitchFamily="49" charset="-122"/>
              </a:rPr>
              <a:t> </a:t>
            </a:r>
            <a:r>
              <a:rPr lang="zh-CN" altLang="en-US" sz="4000">
                <a:ea typeface="楷体_GB2312" pitchFamily="49" charset="-122"/>
              </a:rPr>
              <a:t>分子轨道和原子轨道一样，在填充电子时遵守：</a:t>
            </a:r>
          </a:p>
          <a:p>
            <a:r>
              <a:rPr lang="zh-CN" altLang="en-US" sz="4000">
                <a:ea typeface="楷体_GB2312" pitchFamily="49" charset="-122"/>
              </a:rPr>
              <a:t>            能量最低原理、</a:t>
            </a:r>
          </a:p>
          <a:p>
            <a:r>
              <a:rPr lang="zh-CN" altLang="en-US" sz="4000">
                <a:ea typeface="楷体_GB2312" pitchFamily="49" charset="-122"/>
              </a:rPr>
              <a:t>            </a:t>
            </a:r>
            <a:r>
              <a:rPr lang="en-US" altLang="zh-CN" sz="4000">
                <a:ea typeface="楷体_GB2312" pitchFamily="49" charset="-122"/>
              </a:rPr>
              <a:t>Pauli</a:t>
            </a:r>
            <a:r>
              <a:rPr lang="zh-CN" altLang="en-US" sz="4000">
                <a:ea typeface="楷体_GB2312" pitchFamily="49" charset="-122"/>
              </a:rPr>
              <a:t>不相容原理、</a:t>
            </a:r>
          </a:p>
          <a:p>
            <a:r>
              <a:rPr lang="zh-CN" altLang="en-US" sz="4000">
                <a:ea typeface="楷体_GB2312" pitchFamily="49" charset="-122"/>
              </a:rPr>
              <a:t>            洪特规则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60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60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60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62" grpId="0"/>
      <p:bldP spid="86016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3">
            <a:extLst>
              <a:ext uri="{FF2B5EF4-FFF2-40B4-BE49-F238E27FC236}">
                <a16:creationId xmlns:a16="http://schemas.microsoft.com/office/drawing/2014/main" id="{D9D15392-C8BE-4307-942E-31BAFA9737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8ED623-AC06-4D64-A90F-8A21A3AC9B87}" type="slidenum">
              <a:rPr lang="en-US" altLang="zh-CN"/>
              <a:pPr/>
              <a:t>35</a:t>
            </a:fld>
            <a:endParaRPr lang="en-US" altLang="zh-CN"/>
          </a:p>
        </p:txBody>
      </p:sp>
      <p:sp>
        <p:nvSpPr>
          <p:cNvPr id="861186" name="Rectangle 2">
            <a:extLst>
              <a:ext uri="{FF2B5EF4-FFF2-40B4-BE49-F238E27FC236}">
                <a16:creationId xmlns:a16="http://schemas.microsoft.com/office/drawing/2014/main" id="{C9096FC6-9BEB-4F04-88E1-29D7A89E57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3357563"/>
            <a:ext cx="3546475" cy="253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>
                <a:solidFill>
                  <a:schemeClr val="tx1"/>
                </a:solidFill>
              </a:rPr>
              <a:t>键级</a:t>
            </a:r>
            <a:r>
              <a:rPr lang="en-US" altLang="zh-CN" sz="4000">
                <a:solidFill>
                  <a:schemeClr val="tx1"/>
                </a:solidFill>
              </a:rPr>
              <a:t>=2/2=1</a:t>
            </a:r>
          </a:p>
          <a:p>
            <a:pPr>
              <a:spcBef>
                <a:spcPct val="50000"/>
              </a:spcBef>
            </a:pPr>
            <a:r>
              <a:rPr lang="en-US" altLang="zh-CN" sz="4000">
                <a:solidFill>
                  <a:schemeClr val="tx1"/>
                </a:solidFill>
                <a:sym typeface="Symbol" panose="05050102010706020507" pitchFamily="18" charset="2"/>
              </a:rPr>
              <a:t></a:t>
            </a:r>
            <a:r>
              <a:rPr lang="zh-CN" altLang="en-US" sz="4000">
                <a:solidFill>
                  <a:schemeClr val="tx1"/>
                </a:solidFill>
              </a:rPr>
              <a:t>单键</a:t>
            </a:r>
          </a:p>
          <a:p>
            <a:pPr>
              <a:spcBef>
                <a:spcPct val="50000"/>
              </a:spcBef>
            </a:pPr>
            <a:r>
              <a:rPr lang="zh-CN" altLang="en-US" sz="4000">
                <a:solidFill>
                  <a:schemeClr val="tx1"/>
                </a:solidFill>
              </a:rPr>
              <a:t>抗磁性</a:t>
            </a:r>
          </a:p>
        </p:txBody>
      </p:sp>
      <p:sp>
        <p:nvSpPr>
          <p:cNvPr id="861187" name="Rectangle 3">
            <a:extLst>
              <a:ext uri="{FF2B5EF4-FFF2-40B4-BE49-F238E27FC236}">
                <a16:creationId xmlns:a16="http://schemas.microsoft.com/office/drawing/2014/main" id="{5E0C5286-775D-48C0-AED9-D22C1DD31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1122363"/>
            <a:ext cx="3384550" cy="792162"/>
          </a:xfrm>
          <a:prstGeom prst="rect">
            <a:avLst/>
          </a:prstGeom>
          <a:noFill/>
          <a:ln w="76200">
            <a:solidFill>
              <a:srgbClr val="0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H  1s</a:t>
            </a:r>
            <a:r>
              <a:rPr lang="en-US" altLang="zh-CN" baseline="30000">
                <a:solidFill>
                  <a:schemeClr val="tx1"/>
                </a:solidFill>
              </a:rPr>
              <a:t>1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861188" name="Rectangle 4">
            <a:extLst>
              <a:ext uri="{FF2B5EF4-FFF2-40B4-BE49-F238E27FC236}">
                <a16:creationId xmlns:a16="http://schemas.microsoft.com/office/drawing/2014/main" id="{509FA17C-5405-4A17-A5C7-34F10AA9D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2132013"/>
            <a:ext cx="3384550" cy="1081087"/>
          </a:xfrm>
          <a:prstGeom prst="rect">
            <a:avLst/>
          </a:prstGeom>
          <a:noFill/>
          <a:ln w="762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H</a:t>
            </a:r>
            <a:r>
              <a:rPr lang="en-US" altLang="zh-CN" baseline="-25000">
                <a:solidFill>
                  <a:schemeClr val="tx1"/>
                </a:solidFill>
              </a:rPr>
              <a:t>2</a:t>
            </a:r>
            <a:r>
              <a:rPr lang="en-US" altLang="zh-CN">
                <a:solidFill>
                  <a:schemeClr val="tx1"/>
                </a:solidFill>
              </a:rPr>
              <a:t>: (</a:t>
            </a:r>
            <a:r>
              <a:rPr lang="en-US" altLang="zh-CN">
                <a:solidFill>
                  <a:schemeClr val="tx1"/>
                </a:solidFill>
                <a:sym typeface="Symbol" panose="05050102010706020507" pitchFamily="18" charset="2"/>
              </a:rPr>
              <a:t></a:t>
            </a:r>
            <a:r>
              <a:rPr lang="en-US" altLang="zh-CN" baseline="-25000">
                <a:solidFill>
                  <a:schemeClr val="tx1"/>
                </a:solidFill>
              </a:rPr>
              <a:t>1s</a:t>
            </a:r>
            <a:r>
              <a:rPr lang="en-US" altLang="zh-CN">
                <a:solidFill>
                  <a:schemeClr val="tx1"/>
                </a:solidFill>
              </a:rPr>
              <a:t>)</a:t>
            </a:r>
            <a:r>
              <a:rPr lang="en-US" altLang="zh-CN" baseline="30000">
                <a:solidFill>
                  <a:schemeClr val="tx1"/>
                </a:solidFill>
              </a:rPr>
              <a:t>2</a:t>
            </a:r>
          </a:p>
        </p:txBody>
      </p:sp>
      <p:grpSp>
        <p:nvGrpSpPr>
          <p:cNvPr id="861189" name="Group 5">
            <a:extLst>
              <a:ext uri="{FF2B5EF4-FFF2-40B4-BE49-F238E27FC236}">
                <a16:creationId xmlns:a16="http://schemas.microsoft.com/office/drawing/2014/main" id="{35649260-49B8-4EE1-A409-7EDD8208114D}"/>
              </a:ext>
            </a:extLst>
          </p:cNvPr>
          <p:cNvGrpSpPr>
            <a:grpSpLocks/>
          </p:cNvGrpSpPr>
          <p:nvPr/>
        </p:nvGrpSpPr>
        <p:grpSpPr bwMode="auto">
          <a:xfrm>
            <a:off x="3851275" y="2205038"/>
            <a:ext cx="4606925" cy="3725862"/>
            <a:chOff x="2426" y="1389"/>
            <a:chExt cx="2902" cy="2347"/>
          </a:xfrm>
        </p:grpSpPr>
        <p:sp>
          <p:nvSpPr>
            <p:cNvPr id="861190" name="Rectangle 6">
              <a:extLst>
                <a:ext uri="{FF2B5EF4-FFF2-40B4-BE49-F238E27FC236}">
                  <a16:creationId xmlns:a16="http://schemas.microsoft.com/office/drawing/2014/main" id="{77F924F1-22D6-4282-9963-1FA1FD49C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8" y="3294"/>
              <a:ext cx="2720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4000">
                  <a:solidFill>
                    <a:schemeClr val="tx1"/>
                  </a:solidFill>
                </a:rPr>
                <a:t>H</a:t>
              </a:r>
              <a:r>
                <a:rPr lang="en-US" altLang="zh-CN" sz="4000" baseline="-25000">
                  <a:solidFill>
                    <a:schemeClr val="tx1"/>
                  </a:solidFill>
                </a:rPr>
                <a:t>2</a:t>
              </a:r>
              <a:r>
                <a:rPr lang="zh-CN" altLang="en-US" sz="4000">
                  <a:solidFill>
                    <a:schemeClr val="tx1"/>
                  </a:solidFill>
                </a:rPr>
                <a:t>分子轨道能级图</a:t>
              </a:r>
            </a:p>
          </p:txBody>
        </p:sp>
        <p:graphicFrame>
          <p:nvGraphicFramePr>
            <p:cNvPr id="861191" name="Object 7">
              <a:extLst>
                <a:ext uri="{FF2B5EF4-FFF2-40B4-BE49-F238E27FC236}">
                  <a16:creationId xmlns:a16="http://schemas.microsoft.com/office/drawing/2014/main" id="{6AEE9CF7-846F-4244-A32B-E51A42AE297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26" y="1389"/>
            <a:ext cx="2767" cy="16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1193" name="CS ChemDraw Drawing" r:id="rId3" imgW="1699200" imgH="1071720" progId="ChemDraw.Document.5.0">
                    <p:embed/>
                  </p:oleObj>
                </mc:Choice>
                <mc:Fallback>
                  <p:oleObj name="CS ChemDraw Drawing" r:id="rId3" imgW="1699200" imgH="1071720" progId="ChemDraw.Document.5.0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26" y="1389"/>
                          <a:ext cx="2767" cy="16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61192" name="Text Box 8">
            <a:extLst>
              <a:ext uri="{FF2B5EF4-FFF2-40B4-BE49-F238E27FC236}">
                <a16:creationId xmlns:a16="http://schemas.microsoft.com/office/drawing/2014/main" id="{BB300734-8F76-4C8D-A1B1-3203934A1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134938"/>
            <a:ext cx="86423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4000">
                <a:solidFill>
                  <a:schemeClr val="tx1"/>
                </a:solidFill>
              </a:rPr>
              <a:t>(1) </a:t>
            </a:r>
            <a:r>
              <a:rPr kumimoji="0" lang="zh-CN" altLang="en-US" sz="4000">
                <a:solidFill>
                  <a:schemeClr val="tx1"/>
                </a:solidFill>
              </a:rPr>
              <a:t>同核双原子分子的分子轨道能级图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6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6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118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85F562-659F-4106-858F-8EF38CA6A5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21EEF-EE42-4CE2-9470-F70027E8E308}" type="slidenum">
              <a:rPr lang="en-US" altLang="zh-CN"/>
              <a:pPr/>
              <a:t>36</a:t>
            </a:fld>
            <a:endParaRPr lang="en-US" altLang="zh-CN"/>
          </a:p>
        </p:txBody>
      </p:sp>
      <p:sp>
        <p:nvSpPr>
          <p:cNvPr id="862210" name="Rectangle 2">
            <a:extLst>
              <a:ext uri="{FF2B5EF4-FFF2-40B4-BE49-F238E27FC236}">
                <a16:creationId xmlns:a16="http://schemas.microsoft.com/office/drawing/2014/main" id="{0D0E83CE-7250-42F9-A4B4-1B0DD39E29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333375"/>
            <a:ext cx="8278813" cy="925513"/>
          </a:xfrm>
        </p:spPr>
        <p:txBody>
          <a:bodyPr/>
          <a:lstStyle/>
          <a:p>
            <a:pPr algn="l"/>
            <a:r>
              <a:rPr lang="en-US" altLang="zh-CN" sz="4000" b="1">
                <a:solidFill>
                  <a:schemeClr val="tx1"/>
                </a:solidFill>
                <a:ea typeface="楷体_GB2312" pitchFamily="49" charset="-122"/>
              </a:rPr>
              <a:t>5.3.2 </a:t>
            </a:r>
            <a:r>
              <a:rPr lang="zh-CN" altLang="en-US" sz="4000" b="1">
                <a:solidFill>
                  <a:schemeClr val="tx1"/>
                </a:solidFill>
                <a:ea typeface="楷体_GB2312" pitchFamily="49" charset="-122"/>
              </a:rPr>
              <a:t>分子的极性和空间构型</a:t>
            </a:r>
          </a:p>
        </p:txBody>
      </p:sp>
      <p:sp>
        <p:nvSpPr>
          <p:cNvPr id="862211" name="Rectangle 3">
            <a:extLst>
              <a:ext uri="{FF2B5EF4-FFF2-40B4-BE49-F238E27FC236}">
                <a16:creationId xmlns:a16="http://schemas.microsoft.com/office/drawing/2014/main" id="{C5C2B41C-3936-4CE3-9BED-722B8DA67D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388" y="1196975"/>
            <a:ext cx="8640762" cy="4114800"/>
          </a:xfrm>
        </p:spPr>
        <p:txBody>
          <a:bodyPr/>
          <a:lstStyle/>
          <a:p>
            <a:pPr marL="609600" indent="-609600" algn="just">
              <a:lnSpc>
                <a:spcPct val="120000"/>
              </a:lnSpc>
              <a:buFontTx/>
              <a:buAutoNum type="arabicPeriod"/>
            </a:pPr>
            <a:r>
              <a:rPr lang="zh-CN" altLang="en-US" sz="3600" b="1"/>
              <a:t>共价键参数：表征共价键特性的物理量。</a:t>
            </a:r>
          </a:p>
          <a:p>
            <a:pPr marL="609600" indent="-609600" algn="just">
              <a:lnSpc>
                <a:spcPct val="120000"/>
              </a:lnSpc>
              <a:buFontTx/>
              <a:buAutoNum type="arabicParenBoth"/>
            </a:pPr>
            <a:r>
              <a:rPr lang="zh-CN" altLang="en-US" sz="3600" b="1"/>
              <a:t>键长：分子中成键原子的核间距离。</a:t>
            </a:r>
          </a:p>
          <a:p>
            <a:pPr marL="609600" indent="-609600" algn="just">
              <a:lnSpc>
                <a:spcPct val="120000"/>
              </a:lnSpc>
              <a:buFontTx/>
              <a:buNone/>
            </a:pPr>
            <a:r>
              <a:rPr lang="zh-CN" altLang="en-US" sz="3600" b="1"/>
              <a:t>       一般来说，键长</a:t>
            </a:r>
            <a:r>
              <a:rPr lang="zh-CN" altLang="en-US" sz="3600" b="1">
                <a:sym typeface="Symbol" panose="05050102010706020507" pitchFamily="18" charset="2"/>
              </a:rPr>
              <a:t>，键强度</a:t>
            </a:r>
            <a:r>
              <a:rPr lang="en-US" altLang="zh-CN" sz="3600" b="1">
                <a:sym typeface="Symbol" panose="05050102010706020507" pitchFamily="18" charset="2"/>
              </a:rPr>
              <a:t>(</a:t>
            </a:r>
            <a:r>
              <a:rPr lang="zh-CN" altLang="en-US" sz="3600" b="1">
                <a:sym typeface="Symbol" panose="05050102010706020507" pitchFamily="18" charset="2"/>
              </a:rPr>
              <a:t>或键能</a:t>
            </a:r>
            <a:r>
              <a:rPr lang="en-US" altLang="zh-CN" sz="3600" b="1">
                <a:sym typeface="Symbol" panose="05050102010706020507" pitchFamily="18" charset="2"/>
              </a:rPr>
              <a:t>)</a:t>
            </a:r>
            <a:r>
              <a:rPr lang="zh-CN" altLang="en-US" sz="3600" b="1">
                <a:sym typeface="Symbol" panose="05050102010706020507" pitchFamily="18" charset="2"/>
              </a:rPr>
              <a:t>，分子稳定性。</a:t>
            </a:r>
          </a:p>
          <a:p>
            <a:pPr marL="609600" indent="-609600" algn="just">
              <a:lnSpc>
                <a:spcPct val="120000"/>
              </a:lnSpc>
              <a:buFontTx/>
              <a:buNone/>
            </a:pPr>
            <a:r>
              <a:rPr lang="en-US" altLang="zh-CN" sz="3600" b="1">
                <a:sym typeface="Symbol" panose="05050102010706020507" pitchFamily="18" charset="2"/>
              </a:rPr>
              <a:t>(2) </a:t>
            </a:r>
            <a:r>
              <a:rPr lang="zh-CN" altLang="en-US" sz="3600" b="1">
                <a:sym typeface="Symbol" panose="05050102010706020507" pitchFamily="18" charset="2"/>
              </a:rPr>
              <a:t>键角：分子中相邻两个键之间的夹角。</a:t>
            </a:r>
          </a:p>
        </p:txBody>
      </p:sp>
    </p:spTree>
  </p:cSld>
  <p:clrMapOvr>
    <a:masterClrMapping/>
  </p:clrMapOvr>
  <p:transition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>
            <a:extLst>
              <a:ext uri="{FF2B5EF4-FFF2-40B4-BE49-F238E27FC236}">
                <a16:creationId xmlns:a16="http://schemas.microsoft.com/office/drawing/2014/main" id="{3DD39370-DE6B-449A-895B-8FCB5732FE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45D3E-A6A0-4763-BF45-B62547A5D31F}" type="slidenum">
              <a:rPr lang="en-US" altLang="zh-CN"/>
              <a:pPr/>
              <a:t>37</a:t>
            </a:fld>
            <a:endParaRPr lang="en-US" altLang="zh-CN"/>
          </a:p>
        </p:txBody>
      </p:sp>
      <p:sp>
        <p:nvSpPr>
          <p:cNvPr id="863235" name="Rectangle 3">
            <a:extLst>
              <a:ext uri="{FF2B5EF4-FFF2-40B4-BE49-F238E27FC236}">
                <a16:creationId xmlns:a16="http://schemas.microsoft.com/office/drawing/2014/main" id="{FCB13C60-B011-483B-8C11-CBBA2068C2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388" y="260350"/>
            <a:ext cx="8785225" cy="5976938"/>
          </a:xfrm>
        </p:spPr>
        <p:txBody>
          <a:bodyPr/>
          <a:lstStyle/>
          <a:p>
            <a:pPr algn="just">
              <a:lnSpc>
                <a:spcPct val="110000"/>
              </a:lnSpc>
              <a:spcBef>
                <a:spcPct val="10000"/>
              </a:spcBef>
              <a:buFontTx/>
              <a:buNone/>
            </a:pPr>
            <a:r>
              <a:rPr lang="en-US" altLang="zh-CN" sz="3600" b="1">
                <a:sym typeface="Symbol" panose="05050102010706020507" pitchFamily="18" charset="2"/>
              </a:rPr>
              <a:t>(3) </a:t>
            </a:r>
            <a:r>
              <a:rPr lang="zh-CN" altLang="en-US" sz="3600" b="1">
                <a:sym typeface="Symbol" panose="05050102010706020507" pitchFamily="18" charset="2"/>
              </a:rPr>
              <a:t>键能</a:t>
            </a:r>
            <a:r>
              <a:rPr lang="en-US" altLang="zh-CN" sz="3600" b="1">
                <a:sym typeface="Symbol" panose="05050102010706020507" pitchFamily="18" charset="2"/>
              </a:rPr>
              <a:t>(</a:t>
            </a:r>
            <a:r>
              <a:rPr lang="en-US" altLang="zh-CN" sz="3600" b="1" i="1">
                <a:sym typeface="Symbol" panose="05050102010706020507" pitchFamily="18" charset="2"/>
              </a:rPr>
              <a:t>E</a:t>
            </a:r>
            <a:r>
              <a:rPr lang="en-US" altLang="zh-CN" sz="3600" b="1">
                <a:sym typeface="Symbol" panose="05050102010706020507" pitchFamily="18" charset="2"/>
              </a:rPr>
              <a:t>)</a:t>
            </a:r>
            <a:r>
              <a:rPr lang="zh-CN" altLang="en-US" sz="3600" b="1">
                <a:sym typeface="Symbol" panose="05050102010706020507" pitchFamily="18" charset="2"/>
              </a:rPr>
              <a:t>：键能，共价键强度。</a:t>
            </a:r>
          </a:p>
          <a:p>
            <a:pPr algn="just">
              <a:lnSpc>
                <a:spcPct val="110000"/>
              </a:lnSpc>
              <a:spcBef>
                <a:spcPct val="10000"/>
              </a:spcBef>
            </a:pPr>
            <a:r>
              <a:rPr lang="zh-CN" altLang="en-US" sz="3600" b="1">
                <a:sym typeface="Symbol" panose="05050102010706020507" pitchFamily="18" charset="2"/>
              </a:rPr>
              <a:t>在</a:t>
            </a:r>
            <a:r>
              <a:rPr lang="en-US" altLang="zh-CN" sz="3600" b="1">
                <a:sym typeface="Symbol" panose="05050102010706020507" pitchFamily="18" charset="2"/>
              </a:rPr>
              <a:t>298.15 K</a:t>
            </a:r>
            <a:r>
              <a:rPr lang="zh-CN" altLang="en-US" sz="3600" b="1">
                <a:sym typeface="Symbol" panose="05050102010706020507" pitchFamily="18" charset="2"/>
              </a:rPr>
              <a:t>和</a:t>
            </a:r>
            <a:r>
              <a:rPr lang="en-US" altLang="zh-CN" sz="3600" b="1">
                <a:sym typeface="Symbol" panose="05050102010706020507" pitchFamily="18" charset="2"/>
              </a:rPr>
              <a:t>100 kPa</a:t>
            </a:r>
            <a:r>
              <a:rPr lang="zh-CN" altLang="en-US" sz="3600" b="1">
                <a:sym typeface="Symbol" panose="05050102010706020507" pitchFamily="18" charset="2"/>
              </a:rPr>
              <a:t>下的气态物质中，断开单位物质的量的化学键而生成气态原子，所需要的能量叫做键解离能</a:t>
            </a:r>
            <a:r>
              <a:rPr lang="en-US" altLang="zh-CN" sz="3600" b="1">
                <a:sym typeface="Symbol" panose="05050102010706020507" pitchFamily="18" charset="2"/>
              </a:rPr>
              <a:t>(</a:t>
            </a:r>
            <a:r>
              <a:rPr lang="en-US" altLang="zh-CN" sz="3600" b="1" i="1">
                <a:sym typeface="Symbol" panose="05050102010706020507" pitchFamily="18" charset="2"/>
              </a:rPr>
              <a:t>D</a:t>
            </a:r>
            <a:r>
              <a:rPr lang="en-US" altLang="zh-CN" sz="3600" b="1">
                <a:sym typeface="Symbol" panose="05050102010706020507" pitchFamily="18" charset="2"/>
              </a:rPr>
              <a:t>)</a:t>
            </a:r>
            <a:r>
              <a:rPr lang="zh-CN" altLang="en-US" sz="3600" b="1">
                <a:sym typeface="Symbol" panose="05050102010706020507" pitchFamily="18" charset="2"/>
              </a:rPr>
              <a:t>。例如：</a:t>
            </a:r>
          </a:p>
          <a:p>
            <a:pPr algn="just">
              <a:lnSpc>
                <a:spcPct val="110000"/>
              </a:lnSpc>
              <a:spcBef>
                <a:spcPct val="10000"/>
              </a:spcBef>
              <a:buFontTx/>
              <a:buNone/>
            </a:pPr>
            <a:r>
              <a:rPr lang="zh-CN" altLang="en-US" sz="3600" b="1">
                <a:sym typeface="Symbol" panose="05050102010706020507" pitchFamily="18" charset="2"/>
              </a:rPr>
              <a:t>     </a:t>
            </a:r>
            <a:r>
              <a:rPr lang="en-US" altLang="zh-CN" sz="3600" b="1">
                <a:sym typeface="Symbol" panose="05050102010706020507" pitchFamily="18" charset="2"/>
              </a:rPr>
              <a:t>HCl(g)  H(g) + Cl(g)     </a:t>
            </a:r>
          </a:p>
          <a:p>
            <a:pPr algn="r">
              <a:lnSpc>
                <a:spcPct val="110000"/>
              </a:lnSpc>
              <a:spcBef>
                <a:spcPct val="10000"/>
              </a:spcBef>
              <a:buFontTx/>
              <a:buNone/>
            </a:pPr>
            <a:r>
              <a:rPr lang="en-US" altLang="zh-CN" sz="3600" b="1">
                <a:sym typeface="Symbol" panose="05050102010706020507" pitchFamily="18" charset="2"/>
              </a:rPr>
              <a:t>         </a:t>
            </a:r>
            <a:r>
              <a:rPr lang="en-US" altLang="zh-CN" sz="3600" b="1" i="1">
                <a:sym typeface="Symbol" panose="05050102010706020507" pitchFamily="18" charset="2"/>
              </a:rPr>
              <a:t>D</a:t>
            </a:r>
            <a:r>
              <a:rPr lang="en-US" altLang="zh-CN" sz="3600" b="1">
                <a:sym typeface="Symbol" panose="05050102010706020507" pitchFamily="18" charset="2"/>
              </a:rPr>
              <a:t>(HCl) = 431 kJ</a:t>
            </a:r>
            <a:r>
              <a:rPr lang="en-US" altLang="zh-CN" sz="3600" b="1">
                <a:cs typeface="Times New Roman" panose="02020603050405020304" pitchFamily="18" charset="0"/>
                <a:sym typeface="Symbol" panose="05050102010706020507" pitchFamily="18" charset="2"/>
              </a:rPr>
              <a:t>•</a:t>
            </a:r>
            <a:r>
              <a:rPr lang="en-US" altLang="zh-CN" sz="3600" b="1">
                <a:sym typeface="Symbol" panose="05050102010706020507" pitchFamily="18" charset="2"/>
              </a:rPr>
              <a:t>mol</a:t>
            </a:r>
            <a:r>
              <a:rPr lang="en-US" altLang="zh-CN" sz="3600" b="1" baseline="30000">
                <a:cs typeface="Times New Roman" panose="02020603050405020304" pitchFamily="18" charset="0"/>
                <a:sym typeface="Symbol" panose="05050102010706020507" pitchFamily="18" charset="2"/>
              </a:rPr>
              <a:t>1</a:t>
            </a:r>
          </a:p>
          <a:p>
            <a:pPr algn="just">
              <a:lnSpc>
                <a:spcPct val="110000"/>
              </a:lnSpc>
              <a:spcBef>
                <a:spcPct val="10000"/>
              </a:spcBef>
            </a:pPr>
            <a:r>
              <a:rPr lang="zh-CN" altLang="en-US" sz="3600" b="1">
                <a:cs typeface="Times New Roman" panose="02020603050405020304" pitchFamily="18" charset="0"/>
                <a:sym typeface="Symbol" panose="05050102010706020507" pitchFamily="18" charset="2"/>
              </a:rPr>
              <a:t>对于双原子分子，键能</a:t>
            </a:r>
            <a:r>
              <a:rPr lang="en-US" altLang="zh-CN" sz="3600" b="1" i="1">
                <a:cs typeface="Times New Roman" panose="02020603050405020304" pitchFamily="18" charset="0"/>
                <a:sym typeface="Symbol" panose="05050102010706020507" pitchFamily="18" charset="2"/>
              </a:rPr>
              <a:t>E = </a:t>
            </a:r>
            <a:r>
              <a:rPr lang="zh-CN" altLang="en-US" sz="3600" b="1">
                <a:cs typeface="Times New Roman" panose="02020603050405020304" pitchFamily="18" charset="0"/>
                <a:sym typeface="Symbol" panose="05050102010706020507" pitchFamily="18" charset="2"/>
              </a:rPr>
              <a:t>键解离能</a:t>
            </a:r>
            <a:r>
              <a:rPr lang="en-US" altLang="zh-CN" sz="3600" b="1" i="1">
                <a:cs typeface="Times New Roman" panose="02020603050405020304" pitchFamily="18" charset="0"/>
                <a:sym typeface="Symbol" panose="05050102010706020507" pitchFamily="18" charset="2"/>
              </a:rPr>
              <a:t>D</a:t>
            </a:r>
            <a:r>
              <a:rPr lang="zh-CN" altLang="en-US" sz="3600" b="1">
                <a:cs typeface="Times New Roman" panose="02020603050405020304" pitchFamily="18" charset="0"/>
                <a:sym typeface="Symbol" panose="05050102010706020507" pitchFamily="18" charset="2"/>
              </a:rPr>
              <a:t>，即</a:t>
            </a:r>
            <a:r>
              <a:rPr lang="zh-CN" altLang="en-US" sz="3600" b="1">
                <a:sym typeface="Symbol" panose="05050102010706020507" pitchFamily="18" charset="2"/>
              </a:rPr>
              <a:t>     </a:t>
            </a:r>
            <a:r>
              <a:rPr lang="en-US" altLang="zh-CN" sz="3600" b="1" i="1">
                <a:sym typeface="Symbol" panose="05050102010706020507" pitchFamily="18" charset="2"/>
              </a:rPr>
              <a:t>E</a:t>
            </a:r>
            <a:r>
              <a:rPr lang="en-US" altLang="zh-CN" sz="3600" b="1">
                <a:sym typeface="Symbol" panose="05050102010706020507" pitchFamily="18" charset="2"/>
              </a:rPr>
              <a:t>(HCl) = </a:t>
            </a:r>
            <a:r>
              <a:rPr lang="en-US" altLang="zh-CN" sz="3600" b="1" i="1">
                <a:sym typeface="Symbol" panose="05050102010706020507" pitchFamily="18" charset="2"/>
              </a:rPr>
              <a:t>D</a:t>
            </a:r>
            <a:r>
              <a:rPr lang="en-US" altLang="zh-CN" sz="3600" b="1">
                <a:sym typeface="Symbol" panose="05050102010706020507" pitchFamily="18" charset="2"/>
              </a:rPr>
              <a:t>(HCl) = 431 kJ</a:t>
            </a:r>
            <a:r>
              <a:rPr lang="en-US" altLang="zh-CN" sz="3600" b="1">
                <a:cs typeface="Times New Roman" panose="02020603050405020304" pitchFamily="18" charset="0"/>
                <a:sym typeface="Symbol" panose="05050102010706020507" pitchFamily="18" charset="2"/>
              </a:rPr>
              <a:t>•</a:t>
            </a:r>
            <a:r>
              <a:rPr lang="en-US" altLang="zh-CN" sz="3600" b="1">
                <a:sym typeface="Symbol" panose="05050102010706020507" pitchFamily="18" charset="2"/>
              </a:rPr>
              <a:t>mol</a:t>
            </a:r>
            <a:r>
              <a:rPr lang="en-US" altLang="zh-CN" sz="3600" b="1" baseline="30000">
                <a:cs typeface="Times New Roman" panose="02020603050405020304" pitchFamily="18" charset="0"/>
                <a:sym typeface="Symbol" panose="05050102010706020507" pitchFamily="18" charset="2"/>
              </a:rPr>
              <a:t>1</a:t>
            </a:r>
          </a:p>
        </p:txBody>
      </p:sp>
    </p:spTree>
  </p:cSld>
  <p:clrMapOvr>
    <a:masterClrMapping/>
  </p:clrMapOvr>
  <p:transition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1">
            <a:extLst>
              <a:ext uri="{FF2B5EF4-FFF2-40B4-BE49-F238E27FC236}">
                <a16:creationId xmlns:a16="http://schemas.microsoft.com/office/drawing/2014/main" id="{EBCDD1F7-2B4E-4DC9-8C8C-B089FE6D28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C5EA4-1A9B-48DA-BFEF-C7EE73CEB273}" type="slidenum">
              <a:rPr lang="en-US" altLang="zh-CN"/>
              <a:pPr/>
              <a:t>38</a:t>
            </a:fld>
            <a:endParaRPr lang="en-US" altLang="zh-CN"/>
          </a:p>
        </p:txBody>
      </p:sp>
      <p:sp>
        <p:nvSpPr>
          <p:cNvPr id="864259" name="Rectangle 3">
            <a:extLst>
              <a:ext uri="{FF2B5EF4-FFF2-40B4-BE49-F238E27FC236}">
                <a16:creationId xmlns:a16="http://schemas.microsoft.com/office/drawing/2014/main" id="{A65B4A11-D6B6-47BC-AB17-0DD67CA2989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333375"/>
            <a:ext cx="8496300" cy="5759450"/>
          </a:xfrm>
        </p:spPr>
        <p:txBody>
          <a:bodyPr/>
          <a:lstStyle/>
          <a:p>
            <a:pPr algn="just"/>
            <a:r>
              <a:rPr lang="zh-CN" altLang="en-US" sz="4000" b="1"/>
              <a:t>对于多原子分子，键能</a:t>
            </a:r>
            <a:r>
              <a:rPr lang="en-US" altLang="zh-CN" sz="4000" b="1"/>
              <a:t>=</a:t>
            </a:r>
            <a:r>
              <a:rPr lang="zh-CN" altLang="en-US" sz="4000" b="1"/>
              <a:t>键解离能的平均值。    例如，</a:t>
            </a:r>
          </a:p>
          <a:p>
            <a:pPr algn="just">
              <a:lnSpc>
                <a:spcPct val="110000"/>
              </a:lnSpc>
              <a:spcBef>
                <a:spcPct val="10000"/>
              </a:spcBef>
              <a:buFontTx/>
              <a:buNone/>
            </a:pPr>
            <a:r>
              <a:rPr lang="zh-CN" altLang="en-US" sz="4000" b="1">
                <a:sym typeface="Symbol" panose="05050102010706020507" pitchFamily="18" charset="2"/>
              </a:rPr>
              <a:t>   </a:t>
            </a:r>
            <a:r>
              <a:rPr lang="en-US" altLang="zh-CN" sz="4000" b="1">
                <a:sym typeface="Symbol" panose="05050102010706020507" pitchFamily="18" charset="2"/>
              </a:rPr>
              <a:t>H</a:t>
            </a:r>
            <a:r>
              <a:rPr lang="en-US" altLang="zh-CN" sz="4000" b="1" baseline="-25000">
                <a:sym typeface="Symbol" panose="05050102010706020507" pitchFamily="18" charset="2"/>
              </a:rPr>
              <a:t>2</a:t>
            </a:r>
            <a:r>
              <a:rPr lang="en-US" altLang="zh-CN" sz="4000" b="1">
                <a:sym typeface="Symbol" panose="05050102010706020507" pitchFamily="18" charset="2"/>
              </a:rPr>
              <a:t>O(g)  H(g) + OH(g)     </a:t>
            </a:r>
          </a:p>
          <a:p>
            <a:pPr algn="r">
              <a:lnSpc>
                <a:spcPct val="110000"/>
              </a:lnSpc>
              <a:spcBef>
                <a:spcPct val="10000"/>
              </a:spcBef>
              <a:buFontTx/>
              <a:buNone/>
            </a:pPr>
            <a:r>
              <a:rPr lang="en-US" altLang="zh-CN" sz="4000" b="1">
                <a:sym typeface="Symbol" panose="05050102010706020507" pitchFamily="18" charset="2"/>
              </a:rPr>
              <a:t>                               </a:t>
            </a:r>
            <a:r>
              <a:rPr lang="en-US" altLang="zh-CN" sz="4000" b="1" i="1">
                <a:sym typeface="Symbol" panose="05050102010706020507" pitchFamily="18" charset="2"/>
              </a:rPr>
              <a:t>D</a:t>
            </a:r>
            <a:r>
              <a:rPr lang="en-US" altLang="zh-CN" sz="4000" b="1" baseline="-25000">
                <a:sym typeface="Symbol" panose="05050102010706020507" pitchFamily="18" charset="2"/>
              </a:rPr>
              <a:t>1</a:t>
            </a:r>
            <a:r>
              <a:rPr lang="en-US" altLang="zh-CN" sz="4000" b="1">
                <a:sym typeface="Symbol" panose="05050102010706020507" pitchFamily="18" charset="2"/>
              </a:rPr>
              <a:t> = 498 kJ</a:t>
            </a:r>
            <a:r>
              <a:rPr lang="en-US" altLang="zh-CN" sz="4000" b="1">
                <a:cs typeface="Times New Roman" panose="02020603050405020304" pitchFamily="18" charset="0"/>
                <a:sym typeface="Symbol" panose="05050102010706020507" pitchFamily="18" charset="2"/>
              </a:rPr>
              <a:t>•</a:t>
            </a:r>
            <a:r>
              <a:rPr lang="en-US" altLang="zh-CN" sz="4000" b="1">
                <a:sym typeface="Symbol" panose="05050102010706020507" pitchFamily="18" charset="2"/>
              </a:rPr>
              <a:t>mol</a:t>
            </a:r>
            <a:r>
              <a:rPr lang="en-US" altLang="zh-CN" sz="4000" b="1" baseline="30000">
                <a:cs typeface="Times New Roman" panose="02020603050405020304" pitchFamily="18" charset="0"/>
                <a:sym typeface="Symbol" panose="05050102010706020507" pitchFamily="18" charset="2"/>
              </a:rPr>
              <a:t>1</a:t>
            </a:r>
          </a:p>
          <a:p>
            <a:pPr algn="just">
              <a:lnSpc>
                <a:spcPct val="110000"/>
              </a:lnSpc>
              <a:spcBef>
                <a:spcPct val="10000"/>
              </a:spcBef>
              <a:buFontTx/>
              <a:buNone/>
            </a:pPr>
            <a:r>
              <a:rPr lang="en-US" altLang="zh-CN" sz="4000" b="1">
                <a:sym typeface="Symbol" panose="05050102010706020507" pitchFamily="18" charset="2"/>
              </a:rPr>
              <a:t>   OH(g)  H(g) + O(g)     </a:t>
            </a:r>
          </a:p>
          <a:p>
            <a:pPr algn="r">
              <a:lnSpc>
                <a:spcPct val="110000"/>
              </a:lnSpc>
              <a:spcBef>
                <a:spcPct val="10000"/>
              </a:spcBef>
              <a:buFontTx/>
              <a:buNone/>
            </a:pPr>
            <a:r>
              <a:rPr lang="en-US" altLang="zh-CN" sz="4000" b="1">
                <a:sym typeface="Symbol" panose="05050102010706020507" pitchFamily="18" charset="2"/>
              </a:rPr>
              <a:t>         </a:t>
            </a:r>
            <a:r>
              <a:rPr lang="en-US" altLang="zh-CN" sz="4000" b="1" i="1">
                <a:sym typeface="Symbol" panose="05050102010706020507" pitchFamily="18" charset="2"/>
              </a:rPr>
              <a:t>D</a:t>
            </a:r>
            <a:r>
              <a:rPr lang="en-US" altLang="zh-CN" sz="4000" b="1" baseline="-25000">
                <a:sym typeface="Symbol" panose="05050102010706020507" pitchFamily="18" charset="2"/>
              </a:rPr>
              <a:t>2</a:t>
            </a:r>
            <a:r>
              <a:rPr lang="en-US" altLang="zh-CN" sz="4000" b="1">
                <a:sym typeface="Symbol" panose="05050102010706020507" pitchFamily="18" charset="2"/>
              </a:rPr>
              <a:t> = 428 kJ</a:t>
            </a:r>
            <a:r>
              <a:rPr lang="en-US" altLang="zh-CN" sz="4000" b="1">
                <a:cs typeface="Times New Roman" panose="02020603050405020304" pitchFamily="18" charset="0"/>
                <a:sym typeface="Symbol" panose="05050102010706020507" pitchFamily="18" charset="2"/>
              </a:rPr>
              <a:t>•</a:t>
            </a:r>
            <a:r>
              <a:rPr lang="en-US" altLang="zh-CN" sz="4000" b="1">
                <a:sym typeface="Symbol" panose="05050102010706020507" pitchFamily="18" charset="2"/>
              </a:rPr>
              <a:t>mol</a:t>
            </a:r>
            <a:r>
              <a:rPr lang="en-US" altLang="zh-CN" sz="4000" b="1" baseline="30000">
                <a:cs typeface="Times New Roman" panose="02020603050405020304" pitchFamily="18" charset="0"/>
                <a:sym typeface="Symbol" panose="05050102010706020507" pitchFamily="18" charset="2"/>
              </a:rPr>
              <a:t>1</a:t>
            </a:r>
            <a:endParaRPr lang="en-US" altLang="zh-CN" sz="4000" b="1"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algn="just">
              <a:lnSpc>
                <a:spcPct val="110000"/>
              </a:lnSpc>
              <a:spcBef>
                <a:spcPct val="10000"/>
              </a:spcBef>
              <a:buFontTx/>
              <a:buNone/>
            </a:pPr>
            <a:r>
              <a:rPr lang="en-US" altLang="zh-CN" sz="4000" b="1">
                <a:cs typeface="Times New Roman" panose="02020603050405020304" pitchFamily="18" charset="0"/>
                <a:sym typeface="Symbol" panose="05050102010706020507" pitchFamily="18" charset="2"/>
              </a:rPr>
              <a:t>   </a:t>
            </a:r>
            <a:r>
              <a:rPr lang="zh-CN" altLang="en-US" sz="4000" b="1">
                <a:cs typeface="Times New Roman" panose="02020603050405020304" pitchFamily="18" charset="0"/>
                <a:sym typeface="Symbol" panose="05050102010706020507" pitchFamily="18" charset="2"/>
              </a:rPr>
              <a:t>键能</a:t>
            </a:r>
            <a:r>
              <a:rPr lang="en-US" altLang="zh-CN" sz="4000" b="1" i="1"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zh-CN" sz="4000" b="1">
                <a:cs typeface="Times New Roman" panose="02020603050405020304" pitchFamily="18" charset="0"/>
                <a:sym typeface="Symbol" panose="05050102010706020507" pitchFamily="18" charset="2"/>
              </a:rPr>
              <a:t>(OH) = (498+428)/2 </a:t>
            </a:r>
          </a:p>
          <a:p>
            <a:pPr algn="just">
              <a:lnSpc>
                <a:spcPct val="110000"/>
              </a:lnSpc>
              <a:spcBef>
                <a:spcPct val="10000"/>
              </a:spcBef>
              <a:buFontTx/>
              <a:buNone/>
            </a:pPr>
            <a:r>
              <a:rPr lang="en-US" altLang="zh-CN" sz="4000" b="1">
                <a:cs typeface="Times New Roman" panose="02020603050405020304" pitchFamily="18" charset="0"/>
                <a:sym typeface="Symbol" panose="05050102010706020507" pitchFamily="18" charset="2"/>
              </a:rPr>
              <a:t>                          = 463</a:t>
            </a:r>
            <a:r>
              <a:rPr lang="en-US" altLang="zh-CN" sz="4000" b="1" baseline="30000"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4000" b="1">
                <a:sym typeface="Symbol" panose="05050102010706020507" pitchFamily="18" charset="2"/>
              </a:rPr>
              <a:t>kJ</a:t>
            </a:r>
            <a:r>
              <a:rPr lang="en-US" altLang="zh-CN" sz="4000" b="1">
                <a:cs typeface="Times New Roman" panose="02020603050405020304" pitchFamily="18" charset="0"/>
                <a:sym typeface="Symbol" panose="05050102010706020507" pitchFamily="18" charset="2"/>
              </a:rPr>
              <a:t>•</a:t>
            </a:r>
            <a:r>
              <a:rPr lang="en-US" altLang="zh-CN" sz="4000" b="1">
                <a:sym typeface="Symbol" panose="05050102010706020507" pitchFamily="18" charset="2"/>
              </a:rPr>
              <a:t>mol</a:t>
            </a:r>
            <a:r>
              <a:rPr lang="en-US" altLang="zh-CN" sz="4000" b="1" baseline="30000">
                <a:cs typeface="Times New Roman" panose="02020603050405020304" pitchFamily="18" charset="0"/>
                <a:sym typeface="Symbol" panose="05050102010706020507" pitchFamily="18" charset="2"/>
              </a:rPr>
              <a:t>1</a:t>
            </a:r>
            <a:endParaRPr lang="en-US" altLang="zh-CN" sz="4000" b="1"/>
          </a:p>
        </p:txBody>
      </p:sp>
    </p:spTree>
  </p:cSld>
  <p:clrMapOvr>
    <a:masterClrMapping/>
  </p:clrMapOvr>
  <p:transition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3">
            <a:extLst>
              <a:ext uri="{FF2B5EF4-FFF2-40B4-BE49-F238E27FC236}">
                <a16:creationId xmlns:a16="http://schemas.microsoft.com/office/drawing/2014/main" id="{EFCC0699-8C7C-474F-B52F-E44D1E5D7A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5AB65-328B-477E-8637-2E50AC54FE5F}" type="slidenum">
              <a:rPr lang="en-US" altLang="zh-CN"/>
              <a:pPr/>
              <a:t>39</a:t>
            </a:fld>
            <a:endParaRPr lang="en-US" altLang="zh-CN"/>
          </a:p>
        </p:txBody>
      </p:sp>
      <p:sp>
        <p:nvSpPr>
          <p:cNvPr id="887810" name="Rectangle 2">
            <a:extLst>
              <a:ext uri="{FF2B5EF4-FFF2-40B4-BE49-F238E27FC236}">
                <a16:creationId xmlns:a16="http://schemas.microsoft.com/office/drawing/2014/main" id="{CA04DCB9-FE4F-4A6B-BA7F-46DA2EFE52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388" y="188913"/>
            <a:ext cx="8207375" cy="855662"/>
          </a:xfrm>
        </p:spPr>
        <p:txBody>
          <a:bodyPr/>
          <a:lstStyle/>
          <a:p>
            <a:r>
              <a:rPr lang="en-US" altLang="zh-CN" sz="4000" b="1"/>
              <a:t>2. </a:t>
            </a:r>
            <a:r>
              <a:rPr lang="zh-CN" altLang="en-US" sz="4000" b="1"/>
              <a:t>分子的空间构型和杂化轨道理论</a:t>
            </a:r>
          </a:p>
        </p:txBody>
      </p:sp>
      <p:sp>
        <p:nvSpPr>
          <p:cNvPr id="887811" name="Rectangle 3">
            <a:extLst>
              <a:ext uri="{FF2B5EF4-FFF2-40B4-BE49-F238E27FC236}">
                <a16:creationId xmlns:a16="http://schemas.microsoft.com/office/drawing/2014/main" id="{4BDC640A-6D59-4611-B82F-12FA9B3280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0825" y="981075"/>
            <a:ext cx="8351838" cy="1439863"/>
          </a:xfrm>
        </p:spPr>
        <p:txBody>
          <a:bodyPr/>
          <a:lstStyle/>
          <a:p>
            <a:pPr algn="just">
              <a:lnSpc>
                <a:spcPct val="110000"/>
              </a:lnSpc>
            </a:pPr>
            <a:r>
              <a:rPr lang="zh-CN" altLang="en-US" sz="3600" b="1"/>
              <a:t>分子的空间构型：共价型分子中各原子在空间排列构成的几何形状。例如，</a:t>
            </a:r>
          </a:p>
        </p:txBody>
      </p:sp>
      <p:sp>
        <p:nvSpPr>
          <p:cNvPr id="887814" name="Text Box 6">
            <a:extLst>
              <a:ext uri="{FF2B5EF4-FFF2-40B4-BE49-F238E27FC236}">
                <a16:creationId xmlns:a16="http://schemas.microsoft.com/office/drawing/2014/main" id="{E7F31585-F625-4D90-8601-18E4573FFC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2950" y="3459163"/>
            <a:ext cx="503238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O</a:t>
            </a:r>
          </a:p>
        </p:txBody>
      </p:sp>
      <p:sp>
        <p:nvSpPr>
          <p:cNvPr id="887817" name="Text Box 9">
            <a:extLst>
              <a:ext uri="{FF2B5EF4-FFF2-40B4-BE49-F238E27FC236}">
                <a16:creationId xmlns:a16="http://schemas.microsoft.com/office/drawing/2014/main" id="{22084823-2732-4F15-82EE-22B39E2157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2950" y="3467100"/>
            <a:ext cx="503238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O</a:t>
            </a:r>
          </a:p>
        </p:txBody>
      </p:sp>
      <p:grpSp>
        <p:nvGrpSpPr>
          <p:cNvPr id="887823" name="Group 15">
            <a:extLst>
              <a:ext uri="{FF2B5EF4-FFF2-40B4-BE49-F238E27FC236}">
                <a16:creationId xmlns:a16="http://schemas.microsoft.com/office/drawing/2014/main" id="{0A127DA3-1311-4AD2-8626-5E481D450F97}"/>
              </a:ext>
            </a:extLst>
          </p:cNvPr>
          <p:cNvGrpSpPr>
            <a:grpSpLocks/>
          </p:cNvGrpSpPr>
          <p:nvPr/>
        </p:nvGrpSpPr>
        <p:grpSpPr bwMode="auto">
          <a:xfrm>
            <a:off x="5942013" y="2997200"/>
            <a:ext cx="3167062" cy="2679700"/>
            <a:chOff x="3651" y="2003"/>
            <a:chExt cx="1995" cy="1688"/>
          </a:xfrm>
        </p:grpSpPr>
        <p:pic>
          <p:nvPicPr>
            <p:cNvPr id="887824" name="Picture 16">
              <a:extLst>
                <a:ext uri="{FF2B5EF4-FFF2-40B4-BE49-F238E27FC236}">
                  <a16:creationId xmlns:a16="http://schemas.microsoft.com/office/drawing/2014/main" id="{D4305A54-BB59-4278-AAB6-5D8B284C5A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0" t="9207" r="3960" b="5443"/>
            <a:stretch>
              <a:fillRect/>
            </a:stretch>
          </p:blipFill>
          <p:spPr bwMode="auto">
            <a:xfrm>
              <a:off x="3651" y="2003"/>
              <a:ext cx="1995" cy="1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87825" name="Text Box 17">
              <a:extLst>
                <a:ext uri="{FF2B5EF4-FFF2-40B4-BE49-F238E27FC236}">
                  <a16:creationId xmlns:a16="http://schemas.microsoft.com/office/drawing/2014/main" id="{EB70F294-8985-4371-805F-166C9DF75B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8" y="2179"/>
              <a:ext cx="317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/>
                <a:t>O</a:t>
              </a:r>
            </a:p>
          </p:txBody>
        </p:sp>
        <p:sp>
          <p:nvSpPr>
            <p:cNvPr id="887826" name="Text Box 18">
              <a:extLst>
                <a:ext uri="{FF2B5EF4-FFF2-40B4-BE49-F238E27FC236}">
                  <a16:creationId xmlns:a16="http://schemas.microsoft.com/office/drawing/2014/main" id="{96018C2B-391B-48AA-B284-756723BA17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2" y="2795"/>
              <a:ext cx="317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4000">
                  <a:solidFill>
                    <a:srgbClr val="FFFF00"/>
                  </a:solidFill>
                </a:rPr>
                <a:t>H</a:t>
              </a:r>
            </a:p>
          </p:txBody>
        </p:sp>
        <p:sp>
          <p:nvSpPr>
            <p:cNvPr id="887827" name="Text Box 19">
              <a:extLst>
                <a:ext uri="{FF2B5EF4-FFF2-40B4-BE49-F238E27FC236}">
                  <a16:creationId xmlns:a16="http://schemas.microsoft.com/office/drawing/2014/main" id="{67F18E81-6E90-40DC-8771-0222875EE8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36" y="2750"/>
              <a:ext cx="317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4000">
                  <a:solidFill>
                    <a:srgbClr val="FFFF00"/>
                  </a:solidFill>
                </a:rPr>
                <a:t>H</a:t>
              </a:r>
            </a:p>
          </p:txBody>
        </p:sp>
        <p:sp>
          <p:nvSpPr>
            <p:cNvPr id="887828" name="Text Box 20">
              <a:extLst>
                <a:ext uri="{FF2B5EF4-FFF2-40B4-BE49-F238E27FC236}">
                  <a16:creationId xmlns:a16="http://schemas.microsoft.com/office/drawing/2014/main" id="{F19A850C-46A3-4E15-AF15-FB94E4DF4D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8" y="2184"/>
              <a:ext cx="317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/>
                <a:t>O</a:t>
              </a:r>
            </a:p>
          </p:txBody>
        </p:sp>
        <p:sp>
          <p:nvSpPr>
            <p:cNvPr id="887829" name="Text Box 21">
              <a:extLst>
                <a:ext uri="{FF2B5EF4-FFF2-40B4-BE49-F238E27FC236}">
                  <a16:creationId xmlns:a16="http://schemas.microsoft.com/office/drawing/2014/main" id="{02D1D345-929F-422A-BEE6-A4BF15A60A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50" y="3249"/>
              <a:ext cx="1043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4000">
                  <a:solidFill>
                    <a:schemeClr val="tx1"/>
                  </a:solidFill>
                  <a:cs typeface="Times New Roman" panose="02020603050405020304" pitchFamily="18" charset="0"/>
                </a:rPr>
                <a:t>V</a:t>
              </a:r>
              <a:r>
                <a:rPr lang="zh-CN" altLang="en-US" sz="4000">
                  <a:solidFill>
                    <a:schemeClr val="tx1"/>
                  </a:solidFill>
                  <a:cs typeface="Times New Roman" panose="02020603050405020304" pitchFamily="18" charset="0"/>
                </a:rPr>
                <a:t>字形</a:t>
              </a:r>
            </a:p>
          </p:txBody>
        </p:sp>
      </p:grpSp>
      <p:grpSp>
        <p:nvGrpSpPr>
          <p:cNvPr id="887831" name="Group 23">
            <a:extLst>
              <a:ext uri="{FF2B5EF4-FFF2-40B4-BE49-F238E27FC236}">
                <a16:creationId xmlns:a16="http://schemas.microsoft.com/office/drawing/2014/main" id="{CE0623DA-328C-46EA-BB36-B09550F68D0F}"/>
              </a:ext>
            </a:extLst>
          </p:cNvPr>
          <p:cNvGrpSpPr>
            <a:grpSpLocks/>
          </p:cNvGrpSpPr>
          <p:nvPr/>
        </p:nvGrpSpPr>
        <p:grpSpPr bwMode="auto">
          <a:xfrm>
            <a:off x="34925" y="2420938"/>
            <a:ext cx="2951163" cy="4013200"/>
            <a:chOff x="1429" y="1344"/>
            <a:chExt cx="1859" cy="2528"/>
          </a:xfrm>
        </p:grpSpPr>
        <p:pic>
          <p:nvPicPr>
            <p:cNvPr id="887832" name="Picture 24">
              <a:extLst>
                <a:ext uri="{FF2B5EF4-FFF2-40B4-BE49-F238E27FC236}">
                  <a16:creationId xmlns:a16="http://schemas.microsoft.com/office/drawing/2014/main" id="{4D56DFCE-C30B-477F-8D1C-3AC3023BAF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9" y="1344"/>
              <a:ext cx="1818" cy="2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87833" name="Text Box 25">
              <a:extLst>
                <a:ext uri="{FF2B5EF4-FFF2-40B4-BE49-F238E27FC236}">
                  <a16:creationId xmlns:a16="http://schemas.microsoft.com/office/drawing/2014/main" id="{7F6216B5-CDE6-4027-B379-E795D615B7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0" y="2251"/>
              <a:ext cx="318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4000"/>
                <a:t>C</a:t>
              </a:r>
            </a:p>
          </p:txBody>
        </p:sp>
        <p:sp>
          <p:nvSpPr>
            <p:cNvPr id="887834" name="Text Box 26">
              <a:extLst>
                <a:ext uri="{FF2B5EF4-FFF2-40B4-BE49-F238E27FC236}">
                  <a16:creationId xmlns:a16="http://schemas.microsoft.com/office/drawing/2014/main" id="{D5390EF6-3FD4-455C-B412-CD3634E7C3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5" y="1434"/>
              <a:ext cx="318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4000">
                  <a:solidFill>
                    <a:srgbClr val="0000FF"/>
                  </a:solidFill>
                </a:rPr>
                <a:t>H</a:t>
              </a:r>
            </a:p>
          </p:txBody>
        </p:sp>
        <p:sp>
          <p:nvSpPr>
            <p:cNvPr id="887835" name="Text Box 27">
              <a:extLst>
                <a:ext uri="{FF2B5EF4-FFF2-40B4-BE49-F238E27FC236}">
                  <a16:creationId xmlns:a16="http://schemas.microsoft.com/office/drawing/2014/main" id="{FC3E1EFE-A54E-460B-804F-F01B398F3E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9" y="2886"/>
              <a:ext cx="318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4000">
                  <a:solidFill>
                    <a:srgbClr val="0000FF"/>
                  </a:solidFill>
                </a:rPr>
                <a:t>H</a:t>
              </a:r>
            </a:p>
          </p:txBody>
        </p:sp>
        <p:sp>
          <p:nvSpPr>
            <p:cNvPr id="887836" name="Text Box 28">
              <a:extLst>
                <a:ext uri="{FF2B5EF4-FFF2-40B4-BE49-F238E27FC236}">
                  <a16:creationId xmlns:a16="http://schemas.microsoft.com/office/drawing/2014/main" id="{E80748A4-6370-4753-9C1F-2AC6FDD0DD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5" y="2217"/>
              <a:ext cx="318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4000">
                  <a:solidFill>
                    <a:srgbClr val="0000FF"/>
                  </a:solidFill>
                </a:rPr>
                <a:t>H</a:t>
              </a:r>
            </a:p>
          </p:txBody>
        </p:sp>
        <p:sp>
          <p:nvSpPr>
            <p:cNvPr id="887837" name="Text Box 29">
              <a:extLst>
                <a:ext uri="{FF2B5EF4-FFF2-40B4-BE49-F238E27FC236}">
                  <a16:creationId xmlns:a16="http://schemas.microsoft.com/office/drawing/2014/main" id="{F4E8D6BA-92DC-4F42-9D51-C16E9E92E1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3" y="2487"/>
              <a:ext cx="318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4000">
                  <a:solidFill>
                    <a:srgbClr val="0000FF"/>
                  </a:solidFill>
                </a:rPr>
                <a:t>H</a:t>
              </a:r>
            </a:p>
          </p:txBody>
        </p:sp>
        <p:sp>
          <p:nvSpPr>
            <p:cNvPr id="887838" name="Text Box 30">
              <a:extLst>
                <a:ext uri="{FF2B5EF4-FFF2-40B4-BE49-F238E27FC236}">
                  <a16:creationId xmlns:a16="http://schemas.microsoft.com/office/drawing/2014/main" id="{C8BA98A3-FFB0-419B-85D4-0ECA410849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1" y="3430"/>
              <a:ext cx="1587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4000">
                  <a:solidFill>
                    <a:schemeClr val="tx1"/>
                  </a:solidFill>
                </a:rPr>
                <a:t>正四面体</a:t>
              </a:r>
            </a:p>
          </p:txBody>
        </p:sp>
      </p:grpSp>
      <p:pic>
        <p:nvPicPr>
          <p:cNvPr id="887812" name="Picture 4">
            <a:extLst>
              <a:ext uri="{FF2B5EF4-FFF2-40B4-BE49-F238E27FC236}">
                <a16:creationId xmlns:a16="http://schemas.microsoft.com/office/drawing/2014/main" id="{DF8DDFB1-6203-45E5-8D6C-96FEB943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825" y="2924175"/>
            <a:ext cx="3167063" cy="268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77C89882-8B9B-44A6-96E2-A5BD4575B4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83C25-80CE-45B2-A6B4-F400B416766E}" type="slidenum">
              <a:rPr lang="en-US" altLang="zh-CN"/>
              <a:pPr/>
              <a:t>4</a:t>
            </a:fld>
            <a:endParaRPr lang="en-US" altLang="zh-CN"/>
          </a:p>
        </p:txBody>
      </p:sp>
      <p:sp>
        <p:nvSpPr>
          <p:cNvPr id="311298" name="Rectangle 1026">
            <a:extLst>
              <a:ext uri="{FF2B5EF4-FFF2-40B4-BE49-F238E27FC236}">
                <a16:creationId xmlns:a16="http://schemas.microsoft.com/office/drawing/2014/main" id="{A4CD668C-EEBE-4D02-820B-F52BC9A3ABC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79388" y="765175"/>
            <a:ext cx="4824412" cy="1511300"/>
          </a:xfrm>
        </p:spPr>
        <p:txBody>
          <a:bodyPr anchor="t"/>
          <a:lstStyle/>
          <a:p>
            <a:pPr algn="l">
              <a:lnSpc>
                <a:spcPct val="110000"/>
              </a:lnSpc>
              <a:buFontTx/>
              <a:buAutoNum type="arabicPeriod"/>
            </a:pPr>
            <a:r>
              <a:rPr lang="en-US" altLang="zh-CN" sz="3600" b="1">
                <a:ea typeface="楷体_GB2312" pitchFamily="49" charset="-122"/>
              </a:rPr>
              <a:t> </a:t>
            </a:r>
            <a:r>
              <a:rPr lang="zh-CN" altLang="en-US" sz="3600" b="1">
                <a:ea typeface="楷体_GB2312" pitchFamily="49" charset="-122"/>
              </a:rPr>
              <a:t>金属键</a:t>
            </a:r>
            <a:r>
              <a:rPr lang="en-US" altLang="zh-CN" sz="3600" b="1">
                <a:ea typeface="楷体_GB2312" pitchFamily="49" charset="-122"/>
              </a:rPr>
              <a:t>(</a:t>
            </a:r>
            <a:r>
              <a:rPr lang="zh-CN" altLang="en-US" sz="3600" b="1">
                <a:ea typeface="楷体_GB2312" pitchFamily="49" charset="-122"/>
              </a:rPr>
              <a:t>见本章</a:t>
            </a:r>
            <a:r>
              <a:rPr lang="en-US" altLang="zh-CN" sz="3600" b="1">
                <a:ea typeface="楷体_GB2312" pitchFamily="49" charset="-122"/>
              </a:rPr>
              <a:t>5.4) </a:t>
            </a:r>
            <a:br>
              <a:rPr lang="en-US" altLang="zh-CN" sz="3600" b="1">
                <a:ea typeface="楷体_GB2312" pitchFamily="49" charset="-122"/>
              </a:rPr>
            </a:br>
            <a:r>
              <a:rPr lang="en-US" altLang="zh-CN" sz="3600" b="1">
                <a:ea typeface="楷体_GB2312" pitchFamily="49" charset="-122"/>
              </a:rPr>
              <a:t>2. </a:t>
            </a:r>
            <a:r>
              <a:rPr lang="zh-CN" altLang="en-US" sz="3600" b="1">
                <a:ea typeface="楷体_GB2312" pitchFamily="49" charset="-122"/>
              </a:rPr>
              <a:t>离子键</a:t>
            </a:r>
          </a:p>
        </p:txBody>
      </p:sp>
      <p:sp>
        <p:nvSpPr>
          <p:cNvPr id="311300" name="Rectangle 1028">
            <a:extLst>
              <a:ext uri="{FF2B5EF4-FFF2-40B4-BE49-F238E27FC236}">
                <a16:creationId xmlns:a16="http://schemas.microsoft.com/office/drawing/2014/main" id="{E3F42DF5-C6F2-42D6-8524-BD9F8E5E4F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15888"/>
            <a:ext cx="61229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4000">
                <a:solidFill>
                  <a:schemeClr val="tx2"/>
                </a:solidFill>
              </a:rPr>
              <a:t>5.3.1  </a:t>
            </a:r>
            <a:r>
              <a:rPr lang="zh-CN" altLang="en-US" sz="4000">
                <a:solidFill>
                  <a:schemeClr val="tx2"/>
                </a:solidFill>
              </a:rPr>
              <a:t>化学键</a:t>
            </a:r>
          </a:p>
        </p:txBody>
      </p:sp>
      <p:sp>
        <p:nvSpPr>
          <p:cNvPr id="311305" name="Rectangle 1033">
            <a:extLst>
              <a:ext uri="{FF2B5EF4-FFF2-40B4-BE49-F238E27FC236}">
                <a16:creationId xmlns:a16="http://schemas.microsoft.com/office/drawing/2014/main" id="{DBAB5930-5755-4599-BCDD-7F65526EA1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989138"/>
            <a:ext cx="8424863" cy="453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61950" indent="-361950" algn="ctr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41338" algn="ctr">
              <a:spcBef>
                <a:spcPct val="20000"/>
              </a:spcBef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>
              <a:spcBef>
                <a:spcPct val="2000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>
              <a:spcBef>
                <a:spcPct val="20000"/>
              </a:spcBef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>
              <a:spcBef>
                <a:spcPct val="20000"/>
              </a:spcBef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algn="ctr" fontAlgn="base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algn="ctr" fontAlgn="base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algn="ctr" fontAlgn="base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algn="ctr" fontAlgn="base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  <a:buFontTx/>
              <a:buChar char="•"/>
            </a:pPr>
            <a:r>
              <a:rPr lang="en-US" altLang="zh-CN"/>
              <a:t>1916</a:t>
            </a:r>
            <a:r>
              <a:rPr lang="zh-CN" altLang="en-US"/>
              <a:t>年，德国化学家科塞尔</a:t>
            </a:r>
            <a:r>
              <a:rPr lang="en-US" altLang="zh-CN"/>
              <a:t>(W. Kossel) </a:t>
            </a:r>
            <a:r>
              <a:rPr lang="zh-CN" altLang="en-US"/>
              <a:t>提出了离子键理论。</a:t>
            </a:r>
          </a:p>
          <a:p>
            <a:pPr algn="just">
              <a:lnSpc>
                <a:spcPct val="110000"/>
              </a:lnSpc>
              <a:buFontTx/>
              <a:buChar char="•"/>
            </a:pPr>
            <a:r>
              <a:rPr lang="zh-CN" altLang="en-US"/>
              <a:t>当电负性较小的活泼金属</a:t>
            </a:r>
            <a:r>
              <a:rPr lang="en-US" altLang="zh-CN"/>
              <a:t>(</a:t>
            </a:r>
            <a:r>
              <a:rPr lang="zh-CN" altLang="en-US"/>
              <a:t>如</a:t>
            </a:r>
            <a:r>
              <a:rPr lang="en-US" altLang="zh-CN"/>
              <a:t>K</a:t>
            </a:r>
            <a:r>
              <a:rPr lang="zh-CN" altLang="en-US"/>
              <a:t>、</a:t>
            </a:r>
            <a:r>
              <a:rPr lang="en-US" altLang="zh-CN"/>
              <a:t>Na)</a:t>
            </a:r>
            <a:r>
              <a:rPr lang="zh-CN" altLang="en-US"/>
              <a:t>和电负性较大的活泼非金属元素</a:t>
            </a:r>
            <a:r>
              <a:rPr lang="en-US" altLang="zh-CN"/>
              <a:t>(</a:t>
            </a:r>
            <a:r>
              <a:rPr lang="zh-CN" altLang="en-US"/>
              <a:t>如</a:t>
            </a:r>
            <a:r>
              <a:rPr lang="en-US" altLang="zh-CN"/>
              <a:t>F</a:t>
            </a:r>
            <a:r>
              <a:rPr lang="zh-CN" altLang="en-US"/>
              <a:t>、</a:t>
            </a:r>
            <a:r>
              <a:rPr lang="en-US" altLang="zh-CN"/>
              <a:t>Cl)</a:t>
            </a:r>
            <a:r>
              <a:rPr lang="zh-CN" altLang="en-US"/>
              <a:t>的原子相互靠近时，前者易失电子形成正离子，后者易获得形成负离子，而正负离子</a:t>
            </a:r>
            <a:r>
              <a:rPr lang="zh-CN" altLang="en-US">
                <a:ea typeface="楷体_GB2312" pitchFamily="49" charset="-122"/>
              </a:rPr>
              <a:t>通过</a:t>
            </a:r>
            <a:r>
              <a:rPr lang="zh-CN" altLang="en-US">
                <a:solidFill>
                  <a:srgbClr val="0000FF"/>
                </a:solidFill>
                <a:ea typeface="楷体_GB2312" pitchFamily="49" charset="-122"/>
              </a:rPr>
              <a:t>静电吸引作用</a:t>
            </a:r>
            <a:r>
              <a:rPr lang="zh-CN" altLang="en-US">
                <a:ea typeface="楷体_GB2312" pitchFamily="49" charset="-122"/>
              </a:rPr>
              <a:t>结合在一起形成了</a:t>
            </a:r>
            <a:r>
              <a:rPr lang="zh-CN" altLang="en-US">
                <a:solidFill>
                  <a:srgbClr val="0000FF"/>
                </a:solidFill>
                <a:ea typeface="楷体_GB2312" pitchFamily="49" charset="-122"/>
              </a:rPr>
              <a:t>离子化合物</a:t>
            </a:r>
            <a:r>
              <a:rPr lang="zh-CN" altLang="en-US">
                <a:ea typeface="楷体_GB2312" pitchFamily="49" charset="-122"/>
              </a:rPr>
              <a:t>。这种</a:t>
            </a:r>
            <a:r>
              <a:rPr lang="zh-CN" altLang="en-US">
                <a:solidFill>
                  <a:srgbClr val="0000FF"/>
                </a:solidFill>
                <a:ea typeface="楷体_GB2312" pitchFamily="49" charset="-122"/>
              </a:rPr>
              <a:t>正、负离子间的静电吸引力就叫做离子键</a:t>
            </a:r>
            <a:r>
              <a:rPr lang="zh-CN" altLang="en-US">
                <a:ea typeface="楷体_GB2312" pitchFamily="49" charset="-122"/>
              </a:rPr>
              <a:t>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1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11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1">
            <a:extLst>
              <a:ext uri="{FF2B5EF4-FFF2-40B4-BE49-F238E27FC236}">
                <a16:creationId xmlns:a16="http://schemas.microsoft.com/office/drawing/2014/main" id="{ECDB84F5-4AEE-46D9-B167-14B11D11E2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5B039-E15D-4EB5-929C-9DC1AF0683A4}" type="slidenum">
              <a:rPr lang="en-US" altLang="zh-CN"/>
              <a:pPr/>
              <a:t>40</a:t>
            </a:fld>
            <a:endParaRPr lang="en-US" altLang="zh-CN"/>
          </a:p>
        </p:txBody>
      </p:sp>
      <p:sp>
        <p:nvSpPr>
          <p:cNvPr id="889859" name="Rectangle 3">
            <a:extLst>
              <a:ext uri="{FF2B5EF4-FFF2-40B4-BE49-F238E27FC236}">
                <a16:creationId xmlns:a16="http://schemas.microsoft.com/office/drawing/2014/main" id="{BCBCB451-B654-451B-8C99-485B922F139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88913"/>
            <a:ext cx="8642350" cy="1368425"/>
          </a:xfrm>
        </p:spPr>
        <p:txBody>
          <a:bodyPr/>
          <a:lstStyle/>
          <a:p>
            <a:pPr algn="just"/>
            <a:r>
              <a:rPr lang="en-US" altLang="zh-CN" sz="4000" b="1">
                <a:ea typeface="楷体_GB2312" pitchFamily="49" charset="-122"/>
              </a:rPr>
              <a:t>1931</a:t>
            </a:r>
            <a:r>
              <a:rPr lang="zh-CN" altLang="en-US" sz="4000" b="1">
                <a:ea typeface="楷体_GB2312" pitchFamily="49" charset="-122"/>
              </a:rPr>
              <a:t>年，鲍林</a:t>
            </a:r>
            <a:r>
              <a:rPr lang="en-US" altLang="zh-CN" sz="4000" b="1">
                <a:ea typeface="楷体_GB2312" pitchFamily="49" charset="-122"/>
              </a:rPr>
              <a:t>(L. Pauling)</a:t>
            </a:r>
            <a:r>
              <a:rPr lang="zh-CN" altLang="en-US" sz="4000" b="1">
                <a:ea typeface="楷体_GB2312" pitchFamily="49" charset="-122"/>
              </a:rPr>
              <a:t>在量子力学基础上提出了杂化轨道理论。</a:t>
            </a:r>
          </a:p>
        </p:txBody>
      </p:sp>
      <p:sp>
        <p:nvSpPr>
          <p:cNvPr id="889860" name="Rectangle 4">
            <a:extLst>
              <a:ext uri="{FF2B5EF4-FFF2-40B4-BE49-F238E27FC236}">
                <a16:creationId xmlns:a16="http://schemas.microsoft.com/office/drawing/2014/main" id="{4D6F9146-8335-47F0-8FEC-0EB3A1AF3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2276475"/>
            <a:ext cx="8569325" cy="346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0600" indent="-5334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  <a:buFontTx/>
              <a:buAutoNum type="circleNumDbPlain"/>
            </a:pPr>
            <a:r>
              <a:rPr lang="zh-CN" altLang="en-US" sz="3600">
                <a:ea typeface="楷体_GB2312" pitchFamily="49" charset="-122"/>
              </a:rPr>
              <a:t>同一原子中</a:t>
            </a:r>
            <a:r>
              <a:rPr lang="zh-CN" altLang="en-US" sz="3600">
                <a:solidFill>
                  <a:srgbClr val="0066FF"/>
                </a:solidFill>
                <a:ea typeface="楷体_GB2312" pitchFamily="49" charset="-122"/>
              </a:rPr>
              <a:t>能量相近</a:t>
            </a:r>
            <a:r>
              <a:rPr lang="zh-CN" altLang="en-US" sz="3600">
                <a:ea typeface="楷体_GB2312" pitchFamily="49" charset="-122"/>
              </a:rPr>
              <a:t>的某些原子轨道，在成键过程中重新组合成一系列</a:t>
            </a:r>
            <a:r>
              <a:rPr lang="zh-CN" altLang="en-US" sz="3600">
                <a:solidFill>
                  <a:srgbClr val="0066FF"/>
                </a:solidFill>
                <a:ea typeface="楷体_GB2312" pitchFamily="49" charset="-122"/>
              </a:rPr>
              <a:t>能量相等的新轨道</a:t>
            </a:r>
            <a:r>
              <a:rPr lang="zh-CN" altLang="en-US" sz="3600">
                <a:ea typeface="楷体_GB2312" pitchFamily="49" charset="-122"/>
              </a:rPr>
              <a:t>而改变了原有轨道的状态。这一过程称为</a:t>
            </a:r>
            <a:r>
              <a:rPr lang="zh-CN" altLang="en-US" sz="3600">
                <a:solidFill>
                  <a:srgbClr val="0000CC"/>
                </a:solidFill>
                <a:ea typeface="楷体_GB2312" pitchFamily="49" charset="-122"/>
              </a:rPr>
              <a:t>杂化</a:t>
            </a:r>
            <a:r>
              <a:rPr lang="en-US" altLang="zh-CN" sz="3600">
                <a:ea typeface="楷体_GB2312" pitchFamily="49" charset="-122"/>
              </a:rPr>
              <a:t>, </a:t>
            </a:r>
            <a:r>
              <a:rPr lang="zh-CN" altLang="en-US" sz="3600">
                <a:ea typeface="楷体_GB2312" pitchFamily="49" charset="-122"/>
              </a:rPr>
              <a:t>所形成的新轨道叫做</a:t>
            </a:r>
            <a:r>
              <a:rPr lang="zh-CN" altLang="en-US" sz="3600">
                <a:solidFill>
                  <a:srgbClr val="0000CC"/>
                </a:solidFill>
                <a:ea typeface="楷体_GB2312" pitchFamily="49" charset="-122"/>
              </a:rPr>
              <a:t>杂化轨道</a:t>
            </a:r>
            <a:r>
              <a:rPr lang="zh-CN" altLang="en-US" sz="3600">
                <a:ea typeface="楷体_GB2312" pitchFamily="49" charset="-122"/>
              </a:rPr>
              <a:t>。 </a:t>
            </a:r>
          </a:p>
        </p:txBody>
      </p:sp>
      <p:sp>
        <p:nvSpPr>
          <p:cNvPr id="889861" name="Rectangle 5">
            <a:extLst>
              <a:ext uri="{FF2B5EF4-FFF2-40B4-BE49-F238E27FC236}">
                <a16:creationId xmlns:a16="http://schemas.microsoft.com/office/drawing/2014/main" id="{D6671F98-EB86-4BCC-B3C7-10894A49A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5734050"/>
            <a:ext cx="799306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4000">
                <a:solidFill>
                  <a:schemeClr val="tx1"/>
                </a:solidFill>
              </a:rPr>
              <a:t>杂化过程：激发</a:t>
            </a:r>
            <a:r>
              <a:rPr lang="en-US" altLang="zh-CN" sz="4000">
                <a:solidFill>
                  <a:schemeClr val="tx1"/>
                </a:solidFill>
              </a:rPr>
              <a:t>-----</a:t>
            </a:r>
            <a:r>
              <a:rPr lang="zh-CN" altLang="en-US" sz="4000">
                <a:solidFill>
                  <a:schemeClr val="tx1"/>
                </a:solidFill>
              </a:rPr>
              <a:t>杂化  同时进行</a:t>
            </a:r>
          </a:p>
        </p:txBody>
      </p:sp>
      <p:sp>
        <p:nvSpPr>
          <p:cNvPr id="889862" name="Text Box 6">
            <a:extLst>
              <a:ext uri="{FF2B5EF4-FFF2-40B4-BE49-F238E27FC236}">
                <a16:creationId xmlns:a16="http://schemas.microsoft.com/office/drawing/2014/main" id="{85FC7DE5-1A0D-47E4-B7D1-6A20684B06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557338"/>
            <a:ext cx="640873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000">
                <a:solidFill>
                  <a:srgbClr val="000099"/>
                </a:solidFill>
              </a:rPr>
              <a:t>(1) </a:t>
            </a:r>
            <a:r>
              <a:rPr lang="zh-CN" altLang="en-US" sz="4000">
                <a:solidFill>
                  <a:srgbClr val="000099"/>
                </a:solidFill>
              </a:rPr>
              <a:t>杂化轨道理论的要点：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8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898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898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89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9860" grpId="0" build="p" autoUpdateAnimBg="0"/>
      <p:bldP spid="88986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1">
            <a:extLst>
              <a:ext uri="{FF2B5EF4-FFF2-40B4-BE49-F238E27FC236}">
                <a16:creationId xmlns:a16="http://schemas.microsoft.com/office/drawing/2014/main" id="{3BB7C4BB-3210-41A2-A072-0C07A564C1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14E33-AA8A-4353-B518-AA2D69E89859}" type="slidenum">
              <a:rPr lang="en-US" altLang="zh-CN"/>
              <a:pPr/>
              <a:t>41</a:t>
            </a:fld>
            <a:endParaRPr lang="en-US" altLang="zh-CN"/>
          </a:p>
        </p:txBody>
      </p:sp>
      <p:sp>
        <p:nvSpPr>
          <p:cNvPr id="870402" name="Text Box 2">
            <a:extLst>
              <a:ext uri="{FF2B5EF4-FFF2-40B4-BE49-F238E27FC236}">
                <a16:creationId xmlns:a16="http://schemas.microsoft.com/office/drawing/2014/main" id="{D55FDB90-C082-43A8-A7F3-5D6D84A6A8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765175"/>
            <a:ext cx="8713788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3775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buFontTx/>
              <a:buAutoNum type="circleNumDbPlain" startAt="2"/>
            </a:pPr>
            <a:r>
              <a:rPr lang="en-US" altLang="zh-CN" sz="4000">
                <a:solidFill>
                  <a:schemeClr val="tx2"/>
                </a:solidFill>
                <a:ea typeface="楷体_GB2312" pitchFamily="49" charset="-122"/>
              </a:rPr>
              <a:t> </a:t>
            </a:r>
            <a:r>
              <a:rPr lang="zh-CN" altLang="en-US" sz="4000">
                <a:solidFill>
                  <a:schemeClr val="tx2"/>
                </a:solidFill>
                <a:ea typeface="楷体_GB2312" pitchFamily="49" charset="-122"/>
              </a:rPr>
              <a:t>有几个原子轨道参与杂化，就 形成几个杂化轨道，即</a:t>
            </a:r>
            <a:r>
              <a:rPr lang="zh-CN" altLang="en-US" sz="4000">
                <a:solidFill>
                  <a:srgbClr val="0000FF"/>
                </a:solidFill>
                <a:ea typeface="楷体_GB2312" pitchFamily="49" charset="-122"/>
              </a:rPr>
              <a:t>轨道的总数目不变</a:t>
            </a:r>
            <a:r>
              <a:rPr lang="zh-CN" altLang="en-US" sz="4000">
                <a:solidFill>
                  <a:schemeClr val="tx2"/>
                </a:solidFill>
                <a:ea typeface="楷体_GB2312" pitchFamily="49" charset="-122"/>
              </a:rPr>
              <a:t>。</a:t>
            </a:r>
          </a:p>
        </p:txBody>
      </p:sp>
      <p:sp>
        <p:nvSpPr>
          <p:cNvPr id="870403" name="Text Box 3">
            <a:extLst>
              <a:ext uri="{FF2B5EF4-FFF2-40B4-BE49-F238E27FC236}">
                <a16:creationId xmlns:a16="http://schemas.microsoft.com/office/drawing/2014/main" id="{24928636-6BF7-4445-AF6A-4698E75FA0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0"/>
            <a:ext cx="6408738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0099"/>
                </a:solidFill>
              </a:rPr>
              <a:t>杂化轨道理论的要点： </a:t>
            </a:r>
          </a:p>
        </p:txBody>
      </p:sp>
      <p:sp>
        <p:nvSpPr>
          <p:cNvPr id="870404" name="Text Box 4">
            <a:extLst>
              <a:ext uri="{FF2B5EF4-FFF2-40B4-BE49-F238E27FC236}">
                <a16:creationId xmlns:a16="http://schemas.microsoft.com/office/drawing/2014/main" id="{86BDC56D-9ABF-45EB-8A13-192375973A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2276475"/>
            <a:ext cx="8640762" cy="411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altLang="zh-CN" sz="4000">
                <a:ea typeface="楷体_GB2312" pitchFamily="49" charset="-122"/>
              </a:rPr>
              <a:t>(3)</a:t>
            </a:r>
            <a:r>
              <a:rPr lang="zh-CN" altLang="en-US" sz="4000">
                <a:ea typeface="楷体_GB2312" pitchFamily="49" charset="-122"/>
              </a:rPr>
              <a:t>由于杂化轨道的形状发生改变，一端特别肥大，使电子云分布更集中，杂化轨道与其它原子轨道成键时，重叠更大，所以</a:t>
            </a:r>
            <a:r>
              <a:rPr lang="zh-CN" altLang="en-US" sz="4000">
                <a:solidFill>
                  <a:srgbClr val="0066FF"/>
                </a:solidFill>
                <a:ea typeface="楷体_GB2312" pitchFamily="49" charset="-122"/>
              </a:rPr>
              <a:t>杂化轨道</a:t>
            </a:r>
            <a:r>
              <a:rPr lang="zh-CN" altLang="en-US" sz="4000">
                <a:ea typeface="楷体_GB2312" pitchFamily="49" charset="-122"/>
              </a:rPr>
              <a:t>比原来未杂化的轨道</a:t>
            </a:r>
            <a:r>
              <a:rPr lang="zh-CN" altLang="en-US" sz="4000">
                <a:solidFill>
                  <a:srgbClr val="0066FF"/>
                </a:solidFill>
                <a:ea typeface="楷体_GB2312" pitchFamily="49" charset="-122"/>
              </a:rPr>
              <a:t>成键能力强</a:t>
            </a:r>
            <a:r>
              <a:rPr lang="zh-CN" altLang="en-US" sz="4000">
                <a:ea typeface="楷体_GB2312" pitchFamily="49" charset="-122"/>
              </a:rPr>
              <a:t>，生成的分子更稳定。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0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0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70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02" grpId="0"/>
      <p:bldP spid="87040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灯片编号占位符 1">
            <a:extLst>
              <a:ext uri="{FF2B5EF4-FFF2-40B4-BE49-F238E27FC236}">
                <a16:creationId xmlns:a16="http://schemas.microsoft.com/office/drawing/2014/main" id="{5E19917A-3082-423F-85FB-E4D93B71E2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98EE7-2C52-4DF2-AE6B-18D9F665DA37}" type="slidenum">
              <a:rPr lang="en-US" altLang="zh-CN"/>
              <a:pPr/>
              <a:t>42</a:t>
            </a:fld>
            <a:endParaRPr lang="en-US" altLang="zh-CN"/>
          </a:p>
        </p:txBody>
      </p:sp>
      <p:grpSp>
        <p:nvGrpSpPr>
          <p:cNvPr id="871426" name="Group 2">
            <a:extLst>
              <a:ext uri="{FF2B5EF4-FFF2-40B4-BE49-F238E27FC236}">
                <a16:creationId xmlns:a16="http://schemas.microsoft.com/office/drawing/2014/main" id="{9FFA6A55-F17D-4C52-B657-6DB6C9BE978A}"/>
              </a:ext>
            </a:extLst>
          </p:cNvPr>
          <p:cNvGrpSpPr>
            <a:grpSpLocks/>
          </p:cNvGrpSpPr>
          <p:nvPr/>
        </p:nvGrpSpPr>
        <p:grpSpPr bwMode="auto">
          <a:xfrm>
            <a:off x="179388" y="1125538"/>
            <a:ext cx="8748712" cy="2803525"/>
            <a:chOff x="91" y="799"/>
            <a:chExt cx="5511" cy="1766"/>
          </a:xfrm>
        </p:grpSpPr>
        <p:grpSp>
          <p:nvGrpSpPr>
            <p:cNvPr id="871427" name="Group 3">
              <a:extLst>
                <a:ext uri="{FF2B5EF4-FFF2-40B4-BE49-F238E27FC236}">
                  <a16:creationId xmlns:a16="http://schemas.microsoft.com/office/drawing/2014/main" id="{E9E4E014-70ED-44BF-B30E-91178F94FC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" y="799"/>
              <a:ext cx="5511" cy="1766"/>
              <a:chOff x="113" y="1298"/>
              <a:chExt cx="5511" cy="1766"/>
            </a:xfrm>
          </p:grpSpPr>
          <p:pic>
            <p:nvPicPr>
              <p:cNvPr id="871428" name="Picture 4">
                <a:extLst>
                  <a:ext uri="{FF2B5EF4-FFF2-40B4-BE49-F238E27FC236}">
                    <a16:creationId xmlns:a16="http://schemas.microsoft.com/office/drawing/2014/main" id="{A54508DF-055D-4FBD-B129-A66D33A0E2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" y="1298"/>
                <a:ext cx="5511" cy="17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871429" name="Text Box 5">
                <a:extLst>
                  <a:ext uri="{FF2B5EF4-FFF2-40B4-BE49-F238E27FC236}">
                    <a16:creationId xmlns:a16="http://schemas.microsoft.com/office/drawing/2014/main" id="{FD07435B-B959-4416-BFD0-92809A4E9E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" y="1652"/>
                <a:ext cx="227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800">
                    <a:solidFill>
                      <a:schemeClr val="tx1"/>
                    </a:solidFill>
                  </a:rPr>
                  <a:t>+</a:t>
                </a:r>
              </a:p>
            </p:txBody>
          </p:sp>
          <p:sp>
            <p:nvSpPr>
              <p:cNvPr id="871430" name="Text Box 6">
                <a:extLst>
                  <a:ext uri="{FF2B5EF4-FFF2-40B4-BE49-F238E27FC236}">
                    <a16:creationId xmlns:a16="http://schemas.microsoft.com/office/drawing/2014/main" id="{D7654750-1F53-4AAD-B2B9-CD2E85DFC20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01" y="1706"/>
                <a:ext cx="227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800">
                    <a:solidFill>
                      <a:schemeClr val="tx1"/>
                    </a:solidFill>
                  </a:rPr>
                  <a:t>+</a:t>
                </a:r>
              </a:p>
            </p:txBody>
          </p:sp>
          <p:sp>
            <p:nvSpPr>
              <p:cNvPr id="871431" name="Text Box 7">
                <a:extLst>
                  <a:ext uri="{FF2B5EF4-FFF2-40B4-BE49-F238E27FC236}">
                    <a16:creationId xmlns:a16="http://schemas.microsoft.com/office/drawing/2014/main" id="{28BCA9A4-A571-4375-A2AC-B42A9105A7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9" y="1706"/>
                <a:ext cx="227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800">
                    <a:solidFill>
                      <a:schemeClr val="tx1"/>
                    </a:solidFill>
                    <a:sym typeface="Symbol" panose="05050102010706020507" pitchFamily="18" charset="2"/>
                  </a:rPr>
                  <a:t></a:t>
                </a:r>
              </a:p>
            </p:txBody>
          </p:sp>
          <p:sp>
            <p:nvSpPr>
              <p:cNvPr id="871432" name="Text Box 8">
                <a:extLst>
                  <a:ext uri="{FF2B5EF4-FFF2-40B4-BE49-F238E27FC236}">
                    <a16:creationId xmlns:a16="http://schemas.microsoft.com/office/drawing/2014/main" id="{5CFF505F-BD73-45AA-BDE8-D4F37311921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88" y="1480"/>
                <a:ext cx="227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800">
                    <a:solidFill>
                      <a:schemeClr val="tx1"/>
                    </a:solidFill>
                  </a:rPr>
                  <a:t>+</a:t>
                </a:r>
              </a:p>
            </p:txBody>
          </p:sp>
          <p:sp>
            <p:nvSpPr>
              <p:cNvPr id="871433" name="Text Box 9">
                <a:extLst>
                  <a:ext uri="{FF2B5EF4-FFF2-40B4-BE49-F238E27FC236}">
                    <a16:creationId xmlns:a16="http://schemas.microsoft.com/office/drawing/2014/main" id="{78BE9312-0B57-464E-A5BA-1F7E08D231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89" y="1979"/>
                <a:ext cx="227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800">
                    <a:solidFill>
                      <a:schemeClr val="tx1"/>
                    </a:solidFill>
                  </a:rPr>
                  <a:t>+</a:t>
                </a:r>
              </a:p>
            </p:txBody>
          </p:sp>
          <p:sp>
            <p:nvSpPr>
              <p:cNvPr id="871434" name="Text Box 10">
                <a:extLst>
                  <a:ext uri="{FF2B5EF4-FFF2-40B4-BE49-F238E27FC236}">
                    <a16:creationId xmlns:a16="http://schemas.microsoft.com/office/drawing/2014/main" id="{23F310E6-479C-4204-BBC4-679B69B900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48" y="1475"/>
                <a:ext cx="227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800">
                    <a:solidFill>
                      <a:schemeClr val="tx1"/>
                    </a:solidFill>
                    <a:sym typeface="Symbol" panose="05050102010706020507" pitchFamily="18" charset="2"/>
                  </a:rPr>
                  <a:t></a:t>
                </a:r>
              </a:p>
            </p:txBody>
          </p:sp>
          <p:sp>
            <p:nvSpPr>
              <p:cNvPr id="871435" name="Text Box 11">
                <a:extLst>
                  <a:ext uri="{FF2B5EF4-FFF2-40B4-BE49-F238E27FC236}">
                    <a16:creationId xmlns:a16="http://schemas.microsoft.com/office/drawing/2014/main" id="{854FF39F-47CA-41E9-9868-C4A2B5B50A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69" y="1969"/>
                <a:ext cx="227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800">
                    <a:solidFill>
                      <a:schemeClr val="tx1"/>
                    </a:solidFill>
                    <a:sym typeface="Symbol" panose="05050102010706020507" pitchFamily="18" charset="2"/>
                  </a:rPr>
                  <a:t></a:t>
                </a:r>
              </a:p>
            </p:txBody>
          </p:sp>
        </p:grpSp>
        <p:sp>
          <p:nvSpPr>
            <p:cNvPr id="871436" name="Text Box 12">
              <a:extLst>
                <a:ext uri="{FF2B5EF4-FFF2-40B4-BE49-F238E27FC236}">
                  <a16:creationId xmlns:a16="http://schemas.microsoft.com/office/drawing/2014/main" id="{9944400F-A956-48A6-AEB4-651B438146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51" y="1207"/>
              <a:ext cx="18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71437" name="Text Box 13">
              <a:extLst>
                <a:ext uri="{FF2B5EF4-FFF2-40B4-BE49-F238E27FC236}">
                  <a16:creationId xmlns:a16="http://schemas.microsoft.com/office/drawing/2014/main" id="{B09903E4-2D29-4971-9C34-B7072C4999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3" y="1207"/>
              <a:ext cx="181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>
                  <a:solidFill>
                    <a:schemeClr val="tx1"/>
                  </a:solidFill>
                </a:rPr>
                <a:t>+</a:t>
              </a:r>
            </a:p>
          </p:txBody>
        </p:sp>
      </p:grpSp>
      <p:sp>
        <p:nvSpPr>
          <p:cNvPr id="871438" name="Text Box 14">
            <a:extLst>
              <a:ext uri="{FF2B5EF4-FFF2-40B4-BE49-F238E27FC236}">
                <a16:creationId xmlns:a16="http://schemas.microsoft.com/office/drawing/2014/main" id="{8C0613BC-1390-4A82-A917-F804FD6B0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5888"/>
            <a:ext cx="7391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000">
                <a:solidFill>
                  <a:schemeClr val="tx1"/>
                </a:solidFill>
              </a:rPr>
              <a:t>(2) </a:t>
            </a:r>
            <a:r>
              <a:rPr lang="zh-CN" altLang="en-US" sz="4000">
                <a:solidFill>
                  <a:schemeClr val="tx1"/>
                </a:solidFill>
              </a:rPr>
              <a:t>杂化轨道的类型</a:t>
            </a:r>
          </a:p>
        </p:txBody>
      </p:sp>
      <p:sp>
        <p:nvSpPr>
          <p:cNvPr id="871439" name="Rectangle 15">
            <a:extLst>
              <a:ext uri="{FF2B5EF4-FFF2-40B4-BE49-F238E27FC236}">
                <a16:creationId xmlns:a16="http://schemas.microsoft.com/office/drawing/2014/main" id="{E10378F3-DF18-42A8-9C1D-9589A8700A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836613"/>
            <a:ext cx="38893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4000">
                <a:solidFill>
                  <a:schemeClr val="hlink"/>
                </a:solidFill>
                <a:cs typeface="Times New Roman" panose="02020603050405020304" pitchFamily="18" charset="0"/>
              </a:rPr>
              <a:t>①</a:t>
            </a:r>
            <a:r>
              <a:rPr lang="en-US" altLang="zh-CN" sz="4000">
                <a:solidFill>
                  <a:schemeClr val="hlink"/>
                </a:solidFill>
                <a:cs typeface="Times New Roman" panose="02020603050405020304" pitchFamily="18" charset="0"/>
              </a:rPr>
              <a:t> sp</a:t>
            </a:r>
            <a:r>
              <a:rPr lang="zh-CN" altLang="en-US" sz="4000">
                <a:solidFill>
                  <a:schemeClr val="hlink"/>
                </a:solidFill>
                <a:cs typeface="Times New Roman" panose="02020603050405020304" pitchFamily="18" charset="0"/>
              </a:rPr>
              <a:t>杂化</a:t>
            </a:r>
          </a:p>
        </p:txBody>
      </p:sp>
      <p:graphicFrame>
        <p:nvGraphicFramePr>
          <p:cNvPr id="871468" name="Group 44">
            <a:extLst>
              <a:ext uri="{FF2B5EF4-FFF2-40B4-BE49-F238E27FC236}">
                <a16:creationId xmlns:a16="http://schemas.microsoft.com/office/drawing/2014/main" id="{2A138877-CE86-4C85-BA65-97D1F56579FA}"/>
              </a:ext>
            </a:extLst>
          </p:cNvPr>
          <p:cNvGraphicFramePr>
            <a:graphicFrameLocks noGrp="1"/>
          </p:cNvGraphicFramePr>
          <p:nvPr/>
        </p:nvGraphicFramePr>
        <p:xfrm>
          <a:off x="179388" y="4149725"/>
          <a:ext cx="8785225" cy="2436813"/>
        </p:xfrm>
        <a:graphic>
          <a:graphicData uri="http://schemas.openxmlformats.org/drawingml/2006/table">
            <a:tbl>
              <a:tblPr/>
              <a:tblGrid>
                <a:gridCol w="1223962">
                  <a:extLst>
                    <a:ext uri="{9D8B030D-6E8A-4147-A177-3AD203B41FA5}">
                      <a16:colId xmlns:a16="http://schemas.microsoft.com/office/drawing/2014/main" val="4208963855"/>
                    </a:ext>
                  </a:extLst>
                </a:gridCol>
                <a:gridCol w="1296988">
                  <a:extLst>
                    <a:ext uri="{9D8B030D-6E8A-4147-A177-3AD203B41FA5}">
                      <a16:colId xmlns:a16="http://schemas.microsoft.com/office/drawing/2014/main" val="3335155994"/>
                    </a:ext>
                  </a:extLst>
                </a:gridCol>
                <a:gridCol w="1008062">
                  <a:extLst>
                    <a:ext uri="{9D8B030D-6E8A-4147-A177-3AD203B41FA5}">
                      <a16:colId xmlns:a16="http://schemas.microsoft.com/office/drawing/2014/main" val="1991365946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5598016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400940802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1291487451"/>
                    </a:ext>
                  </a:extLst>
                </a:gridCol>
                <a:gridCol w="1871663">
                  <a:extLst>
                    <a:ext uri="{9D8B030D-6E8A-4147-A177-3AD203B41FA5}">
                      <a16:colId xmlns:a16="http://schemas.microsoft.com/office/drawing/2014/main" val="2953485310"/>
                    </a:ext>
                  </a:extLst>
                </a:gridCol>
              </a:tblGrid>
              <a:tr h="550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杂化轨道数目</a:t>
                      </a:r>
                    </a:p>
                  </a:txBody>
                  <a:tcPr marL="0" marR="0" marT="0" marB="0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杂化轨道含量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轨道夹角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杂化轨道构型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成键类型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分子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构型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实例　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5609113"/>
                  </a:ext>
                </a:extLst>
              </a:tr>
              <a:tr h="6619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½ s,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½ p 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180</a:t>
                      </a: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sym typeface="Symbol" panose="05050102010706020507" pitchFamily="18" charset="2"/>
                        </a:rPr>
                        <a:t></a:t>
                      </a:r>
                      <a:endParaRPr kumimoji="1" lang="en-US" altLang="zh-CN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直线形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l-GR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Arial" panose="020B0604020202020204" pitchFamily="34" charset="0"/>
                        </a:rPr>
                        <a:t>σ</a:t>
                      </a: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Arial" panose="020B0604020202020204" pitchFamily="34" charset="0"/>
                        </a:rPr>
                        <a:t>键</a:t>
                      </a:r>
                      <a:endParaRPr kumimoji="1" lang="zh-CN" altLang="el-GR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直线形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HgCl</a:t>
                      </a:r>
                      <a:r>
                        <a:rPr kumimoji="1" lang="en-US" altLang="zh-CN" sz="3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、</a:t>
                      </a: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BeCl</a:t>
                      </a:r>
                      <a:r>
                        <a:rPr kumimoji="1" lang="en-US" altLang="zh-CN" sz="3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、</a:t>
                      </a: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CO</a:t>
                      </a:r>
                      <a:r>
                        <a:rPr kumimoji="1" lang="en-US" altLang="zh-CN" sz="3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6512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1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1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7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87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143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灯片编号占位符 2">
            <a:extLst>
              <a:ext uri="{FF2B5EF4-FFF2-40B4-BE49-F238E27FC236}">
                <a16:creationId xmlns:a16="http://schemas.microsoft.com/office/drawing/2014/main" id="{3D088276-FB1A-47C2-AB55-D71957EDC9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D4B748-B57C-4814-B18D-F4598DC0370F}" type="slidenum">
              <a:rPr lang="en-US" altLang="zh-CN"/>
              <a:pPr/>
              <a:t>43</a:t>
            </a:fld>
            <a:endParaRPr lang="en-US" altLang="zh-CN"/>
          </a:p>
        </p:txBody>
      </p:sp>
      <p:sp>
        <p:nvSpPr>
          <p:cNvPr id="872480" name="Text Box 32">
            <a:extLst>
              <a:ext uri="{FF2B5EF4-FFF2-40B4-BE49-F238E27FC236}">
                <a16:creationId xmlns:a16="http://schemas.microsoft.com/office/drawing/2014/main" id="{A501ECD9-BD71-4E57-99E5-9E1C36C640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77788"/>
            <a:ext cx="2663825" cy="1190625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3600">
                <a:solidFill>
                  <a:schemeClr val="tx1"/>
                </a:solidFill>
              </a:rPr>
              <a:t>Cl</a:t>
            </a:r>
            <a:r>
              <a:rPr lang="en-US" altLang="zh-CN" sz="3600">
                <a:solidFill>
                  <a:schemeClr val="tx1"/>
                </a:solidFill>
                <a:sym typeface="Symbol" panose="05050102010706020507" pitchFamily="18" charset="2"/>
              </a:rPr>
              <a:t>HgCl</a:t>
            </a:r>
          </a:p>
          <a:p>
            <a:pPr algn="ctr"/>
            <a:r>
              <a:rPr lang="zh-CN" altLang="en-US" sz="3600">
                <a:solidFill>
                  <a:schemeClr val="tx1"/>
                </a:solidFill>
                <a:sym typeface="Symbol" panose="05050102010706020507" pitchFamily="18" charset="2"/>
              </a:rPr>
              <a:t>直线形</a:t>
            </a:r>
          </a:p>
        </p:txBody>
      </p:sp>
      <p:sp>
        <p:nvSpPr>
          <p:cNvPr id="872450" name="Rectangle 2">
            <a:extLst>
              <a:ext uri="{FF2B5EF4-FFF2-40B4-BE49-F238E27FC236}">
                <a16:creationId xmlns:a16="http://schemas.microsoft.com/office/drawing/2014/main" id="{8CCEB92A-C516-4860-AE48-4F5DEF576D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188913"/>
            <a:ext cx="77724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20000"/>
              </a:spcBef>
            </a:pPr>
            <a:r>
              <a:rPr lang="en-US" altLang="zh-CN" sz="4000">
                <a:ea typeface="楷体_GB2312" pitchFamily="49" charset="-122"/>
              </a:rPr>
              <a:t>HgCl</a:t>
            </a:r>
            <a:r>
              <a:rPr lang="en-US" altLang="zh-CN" sz="4000" baseline="-30000">
                <a:ea typeface="楷体_GB2312" pitchFamily="49" charset="-122"/>
              </a:rPr>
              <a:t>2</a:t>
            </a:r>
            <a:r>
              <a:rPr lang="en-US" altLang="zh-CN" sz="4000">
                <a:ea typeface="楷体_GB2312" pitchFamily="49" charset="-122"/>
              </a:rPr>
              <a:t> </a:t>
            </a:r>
            <a:r>
              <a:rPr lang="zh-CN" altLang="en-US" sz="4000">
                <a:ea typeface="楷体_GB2312" pitchFamily="49" charset="-122"/>
              </a:rPr>
              <a:t>：</a:t>
            </a:r>
            <a:r>
              <a:rPr lang="en-US" altLang="zh-CN" sz="4000">
                <a:ea typeface="楷体_GB2312" pitchFamily="49" charset="-122"/>
              </a:rPr>
              <a:t>Hg,  5d</a:t>
            </a:r>
            <a:r>
              <a:rPr lang="en-US" altLang="zh-CN" sz="4000" baseline="30000">
                <a:ea typeface="楷体_GB2312" pitchFamily="49" charset="-122"/>
              </a:rPr>
              <a:t>10 </a:t>
            </a:r>
            <a:r>
              <a:rPr lang="en-US" altLang="zh-CN" sz="4000">
                <a:ea typeface="楷体_GB2312" pitchFamily="49" charset="-122"/>
              </a:rPr>
              <a:t>6s</a:t>
            </a:r>
            <a:r>
              <a:rPr lang="en-US" altLang="zh-CN" sz="4000" baseline="30000">
                <a:ea typeface="楷体_GB2312" pitchFamily="49" charset="-122"/>
              </a:rPr>
              <a:t>2</a:t>
            </a:r>
          </a:p>
        </p:txBody>
      </p:sp>
      <p:sp>
        <p:nvSpPr>
          <p:cNvPr id="872451" name="Rectangle 3">
            <a:extLst>
              <a:ext uri="{FF2B5EF4-FFF2-40B4-BE49-F238E27FC236}">
                <a16:creationId xmlns:a16="http://schemas.microsoft.com/office/drawing/2014/main" id="{83E2EC9D-031B-4841-9E4F-4765A63E0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981075"/>
            <a:ext cx="10985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3600">
                <a:solidFill>
                  <a:schemeClr val="tx1"/>
                </a:solidFill>
              </a:rPr>
              <a:t>基态</a:t>
            </a:r>
          </a:p>
        </p:txBody>
      </p:sp>
      <p:grpSp>
        <p:nvGrpSpPr>
          <p:cNvPr id="872472" name="Group 24">
            <a:extLst>
              <a:ext uri="{FF2B5EF4-FFF2-40B4-BE49-F238E27FC236}">
                <a16:creationId xmlns:a16="http://schemas.microsoft.com/office/drawing/2014/main" id="{A28C33E4-3B95-421F-B21B-7736920FEAAE}"/>
              </a:ext>
            </a:extLst>
          </p:cNvPr>
          <p:cNvGrpSpPr>
            <a:grpSpLocks/>
          </p:cNvGrpSpPr>
          <p:nvPr/>
        </p:nvGrpSpPr>
        <p:grpSpPr bwMode="auto">
          <a:xfrm>
            <a:off x="412750" y="4017963"/>
            <a:ext cx="5167313" cy="2074862"/>
            <a:chOff x="158" y="2670"/>
            <a:chExt cx="3255" cy="1307"/>
          </a:xfrm>
        </p:grpSpPr>
        <p:sp>
          <p:nvSpPr>
            <p:cNvPr id="872473" name="Rectangle 25">
              <a:extLst>
                <a:ext uri="{FF2B5EF4-FFF2-40B4-BE49-F238E27FC236}">
                  <a16:creationId xmlns:a16="http://schemas.microsoft.com/office/drawing/2014/main" id="{3036CAB6-0705-41D0-BFA1-3F504C807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" y="2670"/>
              <a:ext cx="1815" cy="5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buFontTx/>
                <a:buNone/>
              </a:pPr>
              <a:r>
                <a:rPr lang="en-US" altLang="zh-CN" sz="4000">
                  <a:ea typeface="楷体_GB2312" pitchFamily="49" charset="-122"/>
                </a:rPr>
                <a:t>Cl </a:t>
              </a:r>
              <a:r>
                <a:rPr lang="zh-CN" altLang="en-US" sz="4000">
                  <a:ea typeface="楷体_GB2312" pitchFamily="49" charset="-122"/>
                </a:rPr>
                <a:t>：</a:t>
              </a:r>
              <a:r>
                <a:rPr lang="en-US" altLang="zh-CN" sz="4000">
                  <a:ea typeface="楷体_GB2312" pitchFamily="49" charset="-122"/>
                </a:rPr>
                <a:t>3s</a:t>
              </a:r>
              <a:r>
                <a:rPr lang="en-US" altLang="zh-CN" sz="4000" baseline="30000">
                  <a:ea typeface="楷体_GB2312" pitchFamily="49" charset="-122"/>
                </a:rPr>
                <a:t>2 </a:t>
              </a:r>
              <a:r>
                <a:rPr lang="en-US" altLang="zh-CN" sz="4000">
                  <a:ea typeface="楷体_GB2312" pitchFamily="49" charset="-122"/>
                </a:rPr>
                <a:t>3p</a:t>
              </a:r>
              <a:r>
                <a:rPr lang="en-US" altLang="zh-CN" sz="4000" baseline="30000">
                  <a:ea typeface="楷体_GB2312" pitchFamily="49" charset="-122"/>
                </a:rPr>
                <a:t>5</a:t>
              </a:r>
              <a:endParaRPr lang="en-US" altLang="zh-CN" sz="4000">
                <a:ea typeface="楷体_GB2312" pitchFamily="49" charset="-122"/>
              </a:endParaRPr>
            </a:p>
          </p:txBody>
        </p:sp>
        <p:grpSp>
          <p:nvGrpSpPr>
            <p:cNvPr id="872474" name="Group 26">
              <a:extLst>
                <a:ext uri="{FF2B5EF4-FFF2-40B4-BE49-F238E27FC236}">
                  <a16:creationId xmlns:a16="http://schemas.microsoft.com/office/drawing/2014/main" id="{E1281B6C-8CE2-4D0B-82B1-B4100202B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" y="3215"/>
              <a:ext cx="3028" cy="413"/>
              <a:chOff x="612" y="618"/>
              <a:chExt cx="3028" cy="413"/>
            </a:xfrm>
          </p:grpSpPr>
          <p:sp>
            <p:nvSpPr>
              <p:cNvPr id="872475" name="Text Box 27">
                <a:extLst>
                  <a:ext uri="{FF2B5EF4-FFF2-40B4-BE49-F238E27FC236}">
                    <a16:creationId xmlns:a16="http://schemas.microsoft.com/office/drawing/2014/main" id="{6C05C3AA-5184-4E8B-A6CC-56353D5DC38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2" y="618"/>
                <a:ext cx="624" cy="413"/>
              </a:xfrm>
              <a:prstGeom prst="rect">
                <a:avLst/>
              </a:prstGeom>
              <a:noFill/>
              <a:ln w="76200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>
                    <a:solidFill>
                      <a:schemeClr val="tx1"/>
                    </a:solidFill>
                    <a:sym typeface="Symbol" panose="05050102010706020507" pitchFamily="18" charset="2"/>
                  </a:rPr>
                  <a:t></a:t>
                </a:r>
              </a:p>
            </p:txBody>
          </p:sp>
          <p:sp>
            <p:nvSpPr>
              <p:cNvPr id="872476" name="Text Box 28">
                <a:extLst>
                  <a:ext uri="{FF2B5EF4-FFF2-40B4-BE49-F238E27FC236}">
                    <a16:creationId xmlns:a16="http://schemas.microsoft.com/office/drawing/2014/main" id="{64BE8D52-F66E-431E-B43E-17A5BD2746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16" y="618"/>
                <a:ext cx="624" cy="413"/>
              </a:xfrm>
              <a:prstGeom prst="rect">
                <a:avLst/>
              </a:prstGeom>
              <a:noFill/>
              <a:ln w="76200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>
                    <a:solidFill>
                      <a:schemeClr val="tx1"/>
                    </a:solidFill>
                    <a:sym typeface="Symbol" panose="05050102010706020507" pitchFamily="18" charset="2"/>
                  </a:rPr>
                  <a:t></a:t>
                </a:r>
                <a:endParaRPr lang="en-US" altLang="zh-CN" sz="3200">
                  <a:solidFill>
                    <a:schemeClr val="tx1"/>
                  </a:solidFill>
                </a:endParaRPr>
              </a:p>
            </p:txBody>
          </p:sp>
          <p:sp>
            <p:nvSpPr>
              <p:cNvPr id="872477" name="Text Box 29">
                <a:extLst>
                  <a:ext uri="{FF2B5EF4-FFF2-40B4-BE49-F238E27FC236}">
                    <a16:creationId xmlns:a16="http://schemas.microsoft.com/office/drawing/2014/main" id="{88DBC606-6E28-429A-8708-75CB64D3375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81" y="618"/>
                <a:ext cx="624" cy="413"/>
              </a:xfrm>
              <a:prstGeom prst="rect">
                <a:avLst/>
              </a:prstGeom>
              <a:noFill/>
              <a:ln w="76200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>
                    <a:solidFill>
                      <a:schemeClr val="tx1"/>
                    </a:solidFill>
                    <a:sym typeface="Symbol" panose="05050102010706020507" pitchFamily="18" charset="2"/>
                  </a:rPr>
                  <a:t></a:t>
                </a:r>
                <a:endParaRPr lang="en-US" altLang="zh-CN" sz="3200">
                  <a:solidFill>
                    <a:schemeClr val="tx1"/>
                  </a:solidFill>
                </a:endParaRPr>
              </a:p>
            </p:txBody>
          </p:sp>
          <p:sp>
            <p:nvSpPr>
              <p:cNvPr id="872478" name="Text Box 30">
                <a:extLst>
                  <a:ext uri="{FF2B5EF4-FFF2-40B4-BE49-F238E27FC236}">
                    <a16:creationId xmlns:a16="http://schemas.microsoft.com/office/drawing/2014/main" id="{EE2B3D31-DA17-45CF-A2BE-58E0FF13E80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46" y="618"/>
                <a:ext cx="624" cy="413"/>
              </a:xfrm>
              <a:prstGeom prst="rect">
                <a:avLst/>
              </a:prstGeom>
              <a:noFill/>
              <a:ln w="76200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>
                    <a:solidFill>
                      <a:schemeClr val="tx1"/>
                    </a:solidFill>
                    <a:sym typeface="Symbol" panose="05050102010706020507" pitchFamily="18" charset="2"/>
                  </a:rPr>
                  <a:t></a:t>
                </a:r>
                <a:endParaRPr lang="en-US" altLang="zh-CN" sz="3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72479" name="Text Box 31">
              <a:extLst>
                <a:ext uri="{FF2B5EF4-FFF2-40B4-BE49-F238E27FC236}">
                  <a16:creationId xmlns:a16="http://schemas.microsoft.com/office/drawing/2014/main" id="{F4D18475-B1AD-475D-8974-CA3BE57190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" y="3612"/>
              <a:ext cx="222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>
                  <a:solidFill>
                    <a:schemeClr val="tx1"/>
                  </a:solidFill>
                </a:rPr>
                <a:t>3s                    3p</a:t>
              </a:r>
            </a:p>
          </p:txBody>
        </p:sp>
      </p:grpSp>
      <p:grpSp>
        <p:nvGrpSpPr>
          <p:cNvPr id="872490" name="Group 42">
            <a:extLst>
              <a:ext uri="{FF2B5EF4-FFF2-40B4-BE49-F238E27FC236}">
                <a16:creationId xmlns:a16="http://schemas.microsoft.com/office/drawing/2014/main" id="{775A64B0-8066-44CF-9F7D-E2E4C730A97E}"/>
              </a:ext>
            </a:extLst>
          </p:cNvPr>
          <p:cNvGrpSpPr>
            <a:grpSpLocks/>
          </p:cNvGrpSpPr>
          <p:nvPr/>
        </p:nvGrpSpPr>
        <p:grpSpPr bwMode="auto">
          <a:xfrm>
            <a:off x="1474788" y="981075"/>
            <a:ext cx="5041900" cy="3221038"/>
            <a:chOff x="1156" y="618"/>
            <a:chExt cx="3176" cy="2029"/>
          </a:xfrm>
        </p:grpSpPr>
        <p:grpSp>
          <p:nvGrpSpPr>
            <p:cNvPr id="872491" name="Group 43">
              <a:extLst>
                <a:ext uri="{FF2B5EF4-FFF2-40B4-BE49-F238E27FC236}">
                  <a16:creationId xmlns:a16="http://schemas.microsoft.com/office/drawing/2014/main" id="{AB6CF0AB-B040-4FB6-A5D5-2C75980E1B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82" y="1180"/>
              <a:ext cx="1633" cy="547"/>
              <a:chOff x="1791" y="1071"/>
              <a:chExt cx="1633" cy="547"/>
            </a:xfrm>
          </p:grpSpPr>
          <p:sp>
            <p:nvSpPr>
              <p:cNvPr id="872492" name="Line 44">
                <a:extLst>
                  <a:ext uri="{FF2B5EF4-FFF2-40B4-BE49-F238E27FC236}">
                    <a16:creationId xmlns:a16="http://schemas.microsoft.com/office/drawing/2014/main" id="{066EB0F0-7B4E-462D-994A-5CFBCD2278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91" y="1071"/>
                <a:ext cx="0" cy="547"/>
              </a:xfrm>
              <a:prstGeom prst="line">
                <a:avLst/>
              </a:prstGeom>
              <a:noFill/>
              <a:ln w="50800">
                <a:solidFill>
                  <a:srgbClr val="9900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72493" name="Text Box 45">
                <a:extLst>
                  <a:ext uri="{FF2B5EF4-FFF2-40B4-BE49-F238E27FC236}">
                    <a16:creationId xmlns:a16="http://schemas.microsoft.com/office/drawing/2014/main" id="{BA0696B6-772D-49C8-810C-ECEECC0987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1" y="1117"/>
                <a:ext cx="1633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3200">
                    <a:solidFill>
                      <a:srgbClr val="990099"/>
                    </a:solidFill>
                  </a:rPr>
                  <a:t>激发</a:t>
                </a:r>
                <a:r>
                  <a:rPr lang="en-US" altLang="zh-CN" sz="3200">
                    <a:solidFill>
                      <a:srgbClr val="990099"/>
                    </a:solidFill>
                  </a:rPr>
                  <a:t>----</a:t>
                </a:r>
                <a:r>
                  <a:rPr lang="zh-CN" altLang="en-US" sz="3200">
                    <a:solidFill>
                      <a:srgbClr val="990099"/>
                    </a:solidFill>
                  </a:rPr>
                  <a:t>杂化</a:t>
                </a:r>
              </a:p>
            </p:txBody>
          </p:sp>
        </p:grpSp>
        <p:grpSp>
          <p:nvGrpSpPr>
            <p:cNvPr id="872494" name="Group 46">
              <a:extLst>
                <a:ext uri="{FF2B5EF4-FFF2-40B4-BE49-F238E27FC236}">
                  <a16:creationId xmlns:a16="http://schemas.microsoft.com/office/drawing/2014/main" id="{3B983F2A-0437-44E6-A26B-B8B22A27A4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05" y="1759"/>
              <a:ext cx="1248" cy="413"/>
              <a:chOff x="1632" y="2976"/>
              <a:chExt cx="1248" cy="413"/>
            </a:xfrm>
          </p:grpSpPr>
          <p:sp>
            <p:nvSpPr>
              <p:cNvPr id="872495" name="Text Box 47">
                <a:extLst>
                  <a:ext uri="{FF2B5EF4-FFF2-40B4-BE49-F238E27FC236}">
                    <a16:creationId xmlns:a16="http://schemas.microsoft.com/office/drawing/2014/main" id="{07239617-93D1-4417-88E1-8091ADCF0D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2" y="2976"/>
                <a:ext cx="624" cy="413"/>
              </a:xfrm>
              <a:prstGeom prst="rect">
                <a:avLst/>
              </a:prstGeom>
              <a:noFill/>
              <a:ln w="76200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>
                    <a:solidFill>
                      <a:schemeClr val="tx1"/>
                    </a:solidFill>
                    <a:sym typeface="Symbol" panose="05050102010706020507" pitchFamily="18" charset="2"/>
                  </a:rPr>
                  <a:t></a:t>
                </a:r>
                <a:endParaRPr lang="en-US" altLang="zh-CN" sz="3200">
                  <a:solidFill>
                    <a:schemeClr val="tx1"/>
                  </a:solidFill>
                </a:endParaRPr>
              </a:p>
            </p:txBody>
          </p:sp>
          <p:sp>
            <p:nvSpPr>
              <p:cNvPr id="872496" name="Text Box 48">
                <a:extLst>
                  <a:ext uri="{FF2B5EF4-FFF2-40B4-BE49-F238E27FC236}">
                    <a16:creationId xmlns:a16="http://schemas.microsoft.com/office/drawing/2014/main" id="{D15AF579-7AB3-4388-B9C1-5ED7735DF4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6" y="2976"/>
                <a:ext cx="624" cy="413"/>
              </a:xfrm>
              <a:prstGeom prst="rect">
                <a:avLst/>
              </a:prstGeom>
              <a:noFill/>
              <a:ln w="76200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>
                    <a:solidFill>
                      <a:schemeClr val="tx1"/>
                    </a:solidFill>
                    <a:sym typeface="Symbol" panose="05050102010706020507" pitchFamily="18" charset="2"/>
                  </a:rPr>
                  <a:t></a:t>
                </a:r>
                <a:endParaRPr lang="en-US" altLang="zh-CN" sz="3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72497" name="Text Box 49">
              <a:extLst>
                <a:ext uri="{FF2B5EF4-FFF2-40B4-BE49-F238E27FC236}">
                  <a16:creationId xmlns:a16="http://schemas.microsoft.com/office/drawing/2014/main" id="{7A86687A-D1E5-45AB-A3E2-DA18191D10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1" y="1759"/>
              <a:ext cx="624" cy="413"/>
            </a:xfrm>
            <a:prstGeom prst="rect">
              <a:avLst/>
            </a:prstGeom>
            <a:noFill/>
            <a:ln w="76200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zh-CN" altLang="zh-CN" sz="3200" b="0">
                <a:solidFill>
                  <a:schemeClr val="tx1"/>
                </a:solidFill>
              </a:endParaRPr>
            </a:p>
          </p:txBody>
        </p:sp>
        <p:sp>
          <p:nvSpPr>
            <p:cNvPr id="872498" name="Text Box 50">
              <a:extLst>
                <a:ext uri="{FF2B5EF4-FFF2-40B4-BE49-F238E27FC236}">
                  <a16:creationId xmlns:a16="http://schemas.microsoft.com/office/drawing/2014/main" id="{4D01A6A0-397A-4C66-B82C-E9803EB56C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5" y="1759"/>
              <a:ext cx="624" cy="413"/>
            </a:xfrm>
            <a:prstGeom prst="rect">
              <a:avLst/>
            </a:prstGeom>
            <a:noFill/>
            <a:ln w="76200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zh-CN" altLang="zh-CN" sz="3200" b="0"/>
            </a:p>
          </p:txBody>
        </p:sp>
        <p:sp>
          <p:nvSpPr>
            <p:cNvPr id="872499" name="Rectangle 51">
              <a:extLst>
                <a:ext uri="{FF2B5EF4-FFF2-40B4-BE49-F238E27FC236}">
                  <a16:creationId xmlns:a16="http://schemas.microsoft.com/office/drawing/2014/main" id="{CD2444AC-AB32-49A1-AF07-BBE7CD443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" y="2205"/>
              <a:ext cx="3176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4000">
                  <a:solidFill>
                    <a:schemeClr val="tx1"/>
                  </a:solidFill>
                </a:rPr>
                <a:t>sp</a:t>
              </a:r>
              <a:r>
                <a:rPr lang="zh-CN" altLang="en-US" sz="4000">
                  <a:solidFill>
                    <a:schemeClr val="tx1"/>
                  </a:solidFill>
                </a:rPr>
                <a:t>杂化轨道         </a:t>
              </a:r>
              <a:r>
                <a:rPr lang="en-US" altLang="zh-CN" sz="4000">
                  <a:solidFill>
                    <a:schemeClr val="tx1"/>
                  </a:solidFill>
                </a:rPr>
                <a:t>6p</a:t>
              </a:r>
            </a:p>
          </p:txBody>
        </p:sp>
        <p:sp>
          <p:nvSpPr>
            <p:cNvPr id="872500" name="Rectangle 52">
              <a:extLst>
                <a:ext uri="{FF2B5EF4-FFF2-40B4-BE49-F238E27FC236}">
                  <a16:creationId xmlns:a16="http://schemas.microsoft.com/office/drawing/2014/main" id="{EDE47EE4-65D8-4B60-BB4E-37D62CD9D7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9" y="618"/>
              <a:ext cx="590" cy="363"/>
            </a:xfrm>
            <a:prstGeom prst="rect">
              <a:avLst/>
            </a:prstGeom>
            <a:noFill/>
            <a:ln w="762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2501" name="Rectangle 53">
              <a:extLst>
                <a:ext uri="{FF2B5EF4-FFF2-40B4-BE49-F238E27FC236}">
                  <a16:creationId xmlns:a16="http://schemas.microsoft.com/office/drawing/2014/main" id="{A457BEF6-B0DB-4EFD-8DAB-CEEE267AA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5" y="624"/>
              <a:ext cx="590" cy="363"/>
            </a:xfrm>
            <a:prstGeom prst="rect">
              <a:avLst/>
            </a:prstGeom>
            <a:noFill/>
            <a:ln w="762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2502" name="Rectangle 54">
              <a:extLst>
                <a:ext uri="{FF2B5EF4-FFF2-40B4-BE49-F238E27FC236}">
                  <a16:creationId xmlns:a16="http://schemas.microsoft.com/office/drawing/2014/main" id="{B4B69D54-8B32-4963-B10F-3A50CECB4A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5" y="624"/>
              <a:ext cx="590" cy="363"/>
            </a:xfrm>
            <a:prstGeom prst="rect">
              <a:avLst/>
            </a:prstGeom>
            <a:noFill/>
            <a:ln w="762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2503" name="Rectangle 55">
              <a:extLst>
                <a:ext uri="{FF2B5EF4-FFF2-40B4-BE49-F238E27FC236}">
                  <a16:creationId xmlns:a16="http://schemas.microsoft.com/office/drawing/2014/main" id="{2800E7FD-D83B-447F-8DCE-5D5B49695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5" y="624"/>
              <a:ext cx="590" cy="363"/>
            </a:xfrm>
            <a:prstGeom prst="rect">
              <a:avLst/>
            </a:prstGeom>
            <a:noFill/>
            <a:ln w="762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2504" name="Text Box 56">
              <a:extLst>
                <a:ext uri="{FF2B5EF4-FFF2-40B4-BE49-F238E27FC236}">
                  <a16:creationId xmlns:a16="http://schemas.microsoft.com/office/drawing/2014/main" id="{B08A42B4-B183-45E7-A9DB-C33702FA59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3" y="624"/>
              <a:ext cx="45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3200">
                  <a:solidFill>
                    <a:schemeClr val="tx1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</a:t>
              </a:r>
            </a:p>
          </p:txBody>
        </p:sp>
        <p:sp>
          <p:nvSpPr>
            <p:cNvPr id="872505" name="Text Box 57">
              <a:extLst>
                <a:ext uri="{FF2B5EF4-FFF2-40B4-BE49-F238E27FC236}">
                  <a16:creationId xmlns:a16="http://schemas.microsoft.com/office/drawing/2014/main" id="{9D6DC842-C54F-491D-B20E-F9CDDDB6DC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9" y="935"/>
              <a:ext cx="240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3200">
                  <a:solidFill>
                    <a:schemeClr val="tx1"/>
                  </a:solidFill>
                  <a:ea typeface="宋体" panose="02010600030101010101" pitchFamily="2" charset="-122"/>
                </a:rPr>
                <a:t>6s                    6p</a:t>
              </a:r>
            </a:p>
          </p:txBody>
        </p:sp>
      </p:grpSp>
      <p:grpSp>
        <p:nvGrpSpPr>
          <p:cNvPr id="872506" name="Group 58">
            <a:extLst>
              <a:ext uri="{FF2B5EF4-FFF2-40B4-BE49-F238E27FC236}">
                <a16:creationId xmlns:a16="http://schemas.microsoft.com/office/drawing/2014/main" id="{5F6A7823-BD57-4B40-BA71-7977C8A39DF1}"/>
              </a:ext>
            </a:extLst>
          </p:cNvPr>
          <p:cNvGrpSpPr>
            <a:grpSpLocks/>
          </p:cNvGrpSpPr>
          <p:nvPr/>
        </p:nvGrpSpPr>
        <p:grpSpPr bwMode="auto">
          <a:xfrm>
            <a:off x="250825" y="4149725"/>
            <a:ext cx="7777163" cy="2066925"/>
            <a:chOff x="158" y="2115"/>
            <a:chExt cx="4899" cy="1302"/>
          </a:xfrm>
        </p:grpSpPr>
        <p:grpSp>
          <p:nvGrpSpPr>
            <p:cNvPr id="872507" name="Group 59">
              <a:extLst>
                <a:ext uri="{FF2B5EF4-FFF2-40B4-BE49-F238E27FC236}">
                  <a16:creationId xmlns:a16="http://schemas.microsoft.com/office/drawing/2014/main" id="{38E4902A-FF47-414E-98F9-CCA1CC4BCF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8" y="2115"/>
              <a:ext cx="4899" cy="1302"/>
              <a:chOff x="295" y="2614"/>
              <a:chExt cx="4899" cy="1302"/>
            </a:xfrm>
          </p:grpSpPr>
          <p:graphicFrame>
            <p:nvGraphicFramePr>
              <p:cNvPr id="872508" name="Object 60">
                <a:extLst>
                  <a:ext uri="{FF2B5EF4-FFF2-40B4-BE49-F238E27FC236}">
                    <a16:creationId xmlns:a16="http://schemas.microsoft.com/office/drawing/2014/main" id="{15E2EC80-EFBB-43FD-97A5-46102A5B0D1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5" y="2614"/>
              <a:ext cx="4899" cy="130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72517" name="Image" r:id="rId3" imgW="6933333" imgH="1841270" progId="Photoshop.Image.9">
                      <p:embed/>
                    </p:oleObj>
                  </mc:Choice>
                  <mc:Fallback>
                    <p:oleObj name="Image" r:id="rId3" imgW="6933333" imgH="1841270" progId="Photoshop.Image.9">
                      <p:embed/>
                      <p:pic>
                        <p:nvPicPr>
                          <p:cNvPr id="0" name="Object 6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5" y="2614"/>
                            <a:ext cx="4899" cy="130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872509" name="Group 61">
                <a:extLst>
                  <a:ext uri="{FF2B5EF4-FFF2-40B4-BE49-F238E27FC236}">
                    <a16:creationId xmlns:a16="http://schemas.microsoft.com/office/drawing/2014/main" id="{579C5200-88BF-4DF1-BBC2-761175C021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0" y="3113"/>
                <a:ext cx="4517" cy="393"/>
                <a:chOff x="449" y="3088"/>
                <a:chExt cx="4517" cy="393"/>
              </a:xfrm>
            </p:grpSpPr>
            <p:sp>
              <p:nvSpPr>
                <p:cNvPr id="872510" name="Text Box 62">
                  <a:extLst>
                    <a:ext uri="{FF2B5EF4-FFF2-40B4-BE49-F238E27FC236}">
                      <a16:creationId xmlns:a16="http://schemas.microsoft.com/office/drawing/2014/main" id="{B083A7B9-7C34-491F-A5A2-54F8480344C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740" y="3113"/>
                  <a:ext cx="226" cy="3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3200">
                      <a:solidFill>
                        <a:schemeClr val="tx1"/>
                      </a:solidFill>
                      <a:sym typeface="Symbol" panose="05050102010706020507" pitchFamily="18" charset="2"/>
                    </a:rPr>
                    <a:t></a:t>
                  </a:r>
                </a:p>
              </p:txBody>
            </p:sp>
            <p:sp>
              <p:nvSpPr>
                <p:cNvPr id="872511" name="Text Box 63">
                  <a:extLst>
                    <a:ext uri="{FF2B5EF4-FFF2-40B4-BE49-F238E27FC236}">
                      <a16:creationId xmlns:a16="http://schemas.microsoft.com/office/drawing/2014/main" id="{B726E52C-3262-4514-A8D2-217FA101CC0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63" y="3116"/>
                  <a:ext cx="226" cy="3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3200">
                      <a:solidFill>
                        <a:schemeClr val="tx1"/>
                      </a:solidFill>
                    </a:rPr>
                    <a:t>+</a:t>
                  </a:r>
                </a:p>
              </p:txBody>
            </p:sp>
            <p:sp>
              <p:nvSpPr>
                <p:cNvPr id="872512" name="Text Box 64">
                  <a:extLst>
                    <a:ext uri="{FF2B5EF4-FFF2-40B4-BE49-F238E27FC236}">
                      <a16:creationId xmlns:a16="http://schemas.microsoft.com/office/drawing/2014/main" id="{8B8ACCFD-AF1B-45F9-BDEB-850883E7EE1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19" y="3110"/>
                  <a:ext cx="226" cy="3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3200">
                      <a:solidFill>
                        <a:schemeClr val="tx1"/>
                      </a:solidFill>
                    </a:rPr>
                    <a:t>+</a:t>
                  </a:r>
                </a:p>
              </p:txBody>
            </p:sp>
            <p:sp>
              <p:nvSpPr>
                <p:cNvPr id="872513" name="Text Box 65">
                  <a:extLst>
                    <a:ext uri="{FF2B5EF4-FFF2-40B4-BE49-F238E27FC236}">
                      <a16:creationId xmlns:a16="http://schemas.microsoft.com/office/drawing/2014/main" id="{F51C7559-198D-4E6B-BCBC-C380C1608DE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18" y="3095"/>
                  <a:ext cx="226" cy="3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3200">
                      <a:solidFill>
                        <a:schemeClr val="tx1"/>
                      </a:solidFill>
                    </a:rPr>
                    <a:t>+</a:t>
                  </a:r>
                </a:p>
              </p:txBody>
            </p:sp>
            <p:sp>
              <p:nvSpPr>
                <p:cNvPr id="872514" name="Text Box 66">
                  <a:extLst>
                    <a:ext uri="{FF2B5EF4-FFF2-40B4-BE49-F238E27FC236}">
                      <a16:creationId xmlns:a16="http://schemas.microsoft.com/office/drawing/2014/main" id="{FFE836F6-F6BD-40F6-B434-F304B3EB80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83" y="3088"/>
                  <a:ext cx="226" cy="3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3200">
                      <a:solidFill>
                        <a:schemeClr val="tx1"/>
                      </a:solidFill>
                    </a:rPr>
                    <a:t>+</a:t>
                  </a:r>
                </a:p>
              </p:txBody>
            </p:sp>
            <p:sp>
              <p:nvSpPr>
                <p:cNvPr id="872515" name="Text Box 67">
                  <a:extLst>
                    <a:ext uri="{FF2B5EF4-FFF2-40B4-BE49-F238E27FC236}">
                      <a16:creationId xmlns:a16="http://schemas.microsoft.com/office/drawing/2014/main" id="{5EAE8CE4-BEBA-4C28-B64A-5BE2835D108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49" y="3094"/>
                  <a:ext cx="226" cy="3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3200">
                      <a:solidFill>
                        <a:schemeClr val="tx1"/>
                      </a:solidFill>
                      <a:sym typeface="Symbol" panose="05050102010706020507" pitchFamily="18" charset="2"/>
                    </a:rPr>
                    <a:t></a:t>
                  </a:r>
                </a:p>
              </p:txBody>
            </p:sp>
          </p:grpSp>
        </p:grpSp>
        <p:sp>
          <p:nvSpPr>
            <p:cNvPr id="872516" name="Text Box 68">
              <a:extLst>
                <a:ext uri="{FF2B5EF4-FFF2-40B4-BE49-F238E27FC236}">
                  <a16:creationId xmlns:a16="http://schemas.microsoft.com/office/drawing/2014/main" id="{3CF63411-C089-4C44-ADBE-8F2C53DC43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2" y="2671"/>
              <a:ext cx="363" cy="2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90000"/>
                </a:lnSpc>
                <a:spcBef>
                  <a:spcPct val="50000"/>
                </a:spcBef>
              </a:pPr>
              <a:r>
                <a:rPr lang="en-US" altLang="zh-CN" sz="2400">
                  <a:solidFill>
                    <a:schemeClr val="tx1"/>
                  </a:solidFill>
                </a:rPr>
                <a:t>Hg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872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72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72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72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248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灯片编号占位符 1">
            <a:extLst>
              <a:ext uri="{FF2B5EF4-FFF2-40B4-BE49-F238E27FC236}">
                <a16:creationId xmlns:a16="http://schemas.microsoft.com/office/drawing/2014/main" id="{C1727E34-D5EB-47B9-93E2-CBF8537D42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6BBF3-5816-4426-8E5A-D656952ADADD}" type="slidenum">
              <a:rPr lang="en-US" altLang="zh-CN"/>
              <a:pPr/>
              <a:t>44</a:t>
            </a:fld>
            <a:endParaRPr lang="en-US" altLang="zh-CN"/>
          </a:p>
        </p:txBody>
      </p:sp>
      <p:grpSp>
        <p:nvGrpSpPr>
          <p:cNvPr id="873474" name="Group 2">
            <a:extLst>
              <a:ext uri="{FF2B5EF4-FFF2-40B4-BE49-F238E27FC236}">
                <a16:creationId xmlns:a16="http://schemas.microsoft.com/office/drawing/2014/main" id="{A690C1FE-9ABC-4CA1-AF80-F3AEE9835ED6}"/>
              </a:ext>
            </a:extLst>
          </p:cNvPr>
          <p:cNvGrpSpPr>
            <a:grpSpLocks/>
          </p:cNvGrpSpPr>
          <p:nvPr/>
        </p:nvGrpSpPr>
        <p:grpSpPr bwMode="auto">
          <a:xfrm>
            <a:off x="250825" y="115888"/>
            <a:ext cx="8713788" cy="6005512"/>
            <a:chOff x="158" y="73"/>
            <a:chExt cx="5489" cy="3783"/>
          </a:xfrm>
        </p:grpSpPr>
        <p:pic>
          <p:nvPicPr>
            <p:cNvPr id="873475" name="Picture 3">
              <a:extLst>
                <a:ext uri="{FF2B5EF4-FFF2-40B4-BE49-F238E27FC236}">
                  <a16:creationId xmlns:a16="http://schemas.microsoft.com/office/drawing/2014/main" id="{755490CD-38B7-494F-BE3B-4B6A3E4AA9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99" t="4124"/>
            <a:stretch>
              <a:fillRect/>
            </a:stretch>
          </p:blipFill>
          <p:spPr bwMode="auto">
            <a:xfrm>
              <a:off x="204" y="73"/>
              <a:ext cx="5443" cy="37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73476" name="Picture 4">
              <a:extLst>
                <a:ext uri="{FF2B5EF4-FFF2-40B4-BE49-F238E27FC236}">
                  <a16:creationId xmlns:a16="http://schemas.microsoft.com/office/drawing/2014/main" id="{D198C668-871B-4543-922F-6AC009898A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75"/>
            <a:stretch>
              <a:fillRect/>
            </a:stretch>
          </p:blipFill>
          <p:spPr bwMode="auto">
            <a:xfrm>
              <a:off x="158" y="2976"/>
              <a:ext cx="2086" cy="8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73477" name="Rectangle 5">
            <a:extLst>
              <a:ext uri="{FF2B5EF4-FFF2-40B4-BE49-F238E27FC236}">
                <a16:creationId xmlns:a16="http://schemas.microsoft.com/office/drawing/2014/main" id="{8E198E35-DAFD-4346-B847-49EBD139A9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88913"/>
            <a:ext cx="439261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4000">
                <a:solidFill>
                  <a:schemeClr val="hlink"/>
                </a:solidFill>
              </a:rPr>
              <a:t>②</a:t>
            </a:r>
            <a:r>
              <a:rPr lang="en-US" altLang="zh-CN" sz="4000">
                <a:solidFill>
                  <a:schemeClr val="hlink"/>
                </a:solidFill>
              </a:rPr>
              <a:t>  sp</a:t>
            </a:r>
            <a:r>
              <a:rPr lang="en-US" altLang="zh-CN" sz="4000" baseline="30000">
                <a:solidFill>
                  <a:schemeClr val="hlink"/>
                </a:solidFill>
              </a:rPr>
              <a:t>2</a:t>
            </a:r>
            <a:r>
              <a:rPr lang="zh-CN" altLang="en-US" sz="4000">
                <a:solidFill>
                  <a:schemeClr val="hlink"/>
                </a:solidFill>
              </a:rPr>
              <a:t>杂化</a:t>
            </a:r>
          </a:p>
        </p:txBody>
      </p:sp>
      <p:graphicFrame>
        <p:nvGraphicFramePr>
          <p:cNvPr id="873478" name="Group 6">
            <a:extLst>
              <a:ext uri="{FF2B5EF4-FFF2-40B4-BE49-F238E27FC236}">
                <a16:creationId xmlns:a16="http://schemas.microsoft.com/office/drawing/2014/main" id="{7CF07B9E-E2A8-4374-BEA7-F2D412D15150}"/>
              </a:ext>
            </a:extLst>
          </p:cNvPr>
          <p:cNvGraphicFramePr>
            <a:graphicFrameLocks noGrp="1"/>
          </p:cNvGraphicFramePr>
          <p:nvPr/>
        </p:nvGraphicFramePr>
        <p:xfrm>
          <a:off x="127000" y="4538663"/>
          <a:ext cx="8856663" cy="1914525"/>
        </p:xfrm>
        <a:graphic>
          <a:graphicData uri="http://schemas.openxmlformats.org/drawingml/2006/table">
            <a:tbl>
              <a:tblPr/>
              <a:tblGrid>
                <a:gridCol w="1317625">
                  <a:extLst>
                    <a:ext uri="{9D8B030D-6E8A-4147-A177-3AD203B41FA5}">
                      <a16:colId xmlns:a16="http://schemas.microsoft.com/office/drawing/2014/main" val="225662307"/>
                    </a:ext>
                  </a:extLst>
                </a:gridCol>
                <a:gridCol w="1463675">
                  <a:extLst>
                    <a:ext uri="{9D8B030D-6E8A-4147-A177-3AD203B41FA5}">
                      <a16:colId xmlns:a16="http://schemas.microsoft.com/office/drawing/2014/main" val="67111824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4008067856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1030110568"/>
                    </a:ext>
                  </a:extLst>
                </a:gridCol>
                <a:gridCol w="1023938">
                  <a:extLst>
                    <a:ext uri="{9D8B030D-6E8A-4147-A177-3AD203B41FA5}">
                      <a16:colId xmlns:a16="http://schemas.microsoft.com/office/drawing/2014/main" val="3691518667"/>
                    </a:ext>
                  </a:extLst>
                </a:gridCol>
                <a:gridCol w="2124075">
                  <a:extLst>
                    <a:ext uri="{9D8B030D-6E8A-4147-A177-3AD203B41FA5}">
                      <a16:colId xmlns:a16="http://schemas.microsoft.com/office/drawing/2014/main" val="2541613096"/>
                    </a:ext>
                  </a:extLst>
                </a:gridCol>
              </a:tblGrid>
              <a:tr h="550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杂化轨道数目</a:t>
                      </a:r>
                    </a:p>
                  </a:txBody>
                  <a:tcPr marL="0" marR="0" marT="0" marB="0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杂化轨道含量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轨道夹角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杂化轨道构型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成键类型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分子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构型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627047"/>
                  </a:ext>
                </a:extLst>
              </a:tr>
              <a:tr h="6619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3</a:t>
                      </a:r>
                    </a:p>
                  </a:txBody>
                  <a:tcPr marL="0" marR="0" marT="0" marB="0" anchor="ctr" anchorCtr="1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1/3 s, 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2/3 p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120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°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正三角形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l-GR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Arial" panose="020B0604020202020204" pitchFamily="34" charset="0"/>
                        </a:rPr>
                        <a:t>σ</a:t>
                      </a: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Arial" panose="020B0604020202020204" pitchFamily="34" charset="0"/>
                        </a:rPr>
                        <a:t>键</a:t>
                      </a:r>
                      <a:endParaRPr kumimoji="1" lang="zh-CN" altLang="el-GR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正三角形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0737791"/>
                  </a:ext>
                </a:extLst>
              </a:tr>
            </a:tbl>
          </a:graphicData>
        </a:graphic>
      </p:graphicFrame>
      <p:sp>
        <p:nvSpPr>
          <p:cNvPr id="873503" name="Text Box 31">
            <a:extLst>
              <a:ext uri="{FF2B5EF4-FFF2-40B4-BE49-F238E27FC236}">
                <a16:creationId xmlns:a16="http://schemas.microsoft.com/office/drawing/2014/main" id="{AF6BA33B-1FFF-495C-9EC0-66ACA7FFC5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3683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873504" name="Text Box 32">
            <a:extLst>
              <a:ext uri="{FF2B5EF4-FFF2-40B4-BE49-F238E27FC236}">
                <a16:creationId xmlns:a16="http://schemas.microsoft.com/office/drawing/2014/main" id="{338B1275-45D4-4BFB-B61D-15461479F2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2708275"/>
            <a:ext cx="387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873505" name="Text Box 33">
            <a:extLst>
              <a:ext uri="{FF2B5EF4-FFF2-40B4-BE49-F238E27FC236}">
                <a16:creationId xmlns:a16="http://schemas.microsoft.com/office/drawing/2014/main" id="{4621AE2A-A1A5-44BB-8C2A-25D4518B36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75" y="2701925"/>
            <a:ext cx="3794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tx1"/>
                </a:solidFill>
                <a:sym typeface="Symbol" panose="05050102010706020507" pitchFamily="18" charset="2"/>
              </a:rPr>
              <a:t></a:t>
            </a:r>
          </a:p>
        </p:txBody>
      </p:sp>
      <p:sp>
        <p:nvSpPr>
          <p:cNvPr id="873506" name="Text Box 34">
            <a:extLst>
              <a:ext uri="{FF2B5EF4-FFF2-40B4-BE49-F238E27FC236}">
                <a16:creationId xmlns:a16="http://schemas.microsoft.com/office/drawing/2014/main" id="{535AAB7C-E20A-41E0-B40B-E915365CD4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3575" y="2205038"/>
            <a:ext cx="387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873507" name="Text Box 35">
            <a:extLst>
              <a:ext uri="{FF2B5EF4-FFF2-40B4-BE49-F238E27FC236}">
                <a16:creationId xmlns:a16="http://schemas.microsoft.com/office/drawing/2014/main" id="{92BECDFE-BF48-4B83-9D34-72E7E119B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3575" y="3357563"/>
            <a:ext cx="3794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tx1"/>
                </a:solidFill>
                <a:sym typeface="Symbol" panose="05050102010706020507" pitchFamily="18" charset="2"/>
              </a:rPr>
              <a:t></a:t>
            </a:r>
          </a:p>
        </p:txBody>
      </p:sp>
      <p:sp>
        <p:nvSpPr>
          <p:cNvPr id="873508" name="Text Box 36">
            <a:extLst>
              <a:ext uri="{FF2B5EF4-FFF2-40B4-BE49-F238E27FC236}">
                <a16:creationId xmlns:a16="http://schemas.microsoft.com/office/drawing/2014/main" id="{71DC50B6-D0B5-44A1-8D0B-4213D85DBD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2800350"/>
            <a:ext cx="3508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chemeClr val="tx1"/>
                </a:solidFill>
                <a:sym typeface="Symbol" panose="05050102010706020507" pitchFamily="18" charset="2"/>
              </a:rPr>
              <a:t></a:t>
            </a:r>
          </a:p>
        </p:txBody>
      </p:sp>
      <p:sp>
        <p:nvSpPr>
          <p:cNvPr id="873509" name="Text Box 37">
            <a:extLst>
              <a:ext uri="{FF2B5EF4-FFF2-40B4-BE49-F238E27FC236}">
                <a16:creationId xmlns:a16="http://schemas.microsoft.com/office/drawing/2014/main" id="{817B6D8C-8E35-4E2C-9111-0598C2CA08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2765425"/>
            <a:ext cx="387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873510" name="Text Box 38">
            <a:extLst>
              <a:ext uri="{FF2B5EF4-FFF2-40B4-BE49-F238E27FC236}">
                <a16:creationId xmlns:a16="http://schemas.microsoft.com/office/drawing/2014/main" id="{961B6941-F2B5-402C-9A1E-46A589D789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2438" y="2746375"/>
            <a:ext cx="387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tx1"/>
                </a:solidFill>
              </a:rPr>
              <a:t>+</a:t>
            </a:r>
          </a:p>
        </p:txBody>
      </p:sp>
      <p:graphicFrame>
        <p:nvGraphicFramePr>
          <p:cNvPr id="873511" name="Object 39">
            <a:extLst>
              <a:ext uri="{FF2B5EF4-FFF2-40B4-BE49-F238E27FC236}">
                <a16:creationId xmlns:a16="http://schemas.microsoft.com/office/drawing/2014/main" id="{6B56BFD3-B2C3-413E-9318-D23393CE96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64388" y="3500438"/>
          <a:ext cx="287337" cy="28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3516" name="CS ChemDraw Drawing" r:id="rId5" imgW="164880" imgH="162360" progId="ChemDraw.Document.5.0">
                  <p:embed/>
                </p:oleObj>
              </mc:Choice>
              <mc:Fallback>
                <p:oleObj name="CS ChemDraw Drawing" r:id="rId5" imgW="164880" imgH="162360" progId="ChemDraw.Document.5.0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388" y="3500438"/>
                        <a:ext cx="287337" cy="280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3512" name="Object 40">
            <a:extLst>
              <a:ext uri="{FF2B5EF4-FFF2-40B4-BE49-F238E27FC236}">
                <a16:creationId xmlns:a16="http://schemas.microsoft.com/office/drawing/2014/main" id="{79464BBF-790A-4AF5-8A73-1445C5DD44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41963" y="4806950"/>
          <a:ext cx="165100" cy="122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3517" name="CS ChemDraw Drawing" r:id="rId7" imgW="164880" imgH="121680" progId="ChemDraw.Document.5.0">
                  <p:embed/>
                </p:oleObj>
              </mc:Choice>
              <mc:Fallback>
                <p:oleObj name="CS ChemDraw Drawing" r:id="rId7" imgW="164880" imgH="121680" progId="ChemDraw.Document.5.0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1963" y="4806950"/>
                        <a:ext cx="165100" cy="122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3513" name="Line 41">
            <a:extLst>
              <a:ext uri="{FF2B5EF4-FFF2-40B4-BE49-F238E27FC236}">
                <a16:creationId xmlns:a16="http://schemas.microsoft.com/office/drawing/2014/main" id="{3C4813E1-565B-4896-A777-ADD3A201208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61013" y="1196975"/>
            <a:ext cx="142875" cy="714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873514" name="Object 42">
            <a:extLst>
              <a:ext uri="{FF2B5EF4-FFF2-40B4-BE49-F238E27FC236}">
                <a16:creationId xmlns:a16="http://schemas.microsoft.com/office/drawing/2014/main" id="{DCE53467-6419-4E48-A71D-E709FBFBF77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03800" y="333375"/>
          <a:ext cx="288925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3518" name="CS ChemDraw Drawing" r:id="rId9" imgW="157320" imgH="154800" progId="ChemDraw.Document.5.0">
                  <p:embed/>
                </p:oleObj>
              </mc:Choice>
              <mc:Fallback>
                <p:oleObj name="CS ChemDraw Drawing" r:id="rId9" imgW="157320" imgH="154800" progId="ChemDraw.Document.5.0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333375"/>
                        <a:ext cx="288925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3515" name="Object 43">
            <a:extLst>
              <a:ext uri="{FF2B5EF4-FFF2-40B4-BE49-F238E27FC236}">
                <a16:creationId xmlns:a16="http://schemas.microsoft.com/office/drawing/2014/main" id="{55E075C2-3E97-4C91-B420-DA555736B4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64388" y="2349500"/>
          <a:ext cx="288925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3519" name="CS ChemDraw Drawing" r:id="rId11" imgW="157320" imgH="154800" progId="ChemDraw.Document.5.0">
                  <p:embed/>
                </p:oleObj>
              </mc:Choice>
              <mc:Fallback>
                <p:oleObj name="CS ChemDraw Drawing" r:id="rId11" imgW="157320" imgH="154800" progId="ChemDraw.Document.5.0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388" y="2349500"/>
                        <a:ext cx="288925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73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灯片编号占位符 3">
            <a:extLst>
              <a:ext uri="{FF2B5EF4-FFF2-40B4-BE49-F238E27FC236}">
                <a16:creationId xmlns:a16="http://schemas.microsoft.com/office/drawing/2014/main" id="{72DFDA65-04D9-4813-944E-EA9D783A2D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4732A-B973-4590-B14A-6CD31D2A3B0A}" type="slidenum">
              <a:rPr lang="en-US" altLang="zh-CN"/>
              <a:pPr/>
              <a:t>45</a:t>
            </a:fld>
            <a:endParaRPr lang="en-US" altLang="zh-CN"/>
          </a:p>
        </p:txBody>
      </p:sp>
      <p:sp>
        <p:nvSpPr>
          <p:cNvPr id="874498" name="Rectangle 2">
            <a:extLst>
              <a:ext uri="{FF2B5EF4-FFF2-40B4-BE49-F238E27FC236}">
                <a16:creationId xmlns:a16="http://schemas.microsoft.com/office/drawing/2014/main" id="{EC60BB48-1ECD-451B-B7DB-9D5CF08886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476250"/>
            <a:ext cx="4824413" cy="1295400"/>
          </a:xfrm>
        </p:spPr>
        <p:txBody>
          <a:bodyPr/>
          <a:lstStyle/>
          <a:p>
            <a:pPr algn="just">
              <a:lnSpc>
                <a:spcPct val="90000"/>
              </a:lnSpc>
              <a:buFontTx/>
              <a:buNone/>
            </a:pPr>
            <a:r>
              <a:rPr lang="zh-CN" altLang="en-US" sz="4000" b="1">
                <a:ea typeface="楷体_GB2312" pitchFamily="49" charset="-122"/>
              </a:rPr>
              <a:t>例：  </a:t>
            </a:r>
            <a:r>
              <a:rPr lang="en-US" altLang="zh-CN" sz="4000" b="1">
                <a:ea typeface="楷体_GB2312" pitchFamily="49" charset="-122"/>
              </a:rPr>
              <a:t>BF</a:t>
            </a:r>
            <a:r>
              <a:rPr lang="en-US" altLang="zh-CN" sz="4000" b="1" baseline="-30000">
                <a:ea typeface="楷体_GB2312" pitchFamily="49" charset="-122"/>
              </a:rPr>
              <a:t>3</a:t>
            </a:r>
            <a:endParaRPr lang="en-US" altLang="zh-CN" sz="4000" b="1">
              <a:ea typeface="楷体_GB2312" pitchFamily="49" charset="-122"/>
            </a:endParaRPr>
          </a:p>
          <a:p>
            <a:pPr algn="just">
              <a:lnSpc>
                <a:spcPct val="90000"/>
              </a:lnSpc>
              <a:buFontTx/>
              <a:buNone/>
            </a:pPr>
            <a:r>
              <a:rPr lang="en-US" altLang="zh-CN" sz="4000" b="1">
                <a:ea typeface="楷体_GB2312" pitchFamily="49" charset="-122"/>
              </a:rPr>
              <a:t>    B:  1s</a:t>
            </a:r>
            <a:r>
              <a:rPr lang="en-US" altLang="zh-CN" sz="4000" b="1" baseline="30000">
                <a:ea typeface="楷体_GB2312" pitchFamily="49" charset="-122"/>
              </a:rPr>
              <a:t>2 </a:t>
            </a:r>
            <a:r>
              <a:rPr lang="en-US" altLang="zh-CN" sz="4000" b="1">
                <a:ea typeface="楷体_GB2312" pitchFamily="49" charset="-122"/>
              </a:rPr>
              <a:t>2s</a:t>
            </a:r>
            <a:r>
              <a:rPr lang="en-US" altLang="zh-CN" sz="4000" b="1" baseline="30000">
                <a:ea typeface="楷体_GB2312" pitchFamily="49" charset="-122"/>
              </a:rPr>
              <a:t>2 </a:t>
            </a:r>
            <a:r>
              <a:rPr lang="en-US" altLang="zh-CN" sz="4000" b="1">
                <a:ea typeface="楷体_GB2312" pitchFamily="49" charset="-122"/>
              </a:rPr>
              <a:t>2p</a:t>
            </a:r>
            <a:r>
              <a:rPr lang="en-US" altLang="zh-CN" sz="4000" b="1" baseline="30000">
                <a:ea typeface="楷体_GB2312" pitchFamily="49" charset="-122"/>
              </a:rPr>
              <a:t>1</a:t>
            </a:r>
            <a:endParaRPr lang="en-US" altLang="zh-CN" sz="4000" b="1">
              <a:ea typeface="楷体_GB2312" pitchFamily="49" charset="-122"/>
            </a:endParaRPr>
          </a:p>
        </p:txBody>
      </p:sp>
      <p:grpSp>
        <p:nvGrpSpPr>
          <p:cNvPr id="874499" name="Group 3">
            <a:extLst>
              <a:ext uri="{FF2B5EF4-FFF2-40B4-BE49-F238E27FC236}">
                <a16:creationId xmlns:a16="http://schemas.microsoft.com/office/drawing/2014/main" id="{002CE5EF-3E5B-4F31-9DE9-3A5CAD5BFB7F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4114800"/>
            <a:ext cx="6019800" cy="777875"/>
            <a:chOff x="816" y="2592"/>
            <a:chExt cx="3792" cy="490"/>
          </a:xfrm>
        </p:grpSpPr>
        <p:grpSp>
          <p:nvGrpSpPr>
            <p:cNvPr id="874500" name="Group 4">
              <a:extLst>
                <a:ext uri="{FF2B5EF4-FFF2-40B4-BE49-F238E27FC236}">
                  <a16:creationId xmlns:a16="http://schemas.microsoft.com/office/drawing/2014/main" id="{FEE8A500-27F3-473F-B793-9CDB82A1C9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" y="2592"/>
              <a:ext cx="2880" cy="490"/>
              <a:chOff x="816" y="2592"/>
              <a:chExt cx="2880" cy="490"/>
            </a:xfrm>
          </p:grpSpPr>
          <p:sp>
            <p:nvSpPr>
              <p:cNvPr id="874501" name="Text Box 5">
                <a:extLst>
                  <a:ext uri="{FF2B5EF4-FFF2-40B4-BE49-F238E27FC236}">
                    <a16:creationId xmlns:a16="http://schemas.microsoft.com/office/drawing/2014/main" id="{83DCF976-D1CD-49D2-8C97-3A0B5837C6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6" y="2592"/>
                <a:ext cx="624" cy="490"/>
              </a:xfrm>
              <a:prstGeom prst="rect">
                <a:avLst/>
              </a:prstGeom>
              <a:noFill/>
              <a:ln w="76200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4000" b="0">
                    <a:solidFill>
                      <a:schemeClr val="tx1"/>
                    </a:solidFill>
                    <a:sym typeface="Symbol" panose="05050102010706020507" pitchFamily="18" charset="2"/>
                  </a:rPr>
                  <a:t></a:t>
                </a:r>
                <a:endParaRPr lang="en-US" altLang="zh-CN" sz="40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4502" name="Text Box 6">
                <a:extLst>
                  <a:ext uri="{FF2B5EF4-FFF2-40B4-BE49-F238E27FC236}">
                    <a16:creationId xmlns:a16="http://schemas.microsoft.com/office/drawing/2014/main" id="{70730980-9CBC-473D-A411-A05D16757B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24" y="2592"/>
                <a:ext cx="624" cy="490"/>
              </a:xfrm>
              <a:prstGeom prst="rect">
                <a:avLst/>
              </a:prstGeom>
              <a:noFill/>
              <a:ln w="76200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4000" b="0">
                    <a:solidFill>
                      <a:schemeClr val="tx1"/>
                    </a:solidFill>
                    <a:sym typeface="Symbol" panose="05050102010706020507" pitchFamily="18" charset="2"/>
                  </a:rPr>
                  <a:t></a:t>
                </a:r>
                <a:endParaRPr lang="en-US" altLang="zh-CN" sz="40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4503" name="Text Box 7">
                <a:extLst>
                  <a:ext uri="{FF2B5EF4-FFF2-40B4-BE49-F238E27FC236}">
                    <a16:creationId xmlns:a16="http://schemas.microsoft.com/office/drawing/2014/main" id="{907DC830-6D90-4FF3-AD4D-9FB0B578D2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48" y="2592"/>
                <a:ext cx="624" cy="490"/>
              </a:xfrm>
              <a:prstGeom prst="rect">
                <a:avLst/>
              </a:prstGeom>
              <a:noFill/>
              <a:ln w="76200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4000" b="0">
                    <a:solidFill>
                      <a:schemeClr val="tx1"/>
                    </a:solidFill>
                    <a:sym typeface="Symbol" panose="05050102010706020507" pitchFamily="18" charset="2"/>
                  </a:rPr>
                  <a:t></a:t>
                </a:r>
                <a:endParaRPr lang="en-US" altLang="zh-CN" sz="40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4504" name="Text Box 8">
                <a:extLst>
                  <a:ext uri="{FF2B5EF4-FFF2-40B4-BE49-F238E27FC236}">
                    <a16:creationId xmlns:a16="http://schemas.microsoft.com/office/drawing/2014/main" id="{17B68DA5-A106-4DF0-B1D2-88A45B89C6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72" y="2592"/>
                <a:ext cx="624" cy="490"/>
              </a:xfrm>
              <a:prstGeom prst="rect">
                <a:avLst/>
              </a:prstGeom>
              <a:noFill/>
              <a:ln w="76200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4000" b="0">
                    <a:solidFill>
                      <a:schemeClr val="tx1"/>
                    </a:solidFill>
                    <a:sym typeface="Symbol" panose="05050102010706020507" pitchFamily="18" charset="2"/>
                  </a:rPr>
                  <a:t></a:t>
                </a:r>
                <a:endParaRPr lang="en-US" altLang="zh-CN" sz="4000" b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74505" name="Text Box 9">
              <a:extLst>
                <a:ext uri="{FF2B5EF4-FFF2-40B4-BE49-F238E27FC236}">
                  <a16:creationId xmlns:a16="http://schemas.microsoft.com/office/drawing/2014/main" id="{1FA8D7AA-A303-4A27-8C6D-723C3608ED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2592"/>
              <a:ext cx="624" cy="490"/>
            </a:xfrm>
            <a:prstGeom prst="rect">
              <a:avLst/>
            </a:prstGeom>
            <a:noFill/>
            <a:ln w="76200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zh-CN" altLang="zh-CN" sz="4000" b="0">
                <a:solidFill>
                  <a:schemeClr val="tx1"/>
                </a:solidFill>
              </a:endParaRPr>
            </a:p>
          </p:txBody>
        </p:sp>
      </p:grpSp>
      <p:grpSp>
        <p:nvGrpSpPr>
          <p:cNvPr id="874506" name="Group 10">
            <a:extLst>
              <a:ext uri="{FF2B5EF4-FFF2-40B4-BE49-F238E27FC236}">
                <a16:creationId xmlns:a16="http://schemas.microsoft.com/office/drawing/2014/main" id="{BE0B13BF-E898-4843-B8CF-37BEE563C8C2}"/>
              </a:ext>
            </a:extLst>
          </p:cNvPr>
          <p:cNvGrpSpPr>
            <a:grpSpLocks/>
          </p:cNvGrpSpPr>
          <p:nvPr/>
        </p:nvGrpSpPr>
        <p:grpSpPr bwMode="auto">
          <a:xfrm>
            <a:off x="250825" y="2205038"/>
            <a:ext cx="6019800" cy="777875"/>
            <a:chOff x="768" y="1488"/>
            <a:chExt cx="3792" cy="490"/>
          </a:xfrm>
        </p:grpSpPr>
        <p:sp>
          <p:nvSpPr>
            <p:cNvPr id="874507" name="Text Box 11">
              <a:extLst>
                <a:ext uri="{FF2B5EF4-FFF2-40B4-BE49-F238E27FC236}">
                  <a16:creationId xmlns:a16="http://schemas.microsoft.com/office/drawing/2014/main" id="{96337C84-272C-4671-A9EA-60DDE5625D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1488"/>
              <a:ext cx="624" cy="490"/>
            </a:xfrm>
            <a:prstGeom prst="rect">
              <a:avLst/>
            </a:prstGeom>
            <a:noFill/>
            <a:ln w="762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4000" b="0">
                  <a:solidFill>
                    <a:schemeClr val="tx1"/>
                  </a:solidFill>
                  <a:sym typeface="Symbol" panose="05050102010706020507" pitchFamily="18" charset="2"/>
                </a:rPr>
                <a:t></a:t>
              </a:r>
              <a:endParaRPr lang="en-US" altLang="zh-CN" sz="4000" b="0">
                <a:solidFill>
                  <a:schemeClr val="tx1"/>
                </a:solidFill>
              </a:endParaRPr>
            </a:p>
          </p:txBody>
        </p:sp>
        <p:sp>
          <p:nvSpPr>
            <p:cNvPr id="874508" name="Text Box 12">
              <a:extLst>
                <a:ext uri="{FF2B5EF4-FFF2-40B4-BE49-F238E27FC236}">
                  <a16:creationId xmlns:a16="http://schemas.microsoft.com/office/drawing/2014/main" id="{4D70BD37-A368-499D-B9C0-52E875C0DA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6" y="1488"/>
              <a:ext cx="624" cy="490"/>
            </a:xfrm>
            <a:prstGeom prst="rect">
              <a:avLst/>
            </a:prstGeom>
            <a:noFill/>
            <a:ln w="762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zh-CN" altLang="zh-CN" sz="4000" b="0">
                <a:solidFill>
                  <a:schemeClr val="tx1"/>
                </a:solidFill>
              </a:endParaRPr>
            </a:p>
          </p:txBody>
        </p:sp>
        <p:sp>
          <p:nvSpPr>
            <p:cNvPr id="874509" name="Text Box 13">
              <a:extLst>
                <a:ext uri="{FF2B5EF4-FFF2-40B4-BE49-F238E27FC236}">
                  <a16:creationId xmlns:a16="http://schemas.microsoft.com/office/drawing/2014/main" id="{CB849E76-7736-46A9-9C21-2C37894ED5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1488"/>
              <a:ext cx="624" cy="490"/>
            </a:xfrm>
            <a:prstGeom prst="rect">
              <a:avLst/>
            </a:prstGeom>
            <a:noFill/>
            <a:ln w="762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4000" b="0">
                  <a:solidFill>
                    <a:schemeClr val="tx1"/>
                  </a:solidFill>
                  <a:sym typeface="Symbol" panose="05050102010706020507" pitchFamily="18" charset="2"/>
                </a:rPr>
                <a:t></a:t>
              </a:r>
              <a:endParaRPr lang="en-US" altLang="zh-CN" sz="4000" b="0">
                <a:solidFill>
                  <a:schemeClr val="tx1"/>
                </a:solidFill>
              </a:endParaRPr>
            </a:p>
          </p:txBody>
        </p:sp>
        <p:sp>
          <p:nvSpPr>
            <p:cNvPr id="874510" name="Text Box 14">
              <a:extLst>
                <a:ext uri="{FF2B5EF4-FFF2-40B4-BE49-F238E27FC236}">
                  <a16:creationId xmlns:a16="http://schemas.microsoft.com/office/drawing/2014/main" id="{1AC343DF-074D-4CE4-B31F-24BBCFCAD4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1488"/>
              <a:ext cx="624" cy="490"/>
            </a:xfrm>
            <a:prstGeom prst="rect">
              <a:avLst/>
            </a:prstGeom>
            <a:noFill/>
            <a:ln w="762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zh-CN" altLang="zh-CN" sz="4000" b="0">
                <a:solidFill>
                  <a:schemeClr val="tx1"/>
                </a:solidFill>
              </a:endParaRPr>
            </a:p>
          </p:txBody>
        </p:sp>
        <p:sp>
          <p:nvSpPr>
            <p:cNvPr id="874511" name="Text Box 15">
              <a:extLst>
                <a:ext uri="{FF2B5EF4-FFF2-40B4-BE49-F238E27FC236}">
                  <a16:creationId xmlns:a16="http://schemas.microsoft.com/office/drawing/2014/main" id="{4E84D74F-9F24-4906-94BB-86245FF711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1488"/>
              <a:ext cx="624" cy="490"/>
            </a:xfrm>
            <a:prstGeom prst="rect">
              <a:avLst/>
            </a:prstGeom>
            <a:noFill/>
            <a:ln w="762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4000" b="0">
                  <a:solidFill>
                    <a:schemeClr val="tx1"/>
                  </a:solidFill>
                  <a:sym typeface="Symbol" panose="05050102010706020507" pitchFamily="18" charset="2"/>
                </a:rPr>
                <a:t></a:t>
              </a:r>
              <a:endParaRPr lang="en-US" altLang="zh-CN" sz="4000" b="0">
                <a:solidFill>
                  <a:schemeClr val="tx1"/>
                </a:solidFill>
              </a:endParaRPr>
            </a:p>
          </p:txBody>
        </p:sp>
      </p:grpSp>
      <p:sp>
        <p:nvSpPr>
          <p:cNvPr id="874512" name="Rectangle 16">
            <a:extLst>
              <a:ext uri="{FF2B5EF4-FFF2-40B4-BE49-F238E27FC236}">
                <a16:creationId xmlns:a16="http://schemas.microsoft.com/office/drawing/2014/main" id="{E34803CF-A23E-4896-8FCC-2441729DC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413" y="3141663"/>
            <a:ext cx="655161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3600">
                <a:solidFill>
                  <a:schemeClr val="tx1"/>
                </a:solidFill>
              </a:rPr>
              <a:t>1s             2s               2p     (</a:t>
            </a:r>
            <a:r>
              <a:rPr lang="zh-CN" altLang="en-US" sz="3600">
                <a:solidFill>
                  <a:schemeClr val="tx1"/>
                </a:solidFill>
              </a:rPr>
              <a:t>基态</a:t>
            </a:r>
            <a:r>
              <a:rPr lang="en-US" altLang="zh-CN" sz="3600">
                <a:solidFill>
                  <a:schemeClr val="tx1"/>
                </a:solidFill>
              </a:rPr>
              <a:t>)   </a:t>
            </a:r>
          </a:p>
        </p:txBody>
      </p:sp>
      <p:cxnSp>
        <p:nvCxnSpPr>
          <p:cNvPr id="874513" name="AutoShape 17">
            <a:extLst>
              <a:ext uri="{FF2B5EF4-FFF2-40B4-BE49-F238E27FC236}">
                <a16:creationId xmlns:a16="http://schemas.microsoft.com/office/drawing/2014/main" id="{F92800A1-72A7-4547-B38B-E56B1CE53B4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0" y="3886200"/>
            <a:ext cx="8915400" cy="0"/>
          </a:xfrm>
          <a:prstGeom prst="straightConnector1">
            <a:avLst/>
          </a:prstGeom>
          <a:noFill/>
          <a:ln w="22225">
            <a:solidFill>
              <a:srgbClr val="00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74514" name="Rectangle 18">
            <a:extLst>
              <a:ext uri="{FF2B5EF4-FFF2-40B4-BE49-F238E27FC236}">
                <a16:creationId xmlns:a16="http://schemas.microsoft.com/office/drawing/2014/main" id="{85114D2B-AB12-487F-B4BD-FC65E3E66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5229225"/>
            <a:ext cx="7467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3600">
                <a:solidFill>
                  <a:schemeClr val="tx1"/>
                </a:solidFill>
              </a:rPr>
              <a:t>    1s             sp</a:t>
            </a:r>
            <a:r>
              <a:rPr lang="en-US" altLang="zh-CN" sz="3600" baseline="30000">
                <a:solidFill>
                  <a:schemeClr val="tx1"/>
                </a:solidFill>
              </a:rPr>
              <a:t>2</a:t>
            </a:r>
            <a:r>
              <a:rPr lang="zh-CN" altLang="en-US">
                <a:solidFill>
                  <a:schemeClr val="tx1"/>
                </a:solidFill>
              </a:rPr>
              <a:t>杂化</a:t>
            </a:r>
            <a:r>
              <a:rPr lang="zh-CN" altLang="en-US" sz="3600">
                <a:solidFill>
                  <a:schemeClr val="tx1"/>
                </a:solidFill>
              </a:rPr>
              <a:t>               </a:t>
            </a:r>
            <a:r>
              <a:rPr lang="en-US" altLang="zh-CN" sz="3600">
                <a:solidFill>
                  <a:schemeClr val="tx1"/>
                </a:solidFill>
              </a:rPr>
              <a:t>2p</a:t>
            </a:r>
          </a:p>
        </p:txBody>
      </p:sp>
      <p:sp>
        <p:nvSpPr>
          <p:cNvPr id="874515" name="Oval 19">
            <a:extLst>
              <a:ext uri="{FF2B5EF4-FFF2-40B4-BE49-F238E27FC236}">
                <a16:creationId xmlns:a16="http://schemas.microsoft.com/office/drawing/2014/main" id="{9A98C031-9A12-4536-B48D-A9A941BEC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3213" y="3644900"/>
            <a:ext cx="3168650" cy="1728788"/>
          </a:xfrm>
          <a:prstGeom prst="ellips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874516" name="Group 20">
            <a:extLst>
              <a:ext uri="{FF2B5EF4-FFF2-40B4-BE49-F238E27FC236}">
                <a16:creationId xmlns:a16="http://schemas.microsoft.com/office/drawing/2014/main" id="{7A7BEBC1-7501-46AA-A9C4-D3C15B25337B}"/>
              </a:ext>
            </a:extLst>
          </p:cNvPr>
          <p:cNvGrpSpPr>
            <a:grpSpLocks/>
          </p:cNvGrpSpPr>
          <p:nvPr/>
        </p:nvGrpSpPr>
        <p:grpSpPr bwMode="auto">
          <a:xfrm>
            <a:off x="5499100" y="34925"/>
            <a:ext cx="3609975" cy="3322638"/>
            <a:chOff x="3486" y="0"/>
            <a:chExt cx="2274" cy="2093"/>
          </a:xfrm>
        </p:grpSpPr>
        <p:grpSp>
          <p:nvGrpSpPr>
            <p:cNvPr id="874517" name="Group 21">
              <a:extLst>
                <a:ext uri="{FF2B5EF4-FFF2-40B4-BE49-F238E27FC236}">
                  <a16:creationId xmlns:a16="http://schemas.microsoft.com/office/drawing/2014/main" id="{0063F440-F746-442D-9BC3-E6723651E6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6" y="11"/>
              <a:ext cx="2274" cy="2082"/>
              <a:chOff x="3328" y="1888"/>
              <a:chExt cx="2274" cy="2082"/>
            </a:xfrm>
          </p:grpSpPr>
          <p:grpSp>
            <p:nvGrpSpPr>
              <p:cNvPr id="874518" name="Group 22">
                <a:extLst>
                  <a:ext uri="{FF2B5EF4-FFF2-40B4-BE49-F238E27FC236}">
                    <a16:creationId xmlns:a16="http://schemas.microsoft.com/office/drawing/2014/main" id="{BDE36844-4547-4A17-9754-3D53E7FC646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28" y="1888"/>
                <a:ext cx="2274" cy="2082"/>
                <a:chOff x="3328" y="1888"/>
                <a:chExt cx="2274" cy="2082"/>
              </a:xfrm>
            </p:grpSpPr>
            <p:grpSp>
              <p:nvGrpSpPr>
                <p:cNvPr id="874519" name="Group 23">
                  <a:extLst>
                    <a:ext uri="{FF2B5EF4-FFF2-40B4-BE49-F238E27FC236}">
                      <a16:creationId xmlns:a16="http://schemas.microsoft.com/office/drawing/2014/main" id="{3EBAA6C0-0471-4D30-A1EE-A46E0BEBD65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328" y="1888"/>
                  <a:ext cx="2274" cy="2082"/>
                  <a:chOff x="3328" y="1888"/>
                  <a:chExt cx="2274" cy="2082"/>
                </a:xfrm>
              </p:grpSpPr>
              <p:graphicFrame>
                <p:nvGraphicFramePr>
                  <p:cNvPr id="874520" name="Object 24">
                    <a:extLst>
                      <a:ext uri="{FF2B5EF4-FFF2-40B4-BE49-F238E27FC236}">
                        <a16:creationId xmlns:a16="http://schemas.microsoft.com/office/drawing/2014/main" id="{510C41EB-82D0-4991-B71F-5BF054D846CF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328" y="1888"/>
                  <a:ext cx="2274" cy="2082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874548" name="位图图像" r:id="rId3" imgW="3610479" imgH="3304762" progId="Paint.Picture">
                          <p:embed/>
                        </p:oleObj>
                      </mc:Choice>
                      <mc:Fallback>
                        <p:oleObj name="位图图像" r:id="rId3" imgW="3610479" imgH="3304762" progId="Paint.Picture">
                          <p:embed/>
                          <p:pic>
                            <p:nvPicPr>
                              <p:cNvPr id="0" name="Object 24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328" y="1888"/>
                                <a:ext cx="2274" cy="208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chemeClr val="bg2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pSp>
                <p:nvGrpSpPr>
                  <p:cNvPr id="874521" name="Group 25">
                    <a:extLst>
                      <a:ext uri="{FF2B5EF4-FFF2-40B4-BE49-F238E27FC236}">
                        <a16:creationId xmlns:a16="http://schemas.microsoft.com/office/drawing/2014/main" id="{3A4097C5-3D59-4733-AD03-93AAC82B376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379" y="1888"/>
                    <a:ext cx="2177" cy="1984"/>
                    <a:chOff x="3379" y="1888"/>
                    <a:chExt cx="2177" cy="1984"/>
                  </a:xfrm>
                </p:grpSpPr>
                <p:sp>
                  <p:nvSpPr>
                    <p:cNvPr id="874522" name="Line 26">
                      <a:extLst>
                        <a:ext uri="{FF2B5EF4-FFF2-40B4-BE49-F238E27FC236}">
                          <a16:creationId xmlns:a16="http://schemas.microsoft.com/office/drawing/2014/main" id="{2C906581-4325-4F5E-8B8F-37A5EFB162F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56" y="1900"/>
                      <a:ext cx="0" cy="127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874523" name="Line 27">
                      <a:extLst>
                        <a:ext uri="{FF2B5EF4-FFF2-40B4-BE49-F238E27FC236}">
                          <a16:creationId xmlns:a16="http://schemas.microsoft.com/office/drawing/2014/main" id="{A65DE053-57B0-4449-AFD6-2642ED26AA0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3412" y="3134"/>
                      <a:ext cx="1044" cy="72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874524" name="Line 28">
                      <a:extLst>
                        <a:ext uri="{FF2B5EF4-FFF2-40B4-BE49-F238E27FC236}">
                          <a16:creationId xmlns:a16="http://schemas.microsoft.com/office/drawing/2014/main" id="{CEC06EA3-60FB-4D44-B24D-E7F1032D316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44" y="3125"/>
                      <a:ext cx="1088" cy="725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874525" name="Line 29">
                      <a:extLst>
                        <a:ext uri="{FF2B5EF4-FFF2-40B4-BE49-F238E27FC236}">
                          <a16:creationId xmlns:a16="http://schemas.microsoft.com/office/drawing/2014/main" id="{0467BF68-8623-4267-BE59-2AB645DAF8D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379" y="1888"/>
                      <a:ext cx="1089" cy="195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prstDash val="dash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874526" name="Line 30">
                      <a:extLst>
                        <a:ext uri="{FF2B5EF4-FFF2-40B4-BE49-F238E27FC236}">
                          <a16:creationId xmlns:a16="http://schemas.microsoft.com/office/drawing/2014/main" id="{0785E74C-5D12-4C96-BB4A-F0A6DAF93B9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68" y="1888"/>
                      <a:ext cx="1088" cy="195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prstDash val="dash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874527" name="Line 31">
                      <a:extLst>
                        <a:ext uri="{FF2B5EF4-FFF2-40B4-BE49-F238E27FC236}">
                          <a16:creationId xmlns:a16="http://schemas.microsoft.com/office/drawing/2014/main" id="{A6EE4865-888D-4E9C-8588-64660B40A75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379" y="3872"/>
                      <a:ext cx="2177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prstDash val="dash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874528" name="Text Box 32">
                      <a:extLst>
                        <a:ext uri="{FF2B5EF4-FFF2-40B4-BE49-F238E27FC236}">
                          <a16:creationId xmlns:a16="http://schemas.microsoft.com/office/drawing/2014/main" id="{74348FCC-99A9-46C5-8840-91C6DABC53FE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603" y="2828"/>
                      <a:ext cx="817" cy="40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kumimoji="0" lang="en-US" altLang="zh-CN" sz="3600">
                          <a:solidFill>
                            <a:schemeClr val="tx1"/>
                          </a:solidFill>
                          <a:ea typeface="幼圆" panose="02010509060101010101" pitchFamily="49" charset="-122"/>
                        </a:rPr>
                        <a:t>120</a:t>
                      </a:r>
                      <a:r>
                        <a:rPr kumimoji="0" lang="en-US" altLang="zh-CN" sz="3200">
                          <a:solidFill>
                            <a:schemeClr val="tx1"/>
                          </a:solidFill>
                          <a:ea typeface="幼圆" panose="02010509060101010101" pitchFamily="49" charset="-122"/>
                        </a:rPr>
                        <a:t>°</a:t>
                      </a:r>
                    </a:p>
                  </p:txBody>
                </p:sp>
              </p:grpSp>
            </p:grpSp>
            <p:grpSp>
              <p:nvGrpSpPr>
                <p:cNvPr id="874529" name="Group 33">
                  <a:extLst>
                    <a:ext uri="{FF2B5EF4-FFF2-40B4-BE49-F238E27FC236}">
                      <a16:creationId xmlns:a16="http://schemas.microsoft.com/office/drawing/2014/main" id="{A8C067EE-74EB-4EFA-AE4E-69E10FBC97D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68" y="2750"/>
                  <a:ext cx="317" cy="589"/>
                  <a:chOff x="4468" y="2750"/>
                  <a:chExt cx="317" cy="589"/>
                </a:xfrm>
              </p:grpSpPr>
              <p:sp>
                <p:nvSpPr>
                  <p:cNvPr id="874530" name="Line 34">
                    <a:extLst>
                      <a:ext uri="{FF2B5EF4-FFF2-40B4-BE49-F238E27FC236}">
                        <a16:creationId xmlns:a16="http://schemas.microsoft.com/office/drawing/2014/main" id="{1B9E0D75-1C70-4E98-99AA-D9FF3820748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740" y="3113"/>
                    <a:ext cx="45" cy="226"/>
                  </a:xfrm>
                  <a:prstGeom prst="line">
                    <a:avLst/>
                  </a:prstGeom>
                  <a:noFill/>
                  <a:ln w="9525">
                    <a:solidFill>
                      <a:srgbClr val="FFFF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874531" name="Line 35">
                    <a:extLst>
                      <a:ext uri="{FF2B5EF4-FFF2-40B4-BE49-F238E27FC236}">
                        <a16:creationId xmlns:a16="http://schemas.microsoft.com/office/drawing/2014/main" id="{F7369F95-8699-427A-9B69-103C6B4E8DA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468" y="2750"/>
                    <a:ext cx="181" cy="181"/>
                  </a:xfrm>
                  <a:prstGeom prst="line">
                    <a:avLst/>
                  </a:prstGeom>
                  <a:noFill/>
                  <a:ln w="9525">
                    <a:solidFill>
                      <a:srgbClr val="FFFF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874532" name="Text Box 36">
                <a:extLst>
                  <a:ext uri="{FF2B5EF4-FFF2-40B4-BE49-F238E27FC236}">
                    <a16:creationId xmlns:a16="http://schemas.microsoft.com/office/drawing/2014/main" id="{47A92D67-FD0D-4070-8334-22F1127526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10" y="2976"/>
                <a:ext cx="363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0" lang="en-US" altLang="zh-CN" sz="3200">
                    <a:solidFill>
                      <a:srgbClr val="FFFF00"/>
                    </a:solidFill>
                    <a:ea typeface="幼圆" panose="02010509060101010101" pitchFamily="49" charset="-122"/>
                  </a:rPr>
                  <a:t>B</a:t>
                </a:r>
              </a:p>
            </p:txBody>
          </p:sp>
          <p:sp>
            <p:nvSpPr>
              <p:cNvPr id="874533" name="Text Box 37">
                <a:extLst>
                  <a:ext uri="{FF2B5EF4-FFF2-40B4-BE49-F238E27FC236}">
                    <a16:creationId xmlns:a16="http://schemas.microsoft.com/office/drawing/2014/main" id="{47ECBCE5-4237-4572-AAA1-B268E0D4B2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2131876">
                <a:off x="5003" y="3430"/>
                <a:ext cx="454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0" lang="en-US" altLang="zh-CN" sz="3200">
                    <a:solidFill>
                      <a:srgbClr val="00FFFF"/>
                    </a:solidFill>
                    <a:ea typeface="幼圆" panose="02010509060101010101" pitchFamily="49" charset="-122"/>
                  </a:rPr>
                  <a:t> F</a:t>
                </a:r>
              </a:p>
            </p:txBody>
          </p:sp>
          <p:sp>
            <p:nvSpPr>
              <p:cNvPr id="874534" name="Text Box 38">
                <a:extLst>
                  <a:ext uri="{FF2B5EF4-FFF2-40B4-BE49-F238E27FC236}">
                    <a16:creationId xmlns:a16="http://schemas.microsoft.com/office/drawing/2014/main" id="{17785F12-D433-4199-9A93-6CA51A83E9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65" y="2127"/>
                <a:ext cx="454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0" lang="en-US" altLang="zh-CN" sz="3200">
                    <a:solidFill>
                      <a:srgbClr val="00FFFF"/>
                    </a:solidFill>
                    <a:ea typeface="幼圆" panose="02010509060101010101" pitchFamily="49" charset="-122"/>
                  </a:rPr>
                  <a:t> F</a:t>
                </a:r>
              </a:p>
            </p:txBody>
          </p:sp>
          <p:sp>
            <p:nvSpPr>
              <p:cNvPr id="874535" name="Text Box 39">
                <a:extLst>
                  <a:ext uri="{FF2B5EF4-FFF2-40B4-BE49-F238E27FC236}">
                    <a16:creationId xmlns:a16="http://schemas.microsoft.com/office/drawing/2014/main" id="{7E6A1672-699F-434C-BA4F-1705C91D1A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-2059662">
                <a:off x="3536" y="3409"/>
                <a:ext cx="454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0" lang="en-US" altLang="zh-CN" sz="3200">
                    <a:solidFill>
                      <a:srgbClr val="00FFFF"/>
                    </a:solidFill>
                    <a:ea typeface="幼圆" panose="02010509060101010101" pitchFamily="49" charset="-122"/>
                  </a:rPr>
                  <a:t> F</a:t>
                </a:r>
              </a:p>
            </p:txBody>
          </p:sp>
        </p:grpSp>
        <p:grpSp>
          <p:nvGrpSpPr>
            <p:cNvPr id="874536" name="Group 40">
              <a:extLst>
                <a:ext uri="{FF2B5EF4-FFF2-40B4-BE49-F238E27FC236}">
                  <a16:creationId xmlns:a16="http://schemas.microsoft.com/office/drawing/2014/main" id="{E3F01F31-749B-4187-91FD-36C7FAE6B9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3" y="0"/>
              <a:ext cx="1993" cy="2071"/>
              <a:chOff x="3608" y="0"/>
              <a:chExt cx="1993" cy="2071"/>
            </a:xfrm>
          </p:grpSpPr>
          <p:sp>
            <p:nvSpPr>
              <p:cNvPr id="874537" name="Text Box 41">
                <a:extLst>
                  <a:ext uri="{FF2B5EF4-FFF2-40B4-BE49-F238E27FC236}">
                    <a16:creationId xmlns:a16="http://schemas.microsoft.com/office/drawing/2014/main" id="{820731DE-C642-4584-86BB-FC96AE3C21F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29" y="1706"/>
                <a:ext cx="272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>
                    <a:solidFill>
                      <a:schemeClr val="tx1"/>
                    </a:solidFill>
                    <a:sym typeface="Symbol" panose="05050102010706020507" pitchFamily="18" charset="2"/>
                  </a:rPr>
                  <a:t></a:t>
                </a:r>
              </a:p>
            </p:txBody>
          </p:sp>
          <p:sp>
            <p:nvSpPr>
              <p:cNvPr id="874538" name="Text Box 42">
                <a:extLst>
                  <a:ext uri="{FF2B5EF4-FFF2-40B4-BE49-F238E27FC236}">
                    <a16:creationId xmlns:a16="http://schemas.microsoft.com/office/drawing/2014/main" id="{AE0E883A-0A8F-4B8A-8CE3-4CF3E0E7D2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12" y="1523"/>
                <a:ext cx="272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>
                    <a:solidFill>
                      <a:schemeClr val="tx1"/>
                    </a:solidFill>
                  </a:rPr>
                  <a:t>+</a:t>
                </a:r>
              </a:p>
            </p:txBody>
          </p:sp>
          <p:sp>
            <p:nvSpPr>
              <p:cNvPr id="874539" name="Text Box 43">
                <a:extLst>
                  <a:ext uri="{FF2B5EF4-FFF2-40B4-BE49-F238E27FC236}">
                    <a16:creationId xmlns:a16="http://schemas.microsoft.com/office/drawing/2014/main" id="{09B54406-43AD-4503-98E9-663E5AACC9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85" y="1344"/>
                <a:ext cx="272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>
                    <a:solidFill>
                      <a:schemeClr val="tx1"/>
                    </a:solidFill>
                  </a:rPr>
                  <a:t>+</a:t>
                </a:r>
              </a:p>
            </p:txBody>
          </p:sp>
          <p:sp>
            <p:nvSpPr>
              <p:cNvPr id="874540" name="Text Box 44">
                <a:extLst>
                  <a:ext uri="{FF2B5EF4-FFF2-40B4-BE49-F238E27FC236}">
                    <a16:creationId xmlns:a16="http://schemas.microsoft.com/office/drawing/2014/main" id="{547675F0-2B2D-4C17-A05F-DF61223CB9A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31" y="1253"/>
                <a:ext cx="272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>
                    <a:solidFill>
                      <a:schemeClr val="tx1"/>
                    </a:solidFill>
                    <a:sym typeface="Symbol" panose="05050102010706020507" pitchFamily="18" charset="2"/>
                  </a:rPr>
                  <a:t></a:t>
                </a:r>
              </a:p>
            </p:txBody>
          </p:sp>
          <p:sp>
            <p:nvSpPr>
              <p:cNvPr id="874541" name="Text Box 45">
                <a:extLst>
                  <a:ext uri="{FF2B5EF4-FFF2-40B4-BE49-F238E27FC236}">
                    <a16:creationId xmlns:a16="http://schemas.microsoft.com/office/drawing/2014/main" id="{8C36DBFC-2406-4261-94D0-B89AFE765B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85" y="1005"/>
                <a:ext cx="272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>
                    <a:solidFill>
                      <a:schemeClr val="tx1"/>
                    </a:solidFill>
                    <a:sym typeface="Symbol" panose="05050102010706020507" pitchFamily="18" charset="2"/>
                  </a:rPr>
                  <a:t></a:t>
                </a:r>
              </a:p>
            </p:txBody>
          </p:sp>
          <p:sp>
            <p:nvSpPr>
              <p:cNvPr id="874542" name="Text Box 46">
                <a:extLst>
                  <a:ext uri="{FF2B5EF4-FFF2-40B4-BE49-F238E27FC236}">
                    <a16:creationId xmlns:a16="http://schemas.microsoft.com/office/drawing/2014/main" id="{70B72A23-FB55-47C6-ABD8-F702E74EF1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31" y="0"/>
                <a:ext cx="272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>
                    <a:solidFill>
                      <a:schemeClr val="tx1"/>
                    </a:solidFill>
                    <a:sym typeface="Symbol" panose="05050102010706020507" pitchFamily="18" charset="2"/>
                  </a:rPr>
                  <a:t></a:t>
                </a:r>
              </a:p>
            </p:txBody>
          </p:sp>
          <p:sp>
            <p:nvSpPr>
              <p:cNvPr id="874543" name="Text Box 47">
                <a:extLst>
                  <a:ext uri="{FF2B5EF4-FFF2-40B4-BE49-F238E27FC236}">
                    <a16:creationId xmlns:a16="http://schemas.microsoft.com/office/drawing/2014/main" id="{D629BB89-DD74-4681-AA41-0170A7975D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31" y="436"/>
                <a:ext cx="272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>
                    <a:solidFill>
                      <a:schemeClr val="tx1"/>
                    </a:solidFill>
                  </a:rPr>
                  <a:t>+</a:t>
                </a:r>
              </a:p>
            </p:txBody>
          </p:sp>
          <p:sp>
            <p:nvSpPr>
              <p:cNvPr id="874544" name="Text Box 48">
                <a:extLst>
                  <a:ext uri="{FF2B5EF4-FFF2-40B4-BE49-F238E27FC236}">
                    <a16:creationId xmlns:a16="http://schemas.microsoft.com/office/drawing/2014/main" id="{63EC96F8-9B23-442E-8605-7A87DA1FA97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74" y="1028"/>
                <a:ext cx="272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>
                    <a:solidFill>
                      <a:schemeClr val="tx1"/>
                    </a:solidFill>
                    <a:sym typeface="Symbol" panose="05050102010706020507" pitchFamily="18" charset="2"/>
                  </a:rPr>
                  <a:t></a:t>
                </a:r>
              </a:p>
            </p:txBody>
          </p:sp>
          <p:sp>
            <p:nvSpPr>
              <p:cNvPr id="874545" name="Text Box 49">
                <a:extLst>
                  <a:ext uri="{FF2B5EF4-FFF2-40B4-BE49-F238E27FC236}">
                    <a16:creationId xmlns:a16="http://schemas.microsoft.com/office/drawing/2014/main" id="{746C17D9-4698-4334-840A-E20F0A4B53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2" y="1179"/>
                <a:ext cx="272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>
                    <a:solidFill>
                      <a:schemeClr val="tx1"/>
                    </a:solidFill>
                  </a:rPr>
                  <a:t>+</a:t>
                </a:r>
              </a:p>
            </p:txBody>
          </p:sp>
          <p:sp>
            <p:nvSpPr>
              <p:cNvPr id="874546" name="Text Box 50">
                <a:extLst>
                  <a:ext uri="{FF2B5EF4-FFF2-40B4-BE49-F238E27FC236}">
                    <a16:creationId xmlns:a16="http://schemas.microsoft.com/office/drawing/2014/main" id="{3277EB03-0F12-4981-AF3E-A7583E379C1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81" y="1388"/>
                <a:ext cx="272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>
                    <a:solidFill>
                      <a:schemeClr val="tx1"/>
                    </a:solidFill>
                  </a:rPr>
                  <a:t>+</a:t>
                </a:r>
              </a:p>
            </p:txBody>
          </p:sp>
          <p:sp>
            <p:nvSpPr>
              <p:cNvPr id="874547" name="Text Box 51">
                <a:extLst>
                  <a:ext uri="{FF2B5EF4-FFF2-40B4-BE49-F238E27FC236}">
                    <a16:creationId xmlns:a16="http://schemas.microsoft.com/office/drawing/2014/main" id="{2781BF77-6ECC-431E-8F39-95FA50A498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08" y="1569"/>
                <a:ext cx="272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>
                    <a:solidFill>
                      <a:schemeClr val="tx1"/>
                    </a:solidFill>
                    <a:sym typeface="Symbol" panose="05050102010706020507" pitchFamily="18" charset="2"/>
                  </a:rPr>
                  <a:t></a:t>
                </a:r>
              </a:p>
            </p:txBody>
          </p:sp>
        </p:grp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44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4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74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74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74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74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4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4514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灯片编号占位符 1">
            <a:extLst>
              <a:ext uri="{FF2B5EF4-FFF2-40B4-BE49-F238E27FC236}">
                <a16:creationId xmlns:a16="http://schemas.microsoft.com/office/drawing/2014/main" id="{5A161C52-4A38-4376-8FD4-6EA15518F0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6F0F0-C019-4695-9E98-4BCC7E64E8A3}" type="slidenum">
              <a:rPr lang="en-US" altLang="zh-CN"/>
              <a:pPr/>
              <a:t>46</a:t>
            </a:fld>
            <a:endParaRPr lang="en-US" altLang="zh-CN"/>
          </a:p>
        </p:txBody>
      </p:sp>
      <p:grpSp>
        <p:nvGrpSpPr>
          <p:cNvPr id="875522" name="Group 2">
            <a:extLst>
              <a:ext uri="{FF2B5EF4-FFF2-40B4-BE49-F238E27FC236}">
                <a16:creationId xmlns:a16="http://schemas.microsoft.com/office/drawing/2014/main" id="{3A1E09E8-AC8E-4EAB-A0EB-B8C0EA2B18FE}"/>
              </a:ext>
            </a:extLst>
          </p:cNvPr>
          <p:cNvGrpSpPr>
            <a:grpSpLocks/>
          </p:cNvGrpSpPr>
          <p:nvPr/>
        </p:nvGrpSpPr>
        <p:grpSpPr bwMode="auto">
          <a:xfrm>
            <a:off x="323850" y="692150"/>
            <a:ext cx="6754813" cy="6165850"/>
            <a:chOff x="31" y="403"/>
            <a:chExt cx="4255" cy="3884"/>
          </a:xfrm>
        </p:grpSpPr>
        <p:pic>
          <p:nvPicPr>
            <p:cNvPr id="875523" name="Picture 3">
              <a:extLst>
                <a:ext uri="{FF2B5EF4-FFF2-40B4-BE49-F238E27FC236}">
                  <a16:creationId xmlns:a16="http://schemas.microsoft.com/office/drawing/2014/main" id="{0384577B-7D2E-4A00-ABF7-C97B561485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7"/>
            <a:stretch>
              <a:fillRect/>
            </a:stretch>
          </p:blipFill>
          <p:spPr bwMode="auto">
            <a:xfrm>
              <a:off x="31" y="403"/>
              <a:ext cx="3756" cy="3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75524" name="Picture 4">
              <a:extLst>
                <a:ext uri="{FF2B5EF4-FFF2-40B4-BE49-F238E27FC236}">
                  <a16:creationId xmlns:a16="http://schemas.microsoft.com/office/drawing/2014/main" id="{AF4456C1-E1F5-4E3A-9F2F-0CDBFA6D7B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2" y="3521"/>
              <a:ext cx="1724" cy="7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75525" name="Rectangle 5">
            <a:extLst>
              <a:ext uri="{FF2B5EF4-FFF2-40B4-BE49-F238E27FC236}">
                <a16:creationId xmlns:a16="http://schemas.microsoft.com/office/drawing/2014/main" id="{64F14382-3E39-4C64-B060-C79DAADC48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115888"/>
            <a:ext cx="33845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4000">
                <a:solidFill>
                  <a:schemeClr val="hlink"/>
                </a:solidFill>
              </a:rPr>
              <a:t>③</a:t>
            </a:r>
            <a:r>
              <a:rPr lang="en-US" altLang="zh-CN" sz="4000">
                <a:solidFill>
                  <a:schemeClr val="hlink"/>
                </a:solidFill>
              </a:rPr>
              <a:t>  sp</a:t>
            </a:r>
            <a:r>
              <a:rPr lang="en-US" altLang="zh-CN" sz="4000" baseline="30000">
                <a:solidFill>
                  <a:schemeClr val="hlink"/>
                </a:solidFill>
              </a:rPr>
              <a:t>3</a:t>
            </a:r>
            <a:r>
              <a:rPr lang="zh-CN" altLang="en-US" sz="4000">
                <a:solidFill>
                  <a:schemeClr val="hlink"/>
                </a:solidFill>
              </a:rPr>
              <a:t>杂化</a:t>
            </a:r>
          </a:p>
        </p:txBody>
      </p:sp>
      <p:sp>
        <p:nvSpPr>
          <p:cNvPr id="875526" name="Text Box 6">
            <a:extLst>
              <a:ext uri="{FF2B5EF4-FFF2-40B4-BE49-F238E27FC236}">
                <a16:creationId xmlns:a16="http://schemas.microsoft.com/office/drawing/2014/main" id="{6C21A873-995D-493B-9D29-CE8F0145F2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1268413"/>
            <a:ext cx="2873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875527" name="Text Box 7">
            <a:extLst>
              <a:ext uri="{FF2B5EF4-FFF2-40B4-BE49-F238E27FC236}">
                <a16:creationId xmlns:a16="http://schemas.microsoft.com/office/drawing/2014/main" id="{B760B784-AD51-4465-BE7A-7E99881AF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5513" y="1484313"/>
            <a:ext cx="2873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875528" name="Text Box 8">
            <a:extLst>
              <a:ext uri="{FF2B5EF4-FFF2-40B4-BE49-F238E27FC236}">
                <a16:creationId xmlns:a16="http://schemas.microsoft.com/office/drawing/2014/main" id="{4226781F-7354-485F-8BD7-72E29BD794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663" y="1341438"/>
            <a:ext cx="2873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875529" name="Text Box 9">
            <a:extLst>
              <a:ext uri="{FF2B5EF4-FFF2-40B4-BE49-F238E27FC236}">
                <a16:creationId xmlns:a16="http://schemas.microsoft.com/office/drawing/2014/main" id="{5E9D7D88-F4D8-4DAF-A8C6-37202E0535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4163" y="908050"/>
            <a:ext cx="2873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875530" name="Text Box 10">
            <a:extLst>
              <a:ext uri="{FF2B5EF4-FFF2-40B4-BE49-F238E27FC236}">
                <a16:creationId xmlns:a16="http://schemas.microsoft.com/office/drawing/2014/main" id="{9D37908B-63CA-4CC9-B7E9-775BF6B5B3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3573463"/>
            <a:ext cx="2873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875531" name="Text Box 11">
            <a:extLst>
              <a:ext uri="{FF2B5EF4-FFF2-40B4-BE49-F238E27FC236}">
                <a16:creationId xmlns:a16="http://schemas.microsoft.com/office/drawing/2014/main" id="{A0AD2696-4E9F-48AC-BCF7-B7E8B7727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860800"/>
            <a:ext cx="2873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875532" name="Text Box 12">
            <a:extLst>
              <a:ext uri="{FF2B5EF4-FFF2-40B4-BE49-F238E27FC236}">
                <a16:creationId xmlns:a16="http://schemas.microsoft.com/office/drawing/2014/main" id="{597D88AC-2AAE-462B-B59A-C3258CDA62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638" y="3644900"/>
            <a:ext cx="2873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875533" name="Text Box 13">
            <a:extLst>
              <a:ext uri="{FF2B5EF4-FFF2-40B4-BE49-F238E27FC236}">
                <a16:creationId xmlns:a16="http://schemas.microsoft.com/office/drawing/2014/main" id="{DA8DFA6A-F05D-4B61-9EF7-298988C4D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2725" y="3141663"/>
            <a:ext cx="2873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875534" name="Text Box 14">
            <a:extLst>
              <a:ext uri="{FF2B5EF4-FFF2-40B4-BE49-F238E27FC236}">
                <a16:creationId xmlns:a16="http://schemas.microsoft.com/office/drawing/2014/main" id="{BFBC4388-1D50-4BA0-B670-E81514BEE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0338" y="5780088"/>
            <a:ext cx="2873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875535" name="Text Box 15">
            <a:extLst>
              <a:ext uri="{FF2B5EF4-FFF2-40B4-BE49-F238E27FC236}">
                <a16:creationId xmlns:a16="http://schemas.microsoft.com/office/drawing/2014/main" id="{4EEB79C9-2A9C-4A85-B16A-0C9CB99FD0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9113" y="5373688"/>
            <a:ext cx="2873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875536" name="Text Box 16">
            <a:extLst>
              <a:ext uri="{FF2B5EF4-FFF2-40B4-BE49-F238E27FC236}">
                <a16:creationId xmlns:a16="http://schemas.microsoft.com/office/drawing/2014/main" id="{2A37F498-BE29-4876-B14F-778D50B9D1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5838" y="5851525"/>
            <a:ext cx="2873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875537" name="Text Box 17">
            <a:extLst>
              <a:ext uri="{FF2B5EF4-FFF2-40B4-BE49-F238E27FC236}">
                <a16:creationId xmlns:a16="http://schemas.microsoft.com/office/drawing/2014/main" id="{5B773ED5-9F93-4161-96F5-13B57CA6C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9575" y="6092825"/>
            <a:ext cx="2873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875538" name="Text Box 18">
            <a:extLst>
              <a:ext uri="{FF2B5EF4-FFF2-40B4-BE49-F238E27FC236}">
                <a16:creationId xmlns:a16="http://schemas.microsoft.com/office/drawing/2014/main" id="{F646D02A-67E2-4AE7-BE26-6109E05BF6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1413" y="1125538"/>
            <a:ext cx="2873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>
                <a:solidFill>
                  <a:schemeClr val="tx1"/>
                </a:solidFill>
                <a:sym typeface="Symbol" panose="05050102010706020507" pitchFamily="18" charset="2"/>
              </a:rPr>
              <a:t></a:t>
            </a:r>
          </a:p>
        </p:txBody>
      </p:sp>
      <p:sp>
        <p:nvSpPr>
          <p:cNvPr id="875539" name="Text Box 19">
            <a:extLst>
              <a:ext uri="{FF2B5EF4-FFF2-40B4-BE49-F238E27FC236}">
                <a16:creationId xmlns:a16="http://schemas.microsoft.com/office/drawing/2014/main" id="{D34FCA08-09F8-46EA-9C57-44C59B5039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8988" y="1249363"/>
            <a:ext cx="2873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>
                <a:solidFill>
                  <a:schemeClr val="tx1"/>
                </a:solidFill>
                <a:sym typeface="Symbol" panose="05050102010706020507" pitchFamily="18" charset="2"/>
              </a:rPr>
              <a:t></a:t>
            </a:r>
          </a:p>
        </p:txBody>
      </p:sp>
      <p:sp>
        <p:nvSpPr>
          <p:cNvPr id="875540" name="Text Box 20">
            <a:extLst>
              <a:ext uri="{FF2B5EF4-FFF2-40B4-BE49-F238E27FC236}">
                <a16:creationId xmlns:a16="http://schemas.microsoft.com/office/drawing/2014/main" id="{731C6A5C-1784-4702-845D-AEA650058F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4163" y="1773238"/>
            <a:ext cx="2873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>
                <a:solidFill>
                  <a:schemeClr val="tx1"/>
                </a:solidFill>
                <a:sym typeface="Symbol" panose="05050102010706020507" pitchFamily="18" charset="2"/>
              </a:rPr>
              <a:t></a:t>
            </a:r>
          </a:p>
        </p:txBody>
      </p:sp>
      <p:sp>
        <p:nvSpPr>
          <p:cNvPr id="875541" name="Text Box 21">
            <a:extLst>
              <a:ext uri="{FF2B5EF4-FFF2-40B4-BE49-F238E27FC236}">
                <a16:creationId xmlns:a16="http://schemas.microsoft.com/office/drawing/2014/main" id="{2877A2FA-5D80-4FD6-BE8D-7037929A6E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3573463"/>
            <a:ext cx="2873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>
                <a:solidFill>
                  <a:schemeClr val="tx1"/>
                </a:solidFill>
                <a:sym typeface="Symbol" panose="05050102010706020507" pitchFamily="18" charset="2"/>
              </a:rPr>
              <a:t></a:t>
            </a:r>
          </a:p>
        </p:txBody>
      </p:sp>
      <p:sp>
        <p:nvSpPr>
          <p:cNvPr id="875542" name="Text Box 22">
            <a:extLst>
              <a:ext uri="{FF2B5EF4-FFF2-40B4-BE49-F238E27FC236}">
                <a16:creationId xmlns:a16="http://schemas.microsoft.com/office/drawing/2014/main" id="{E39D053E-D2B0-44EC-BA58-22A358D49C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2838" y="3457575"/>
            <a:ext cx="2873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>
                <a:solidFill>
                  <a:schemeClr val="tx1"/>
                </a:solidFill>
                <a:sym typeface="Symbol" panose="05050102010706020507" pitchFamily="18" charset="2"/>
              </a:rPr>
              <a:t></a:t>
            </a:r>
          </a:p>
        </p:txBody>
      </p:sp>
      <p:sp>
        <p:nvSpPr>
          <p:cNvPr id="875543" name="Text Box 23">
            <a:extLst>
              <a:ext uri="{FF2B5EF4-FFF2-40B4-BE49-F238E27FC236}">
                <a16:creationId xmlns:a16="http://schemas.microsoft.com/office/drawing/2014/main" id="{7C795BB2-6AC1-4D6C-B211-141A7ADDD9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1250" y="3500438"/>
            <a:ext cx="2873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>
                <a:solidFill>
                  <a:schemeClr val="tx1"/>
                </a:solidFill>
                <a:sym typeface="Symbol" panose="05050102010706020507" pitchFamily="18" charset="2"/>
              </a:rPr>
              <a:t></a:t>
            </a:r>
          </a:p>
        </p:txBody>
      </p:sp>
      <p:sp>
        <p:nvSpPr>
          <p:cNvPr id="875544" name="Text Box 24">
            <a:extLst>
              <a:ext uri="{FF2B5EF4-FFF2-40B4-BE49-F238E27FC236}">
                <a16:creationId xmlns:a16="http://schemas.microsoft.com/office/drawing/2014/main" id="{83DA6C1F-755F-409E-AD13-9E7A1EE1A4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5575" y="3751263"/>
            <a:ext cx="2873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>
                <a:solidFill>
                  <a:schemeClr val="tx1"/>
                </a:solidFill>
                <a:sym typeface="Symbol" panose="05050102010706020507" pitchFamily="18" charset="2"/>
              </a:rPr>
              <a:t></a:t>
            </a:r>
          </a:p>
        </p:txBody>
      </p:sp>
      <p:graphicFrame>
        <p:nvGraphicFramePr>
          <p:cNvPr id="875545" name="Group 25">
            <a:extLst>
              <a:ext uri="{FF2B5EF4-FFF2-40B4-BE49-F238E27FC236}">
                <a16:creationId xmlns:a16="http://schemas.microsoft.com/office/drawing/2014/main" id="{65F92F8C-9BDE-4412-A5DA-7D54203A41B6}"/>
              </a:ext>
            </a:extLst>
          </p:cNvPr>
          <p:cNvGraphicFramePr>
            <a:graphicFrameLocks noGrp="1"/>
          </p:cNvGraphicFramePr>
          <p:nvPr/>
        </p:nvGraphicFramePr>
        <p:xfrm>
          <a:off x="107950" y="765175"/>
          <a:ext cx="8928100" cy="2046288"/>
        </p:xfrm>
        <a:graphic>
          <a:graphicData uri="http://schemas.openxmlformats.org/drawingml/2006/table">
            <a:tbl>
              <a:tblPr/>
              <a:tblGrid>
                <a:gridCol w="1328738">
                  <a:extLst>
                    <a:ext uri="{9D8B030D-6E8A-4147-A177-3AD203B41FA5}">
                      <a16:colId xmlns:a16="http://schemas.microsoft.com/office/drawing/2014/main" val="2981846830"/>
                    </a:ext>
                  </a:extLst>
                </a:gridCol>
                <a:gridCol w="1474787">
                  <a:extLst>
                    <a:ext uri="{9D8B030D-6E8A-4147-A177-3AD203B41FA5}">
                      <a16:colId xmlns:a16="http://schemas.microsoft.com/office/drawing/2014/main" val="2869774703"/>
                    </a:ext>
                  </a:extLst>
                </a:gridCol>
                <a:gridCol w="1327150">
                  <a:extLst>
                    <a:ext uri="{9D8B030D-6E8A-4147-A177-3AD203B41FA5}">
                      <a16:colId xmlns:a16="http://schemas.microsoft.com/office/drawing/2014/main" val="1142437435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477800224"/>
                    </a:ext>
                  </a:extLst>
                </a:gridCol>
                <a:gridCol w="1106488">
                  <a:extLst>
                    <a:ext uri="{9D8B030D-6E8A-4147-A177-3AD203B41FA5}">
                      <a16:colId xmlns:a16="http://schemas.microsoft.com/office/drawing/2014/main" val="3985948826"/>
                    </a:ext>
                  </a:extLst>
                </a:gridCol>
                <a:gridCol w="1919287">
                  <a:extLst>
                    <a:ext uri="{9D8B030D-6E8A-4147-A177-3AD203B41FA5}">
                      <a16:colId xmlns:a16="http://schemas.microsoft.com/office/drawing/2014/main" val="978979360"/>
                    </a:ext>
                  </a:extLst>
                </a:gridCol>
              </a:tblGrid>
              <a:tr h="550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杂化轨道数目</a:t>
                      </a:r>
                    </a:p>
                  </a:txBody>
                  <a:tcPr marL="0" marR="0" marT="0" marB="0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杂化轨道含量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轨道夹角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杂化轨道构型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成键类型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分子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构型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065241"/>
                  </a:ext>
                </a:extLst>
              </a:tr>
              <a:tr h="6619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4</a:t>
                      </a:r>
                    </a:p>
                  </a:txBody>
                  <a:tcPr marL="0" marR="0" marT="0" marB="0" anchor="ctr" anchorCtr="1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1/4s</a:t>
                      </a: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，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</a:t>
                      </a: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3/4p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109</a:t>
                      </a: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sym typeface="Symbol" panose="05050102010706020507" pitchFamily="18" charset="2"/>
                        </a:rPr>
                        <a:t></a:t>
                      </a: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28</a:t>
                      </a: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sym typeface="Symbol" panose="05050102010706020507" pitchFamily="18" charset="2"/>
                        </a:rPr>
                        <a:t></a:t>
                      </a:r>
                      <a:endParaRPr kumimoji="1" lang="en-US" altLang="zh-CN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正四面体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l-GR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Arial" panose="020B0604020202020204" pitchFamily="34" charset="0"/>
                        </a:rPr>
                        <a:t>σ</a:t>
                      </a: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Arial" panose="020B0604020202020204" pitchFamily="34" charset="0"/>
                        </a:rPr>
                        <a:t>键</a:t>
                      </a:r>
                      <a:endParaRPr kumimoji="1" lang="zh-CN" altLang="el-GR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正四面体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240604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75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灯片编号占位符 3">
            <a:extLst>
              <a:ext uri="{FF2B5EF4-FFF2-40B4-BE49-F238E27FC236}">
                <a16:creationId xmlns:a16="http://schemas.microsoft.com/office/drawing/2014/main" id="{3313C2AA-6F2D-4652-B12B-BD9AE84E7D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3B542-0FC8-4A4B-AC9A-71456C8406EF}" type="slidenum">
              <a:rPr lang="en-US" altLang="zh-CN"/>
              <a:pPr/>
              <a:t>47</a:t>
            </a:fld>
            <a:endParaRPr lang="en-US" altLang="zh-CN"/>
          </a:p>
        </p:txBody>
      </p:sp>
      <p:sp>
        <p:nvSpPr>
          <p:cNvPr id="876546" name="Rectangle 2">
            <a:extLst>
              <a:ext uri="{FF2B5EF4-FFF2-40B4-BE49-F238E27FC236}">
                <a16:creationId xmlns:a16="http://schemas.microsoft.com/office/drawing/2014/main" id="{2958BF6B-E136-466D-9FFF-A07A08326A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88913"/>
            <a:ext cx="7543800" cy="1371600"/>
          </a:xfrm>
        </p:spPr>
        <p:txBody>
          <a:bodyPr/>
          <a:lstStyle/>
          <a:p>
            <a:pPr algn="just">
              <a:buFontTx/>
              <a:buNone/>
            </a:pPr>
            <a:r>
              <a:rPr lang="en-US" altLang="zh-CN" b="1">
                <a:ea typeface="楷体_GB2312" pitchFamily="49" charset="-122"/>
              </a:rPr>
              <a:t> </a:t>
            </a:r>
            <a:r>
              <a:rPr lang="zh-CN" altLang="en-US" sz="3600" b="1">
                <a:ea typeface="楷体_GB2312" pitchFamily="49" charset="-122"/>
              </a:rPr>
              <a:t>例  </a:t>
            </a:r>
            <a:r>
              <a:rPr lang="en-US" altLang="zh-CN" sz="3600" b="1">
                <a:ea typeface="楷体_GB2312" pitchFamily="49" charset="-122"/>
              </a:rPr>
              <a:t>CH</a:t>
            </a:r>
            <a:r>
              <a:rPr lang="en-US" altLang="zh-CN" sz="3600" b="1" baseline="-30000">
                <a:ea typeface="楷体_GB2312" pitchFamily="49" charset="-122"/>
              </a:rPr>
              <a:t>4</a:t>
            </a:r>
            <a:endParaRPr lang="en-US" altLang="zh-CN" sz="3600" b="1">
              <a:ea typeface="楷体_GB2312" pitchFamily="49" charset="-122"/>
            </a:endParaRPr>
          </a:p>
          <a:p>
            <a:pPr algn="just">
              <a:buFontTx/>
              <a:buNone/>
            </a:pPr>
            <a:r>
              <a:rPr lang="en-US" altLang="zh-CN" sz="3600" b="1">
                <a:ea typeface="楷体_GB2312" pitchFamily="49" charset="-122"/>
              </a:rPr>
              <a:t>     C:    1s</a:t>
            </a:r>
            <a:r>
              <a:rPr lang="en-US" altLang="zh-CN" sz="3600" b="1" baseline="30000">
                <a:ea typeface="楷体_GB2312" pitchFamily="49" charset="-122"/>
              </a:rPr>
              <a:t>2 </a:t>
            </a:r>
            <a:r>
              <a:rPr lang="en-US" altLang="zh-CN" sz="3600" b="1">
                <a:ea typeface="楷体_GB2312" pitchFamily="49" charset="-122"/>
              </a:rPr>
              <a:t>2s</a:t>
            </a:r>
            <a:r>
              <a:rPr lang="en-US" altLang="zh-CN" sz="3600" b="1" baseline="30000">
                <a:ea typeface="楷体_GB2312" pitchFamily="49" charset="-122"/>
              </a:rPr>
              <a:t>2 </a:t>
            </a:r>
            <a:r>
              <a:rPr lang="en-US" altLang="zh-CN" sz="3600" b="1">
                <a:ea typeface="楷体_GB2312" pitchFamily="49" charset="-122"/>
              </a:rPr>
              <a:t>2p</a:t>
            </a:r>
            <a:r>
              <a:rPr lang="en-US" altLang="zh-CN" sz="3600" b="1" baseline="30000">
                <a:ea typeface="楷体_GB2312" pitchFamily="49" charset="-122"/>
              </a:rPr>
              <a:t>2</a:t>
            </a:r>
            <a:r>
              <a:rPr lang="en-US" altLang="zh-CN" sz="3600" b="1">
                <a:ea typeface="楷体_GB2312" pitchFamily="49" charset="-122"/>
              </a:rPr>
              <a:t>           </a:t>
            </a:r>
          </a:p>
        </p:txBody>
      </p:sp>
      <p:grpSp>
        <p:nvGrpSpPr>
          <p:cNvPr id="876547" name="Group 3">
            <a:extLst>
              <a:ext uri="{FF2B5EF4-FFF2-40B4-BE49-F238E27FC236}">
                <a16:creationId xmlns:a16="http://schemas.microsoft.com/office/drawing/2014/main" id="{F131CF3D-EC0E-44ED-AF7B-59594F8C4E4E}"/>
              </a:ext>
            </a:extLst>
          </p:cNvPr>
          <p:cNvGrpSpPr>
            <a:grpSpLocks/>
          </p:cNvGrpSpPr>
          <p:nvPr/>
        </p:nvGrpSpPr>
        <p:grpSpPr bwMode="auto">
          <a:xfrm>
            <a:off x="395288" y="3357563"/>
            <a:ext cx="4572000" cy="777875"/>
            <a:chOff x="816" y="2592"/>
            <a:chExt cx="2880" cy="490"/>
          </a:xfrm>
        </p:grpSpPr>
        <p:sp>
          <p:nvSpPr>
            <p:cNvPr id="876548" name="Text Box 4">
              <a:extLst>
                <a:ext uri="{FF2B5EF4-FFF2-40B4-BE49-F238E27FC236}">
                  <a16:creationId xmlns:a16="http://schemas.microsoft.com/office/drawing/2014/main" id="{2BBD5CE4-AFDB-4823-A123-45CF7B35F6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" y="2592"/>
              <a:ext cx="624" cy="490"/>
            </a:xfrm>
            <a:prstGeom prst="rect">
              <a:avLst/>
            </a:prstGeom>
            <a:noFill/>
            <a:ln w="76200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4000" b="0">
                  <a:solidFill>
                    <a:schemeClr val="tx1"/>
                  </a:solidFill>
                  <a:sym typeface="Symbol" panose="05050102010706020507" pitchFamily="18" charset="2"/>
                </a:rPr>
                <a:t></a:t>
              </a:r>
              <a:endParaRPr lang="en-US" altLang="zh-CN" sz="4000" b="0">
                <a:solidFill>
                  <a:schemeClr val="tx1"/>
                </a:solidFill>
              </a:endParaRPr>
            </a:p>
          </p:txBody>
        </p:sp>
        <p:sp>
          <p:nvSpPr>
            <p:cNvPr id="876549" name="Text Box 5">
              <a:extLst>
                <a:ext uri="{FF2B5EF4-FFF2-40B4-BE49-F238E27FC236}">
                  <a16:creationId xmlns:a16="http://schemas.microsoft.com/office/drawing/2014/main" id="{4BE07039-8C23-4381-B51C-BE0D5C0B66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2592"/>
              <a:ext cx="624" cy="490"/>
            </a:xfrm>
            <a:prstGeom prst="rect">
              <a:avLst/>
            </a:prstGeom>
            <a:noFill/>
            <a:ln w="76200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4000" b="0">
                  <a:solidFill>
                    <a:schemeClr val="tx1"/>
                  </a:solidFill>
                  <a:sym typeface="Symbol" panose="05050102010706020507" pitchFamily="18" charset="2"/>
                </a:rPr>
                <a:t></a:t>
              </a:r>
              <a:endParaRPr lang="en-US" altLang="zh-CN" sz="4000" b="0">
                <a:solidFill>
                  <a:schemeClr val="tx1"/>
                </a:solidFill>
              </a:endParaRPr>
            </a:p>
          </p:txBody>
        </p:sp>
        <p:sp>
          <p:nvSpPr>
            <p:cNvPr id="876550" name="Text Box 6">
              <a:extLst>
                <a:ext uri="{FF2B5EF4-FFF2-40B4-BE49-F238E27FC236}">
                  <a16:creationId xmlns:a16="http://schemas.microsoft.com/office/drawing/2014/main" id="{E059C19F-10ED-4304-A49C-CB81990A4F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8" y="2592"/>
              <a:ext cx="624" cy="490"/>
            </a:xfrm>
            <a:prstGeom prst="rect">
              <a:avLst/>
            </a:prstGeom>
            <a:noFill/>
            <a:ln w="76200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4000" b="0">
                  <a:solidFill>
                    <a:schemeClr val="tx1"/>
                  </a:solidFill>
                  <a:sym typeface="Symbol" panose="05050102010706020507" pitchFamily="18" charset="2"/>
                </a:rPr>
                <a:t></a:t>
              </a:r>
              <a:endParaRPr lang="en-US" altLang="zh-CN" sz="4000" b="0">
                <a:solidFill>
                  <a:schemeClr val="tx1"/>
                </a:solidFill>
              </a:endParaRPr>
            </a:p>
          </p:txBody>
        </p:sp>
        <p:sp>
          <p:nvSpPr>
            <p:cNvPr id="876551" name="Text Box 7">
              <a:extLst>
                <a:ext uri="{FF2B5EF4-FFF2-40B4-BE49-F238E27FC236}">
                  <a16:creationId xmlns:a16="http://schemas.microsoft.com/office/drawing/2014/main" id="{79FD04D8-8CF0-44B1-A4B9-D45D8F1EE2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2" y="2592"/>
              <a:ext cx="624" cy="490"/>
            </a:xfrm>
            <a:prstGeom prst="rect">
              <a:avLst/>
            </a:prstGeom>
            <a:noFill/>
            <a:ln w="76200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4000" b="0">
                  <a:solidFill>
                    <a:schemeClr val="tx1"/>
                  </a:solidFill>
                  <a:sym typeface="Symbol" panose="05050102010706020507" pitchFamily="18" charset="2"/>
                </a:rPr>
                <a:t></a:t>
              </a:r>
              <a:endParaRPr lang="en-US" altLang="zh-CN" sz="4000" b="0">
                <a:solidFill>
                  <a:schemeClr val="tx1"/>
                </a:solidFill>
              </a:endParaRPr>
            </a:p>
          </p:txBody>
        </p:sp>
      </p:grpSp>
      <p:sp>
        <p:nvSpPr>
          <p:cNvPr id="876552" name="Text Box 8">
            <a:extLst>
              <a:ext uri="{FF2B5EF4-FFF2-40B4-BE49-F238E27FC236}">
                <a16:creationId xmlns:a16="http://schemas.microsoft.com/office/drawing/2014/main" id="{F8A04377-0A2B-4EE1-81AB-773800FC01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3800" y="3357563"/>
            <a:ext cx="990600" cy="777875"/>
          </a:xfrm>
          <a:prstGeom prst="rect">
            <a:avLst/>
          </a:prstGeom>
          <a:noFill/>
          <a:ln w="76200">
            <a:solidFill>
              <a:srgbClr val="00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000" b="0">
                <a:solidFill>
                  <a:schemeClr val="tx1"/>
                </a:solidFill>
                <a:sym typeface="Symbol" panose="05050102010706020507" pitchFamily="18" charset="2"/>
              </a:rPr>
              <a:t></a:t>
            </a:r>
            <a:endParaRPr lang="en-US" altLang="zh-CN" sz="4000" b="0">
              <a:solidFill>
                <a:schemeClr val="tx1"/>
              </a:solidFill>
            </a:endParaRPr>
          </a:p>
        </p:txBody>
      </p:sp>
      <p:grpSp>
        <p:nvGrpSpPr>
          <p:cNvPr id="876553" name="Group 9">
            <a:extLst>
              <a:ext uri="{FF2B5EF4-FFF2-40B4-BE49-F238E27FC236}">
                <a16:creationId xmlns:a16="http://schemas.microsoft.com/office/drawing/2014/main" id="{507BF3E5-BCF8-406D-9CAD-C19F849EB678}"/>
              </a:ext>
            </a:extLst>
          </p:cNvPr>
          <p:cNvGrpSpPr>
            <a:grpSpLocks/>
          </p:cNvGrpSpPr>
          <p:nvPr/>
        </p:nvGrpSpPr>
        <p:grpSpPr bwMode="auto">
          <a:xfrm>
            <a:off x="395288" y="1700213"/>
            <a:ext cx="6019800" cy="777875"/>
            <a:chOff x="768" y="1488"/>
            <a:chExt cx="3792" cy="490"/>
          </a:xfrm>
        </p:grpSpPr>
        <p:sp>
          <p:nvSpPr>
            <p:cNvPr id="876554" name="Text Box 10">
              <a:extLst>
                <a:ext uri="{FF2B5EF4-FFF2-40B4-BE49-F238E27FC236}">
                  <a16:creationId xmlns:a16="http://schemas.microsoft.com/office/drawing/2014/main" id="{252C7B68-B4DA-4D15-8D42-44064B1B60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1488"/>
              <a:ext cx="624" cy="490"/>
            </a:xfrm>
            <a:prstGeom prst="rect">
              <a:avLst/>
            </a:prstGeom>
            <a:noFill/>
            <a:ln w="762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4000" b="0">
                  <a:solidFill>
                    <a:schemeClr val="tx1"/>
                  </a:solidFill>
                  <a:sym typeface="Symbol" panose="05050102010706020507" pitchFamily="18" charset="2"/>
                </a:rPr>
                <a:t></a:t>
              </a:r>
              <a:endParaRPr lang="en-US" altLang="zh-CN" sz="4000" b="0">
                <a:solidFill>
                  <a:schemeClr val="tx1"/>
                </a:solidFill>
              </a:endParaRPr>
            </a:p>
          </p:txBody>
        </p:sp>
        <p:sp>
          <p:nvSpPr>
            <p:cNvPr id="876555" name="Text Box 11">
              <a:extLst>
                <a:ext uri="{FF2B5EF4-FFF2-40B4-BE49-F238E27FC236}">
                  <a16:creationId xmlns:a16="http://schemas.microsoft.com/office/drawing/2014/main" id="{3F9079FE-870A-4BF1-9FA8-E15BE68F7A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6" y="1488"/>
              <a:ext cx="624" cy="490"/>
            </a:xfrm>
            <a:prstGeom prst="rect">
              <a:avLst/>
            </a:prstGeom>
            <a:noFill/>
            <a:ln w="762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zh-CN" altLang="zh-CN" sz="4000" b="0">
                <a:solidFill>
                  <a:schemeClr val="tx1"/>
                </a:solidFill>
              </a:endParaRPr>
            </a:p>
          </p:txBody>
        </p:sp>
        <p:sp>
          <p:nvSpPr>
            <p:cNvPr id="876556" name="Text Box 12">
              <a:extLst>
                <a:ext uri="{FF2B5EF4-FFF2-40B4-BE49-F238E27FC236}">
                  <a16:creationId xmlns:a16="http://schemas.microsoft.com/office/drawing/2014/main" id="{8AD0512E-ACD6-4794-895B-0CD89A9067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1488"/>
              <a:ext cx="624" cy="490"/>
            </a:xfrm>
            <a:prstGeom prst="rect">
              <a:avLst/>
            </a:prstGeom>
            <a:noFill/>
            <a:ln w="762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4000" b="0">
                  <a:solidFill>
                    <a:schemeClr val="tx1"/>
                  </a:solidFill>
                  <a:sym typeface="Symbol" panose="05050102010706020507" pitchFamily="18" charset="2"/>
                </a:rPr>
                <a:t></a:t>
              </a:r>
              <a:endParaRPr lang="en-US" altLang="zh-CN" sz="4000" b="0">
                <a:solidFill>
                  <a:schemeClr val="tx1"/>
                </a:solidFill>
              </a:endParaRPr>
            </a:p>
          </p:txBody>
        </p:sp>
        <p:sp>
          <p:nvSpPr>
            <p:cNvPr id="876557" name="Text Box 13">
              <a:extLst>
                <a:ext uri="{FF2B5EF4-FFF2-40B4-BE49-F238E27FC236}">
                  <a16:creationId xmlns:a16="http://schemas.microsoft.com/office/drawing/2014/main" id="{C9CD959F-0B5D-4232-B1BA-E418AEFA4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1488"/>
              <a:ext cx="624" cy="490"/>
            </a:xfrm>
            <a:prstGeom prst="rect">
              <a:avLst/>
            </a:prstGeom>
            <a:noFill/>
            <a:ln w="762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4000" b="0">
                  <a:solidFill>
                    <a:schemeClr val="tx1"/>
                  </a:solidFill>
                  <a:sym typeface="Symbol" panose="05050102010706020507" pitchFamily="18" charset="2"/>
                </a:rPr>
                <a:t></a:t>
              </a:r>
            </a:p>
          </p:txBody>
        </p:sp>
        <p:sp>
          <p:nvSpPr>
            <p:cNvPr id="876558" name="Text Box 14">
              <a:extLst>
                <a:ext uri="{FF2B5EF4-FFF2-40B4-BE49-F238E27FC236}">
                  <a16:creationId xmlns:a16="http://schemas.microsoft.com/office/drawing/2014/main" id="{34D1BFFC-F613-446C-870F-B395D65FA2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1488"/>
              <a:ext cx="624" cy="490"/>
            </a:xfrm>
            <a:prstGeom prst="rect">
              <a:avLst/>
            </a:prstGeom>
            <a:noFill/>
            <a:ln w="762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4000" b="0">
                  <a:solidFill>
                    <a:schemeClr val="tx1"/>
                  </a:solidFill>
                  <a:sym typeface="Symbol" panose="05050102010706020507" pitchFamily="18" charset="2"/>
                </a:rPr>
                <a:t></a:t>
              </a:r>
              <a:endParaRPr lang="en-US" altLang="zh-CN" sz="4000" b="0">
                <a:solidFill>
                  <a:schemeClr val="tx1"/>
                </a:solidFill>
              </a:endParaRPr>
            </a:p>
          </p:txBody>
        </p:sp>
      </p:grpSp>
      <p:sp>
        <p:nvSpPr>
          <p:cNvPr id="876559" name="Rectangle 15">
            <a:extLst>
              <a:ext uri="{FF2B5EF4-FFF2-40B4-BE49-F238E27FC236}">
                <a16:creationId xmlns:a16="http://schemas.microsoft.com/office/drawing/2014/main" id="{004EEFFF-7379-4122-AA83-5D117F2A5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2565400"/>
            <a:ext cx="7467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3600">
                <a:solidFill>
                  <a:schemeClr val="tx1"/>
                </a:solidFill>
              </a:rPr>
              <a:t>    1s             2s               2p     (</a:t>
            </a:r>
            <a:r>
              <a:rPr lang="zh-CN" altLang="en-US" sz="3600">
                <a:solidFill>
                  <a:schemeClr val="tx1"/>
                </a:solidFill>
              </a:rPr>
              <a:t>基态</a:t>
            </a:r>
            <a:r>
              <a:rPr lang="en-US" altLang="zh-CN" sz="360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876560" name="Rectangle 16">
            <a:extLst>
              <a:ext uri="{FF2B5EF4-FFF2-40B4-BE49-F238E27FC236}">
                <a16:creationId xmlns:a16="http://schemas.microsoft.com/office/drawing/2014/main" id="{D6995B25-762B-41B6-ABED-0154A26B3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938" y="4437063"/>
            <a:ext cx="182880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zh-CN" sz="3600">
                <a:solidFill>
                  <a:schemeClr val="tx1"/>
                </a:solidFill>
              </a:rPr>
              <a:t>sp</a:t>
            </a:r>
            <a:r>
              <a:rPr lang="en-US" altLang="zh-CN" sz="3600" baseline="30000">
                <a:solidFill>
                  <a:schemeClr val="tx1"/>
                </a:solidFill>
              </a:rPr>
              <a:t>3</a:t>
            </a:r>
            <a:r>
              <a:rPr lang="zh-CN" altLang="en-US" sz="3600">
                <a:solidFill>
                  <a:schemeClr val="tx1"/>
                </a:solidFill>
              </a:rPr>
              <a:t>杂化             </a:t>
            </a:r>
          </a:p>
        </p:txBody>
      </p:sp>
      <p:cxnSp>
        <p:nvCxnSpPr>
          <p:cNvPr id="876561" name="AutoShape 17">
            <a:extLst>
              <a:ext uri="{FF2B5EF4-FFF2-40B4-BE49-F238E27FC236}">
                <a16:creationId xmlns:a16="http://schemas.microsoft.com/office/drawing/2014/main" id="{49E8AF0E-3D26-4260-8A71-34722DD852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0" y="3213100"/>
            <a:ext cx="8915400" cy="0"/>
          </a:xfrm>
          <a:prstGeom prst="straightConnector1">
            <a:avLst/>
          </a:prstGeom>
          <a:noFill/>
          <a:ln w="22225">
            <a:solidFill>
              <a:srgbClr val="00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76562" name="Oval 18">
            <a:extLst>
              <a:ext uri="{FF2B5EF4-FFF2-40B4-BE49-F238E27FC236}">
                <a16:creationId xmlns:a16="http://schemas.microsoft.com/office/drawing/2014/main" id="{96642D31-1250-45F9-AA49-1B3C4E2C21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3213100"/>
            <a:ext cx="4464050" cy="1223963"/>
          </a:xfrm>
          <a:prstGeom prst="ellips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876563" name="Group 19">
            <a:extLst>
              <a:ext uri="{FF2B5EF4-FFF2-40B4-BE49-F238E27FC236}">
                <a16:creationId xmlns:a16="http://schemas.microsoft.com/office/drawing/2014/main" id="{0D4AB96F-924A-424F-87F4-A080878FA163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3213100"/>
            <a:ext cx="3397250" cy="3330575"/>
            <a:chOff x="3515" y="2024"/>
            <a:chExt cx="2140" cy="2098"/>
          </a:xfrm>
        </p:grpSpPr>
        <p:grpSp>
          <p:nvGrpSpPr>
            <p:cNvPr id="876564" name="Group 20">
              <a:extLst>
                <a:ext uri="{FF2B5EF4-FFF2-40B4-BE49-F238E27FC236}">
                  <a16:creationId xmlns:a16="http://schemas.microsoft.com/office/drawing/2014/main" id="{01F8E4CD-723F-474C-AF7E-9AB9DECB69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15" y="2024"/>
              <a:ext cx="2140" cy="2098"/>
              <a:chOff x="3519" y="1866"/>
              <a:chExt cx="2140" cy="2098"/>
            </a:xfrm>
          </p:grpSpPr>
          <p:grpSp>
            <p:nvGrpSpPr>
              <p:cNvPr id="876565" name="Group 21">
                <a:extLst>
                  <a:ext uri="{FF2B5EF4-FFF2-40B4-BE49-F238E27FC236}">
                    <a16:creationId xmlns:a16="http://schemas.microsoft.com/office/drawing/2014/main" id="{6C003B23-E8E3-46C8-84AD-05764EB82A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19" y="1866"/>
                <a:ext cx="2140" cy="2098"/>
                <a:chOff x="2925" y="1888"/>
                <a:chExt cx="2140" cy="2098"/>
              </a:xfrm>
            </p:grpSpPr>
            <p:grpSp>
              <p:nvGrpSpPr>
                <p:cNvPr id="876566" name="Group 22">
                  <a:extLst>
                    <a:ext uri="{FF2B5EF4-FFF2-40B4-BE49-F238E27FC236}">
                      <a16:creationId xmlns:a16="http://schemas.microsoft.com/office/drawing/2014/main" id="{C98DEA95-7042-406E-B52E-5EFD77BAB1E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25" y="1888"/>
                  <a:ext cx="2140" cy="2098"/>
                  <a:chOff x="3379" y="1888"/>
                  <a:chExt cx="2140" cy="2098"/>
                </a:xfrm>
              </p:grpSpPr>
              <p:graphicFrame>
                <p:nvGraphicFramePr>
                  <p:cNvPr id="876567" name="Object 23">
                    <a:extLst>
                      <a:ext uri="{FF2B5EF4-FFF2-40B4-BE49-F238E27FC236}">
                        <a16:creationId xmlns:a16="http://schemas.microsoft.com/office/drawing/2014/main" id="{D3C51871-5B16-4D58-97DA-A48F54F70BFD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387" y="1917"/>
                  <a:ext cx="2132" cy="2069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876602" name="位图图像" r:id="rId3" imgW="2933333" imgH="2847619" progId="Paint.Picture">
                          <p:embed/>
                        </p:oleObj>
                      </mc:Choice>
                      <mc:Fallback>
                        <p:oleObj name="位图图像" r:id="rId3" imgW="2933333" imgH="2847619" progId="Paint.Picture">
                          <p:embed/>
                          <p:pic>
                            <p:nvPicPr>
                              <p:cNvPr id="0" name="Object 23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387" y="1917"/>
                                <a:ext cx="2132" cy="206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chemeClr val="bg2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876568" name="Line 24">
                    <a:extLst>
                      <a:ext uri="{FF2B5EF4-FFF2-40B4-BE49-F238E27FC236}">
                        <a16:creationId xmlns:a16="http://schemas.microsoft.com/office/drawing/2014/main" id="{ADE6494E-5752-4213-AFCB-A279F8A0C18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456" y="1888"/>
                    <a:ext cx="0" cy="113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876569" name="Line 25">
                    <a:extLst>
                      <a:ext uri="{FF2B5EF4-FFF2-40B4-BE49-F238E27FC236}">
                        <a16:creationId xmlns:a16="http://schemas.microsoft.com/office/drawing/2014/main" id="{CB458931-C185-4C1C-9424-C0B2381E27E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379" y="3022"/>
                    <a:ext cx="1089" cy="40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876570" name="Line 26">
                    <a:extLst>
                      <a:ext uri="{FF2B5EF4-FFF2-40B4-BE49-F238E27FC236}">
                        <a16:creationId xmlns:a16="http://schemas.microsoft.com/office/drawing/2014/main" id="{1B294977-71BB-4E27-984D-A5FFAA60861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468" y="3022"/>
                    <a:ext cx="589" cy="90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876571" name="Line 27">
                    <a:extLst>
                      <a:ext uri="{FF2B5EF4-FFF2-40B4-BE49-F238E27FC236}">
                        <a16:creationId xmlns:a16="http://schemas.microsoft.com/office/drawing/2014/main" id="{983015E6-1A5D-4BCC-9877-B3BCF9C3F6C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468" y="3022"/>
                    <a:ext cx="1043" cy="36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876572" name="Line 28">
                    <a:extLst>
                      <a:ext uri="{FF2B5EF4-FFF2-40B4-BE49-F238E27FC236}">
                        <a16:creationId xmlns:a16="http://schemas.microsoft.com/office/drawing/2014/main" id="{8003B1F4-A65E-4E9F-B053-AB0BDF28343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24" y="1933"/>
                    <a:ext cx="1044" cy="149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876573" name="Line 29">
                    <a:extLst>
                      <a:ext uri="{FF2B5EF4-FFF2-40B4-BE49-F238E27FC236}">
                        <a16:creationId xmlns:a16="http://schemas.microsoft.com/office/drawing/2014/main" id="{C436B334-C5B3-468B-9489-3D65D342761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24" y="3385"/>
                    <a:ext cx="1633" cy="5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876574" name="Line 30">
                    <a:extLst>
                      <a:ext uri="{FF2B5EF4-FFF2-40B4-BE49-F238E27FC236}">
                        <a16:creationId xmlns:a16="http://schemas.microsoft.com/office/drawing/2014/main" id="{8FBA3A91-A44E-470D-8E4B-5A5E6E9C2F1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468" y="1933"/>
                    <a:ext cx="997" cy="145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876575" name="Line 31">
                    <a:extLst>
                      <a:ext uri="{FF2B5EF4-FFF2-40B4-BE49-F238E27FC236}">
                        <a16:creationId xmlns:a16="http://schemas.microsoft.com/office/drawing/2014/main" id="{B32BD613-E2BC-4E66-9D25-34D0298453D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24" y="3385"/>
                    <a:ext cx="2041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876576" name="Line 32">
                    <a:extLst>
                      <a:ext uri="{FF2B5EF4-FFF2-40B4-BE49-F238E27FC236}">
                        <a16:creationId xmlns:a16="http://schemas.microsoft.com/office/drawing/2014/main" id="{63D3C8AA-51DA-43CC-A147-57B1E5987DB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468" y="1979"/>
                    <a:ext cx="589" cy="195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876577" name="Group 33">
                    <a:extLst>
                      <a:ext uri="{FF2B5EF4-FFF2-40B4-BE49-F238E27FC236}">
                        <a16:creationId xmlns:a16="http://schemas.microsoft.com/office/drawing/2014/main" id="{80288008-D0E3-4333-AE31-404DAD913C5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434" y="2669"/>
                    <a:ext cx="943" cy="365"/>
                    <a:chOff x="3288" y="2568"/>
                    <a:chExt cx="943" cy="365"/>
                  </a:xfrm>
                </p:grpSpPr>
                <p:sp>
                  <p:nvSpPr>
                    <p:cNvPr id="876578" name="Text Box 34">
                      <a:extLst>
                        <a:ext uri="{FF2B5EF4-FFF2-40B4-BE49-F238E27FC236}">
                          <a16:creationId xmlns:a16="http://schemas.microsoft.com/office/drawing/2014/main" id="{B1830765-71E3-491A-AFD8-9E8E0CD32E31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288" y="2568"/>
                      <a:ext cx="943" cy="36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kumimoji="0" lang="en-US" altLang="zh-CN" sz="3200">
                          <a:solidFill>
                            <a:schemeClr val="tx1"/>
                          </a:solidFill>
                          <a:ea typeface="幼圆" panose="02010509060101010101" pitchFamily="49" charset="-122"/>
                        </a:rPr>
                        <a:t>109 28</a:t>
                      </a:r>
                      <a:r>
                        <a:rPr kumimoji="0" lang="en-US" altLang="zh-CN" sz="3200">
                          <a:solidFill>
                            <a:schemeClr val="tx1"/>
                          </a:solidFill>
                          <a:ea typeface="幼圆" panose="020105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</a:t>
                      </a:r>
                    </a:p>
                  </p:txBody>
                </p:sp>
                <p:sp>
                  <p:nvSpPr>
                    <p:cNvPr id="876579" name="Oval 35">
                      <a:extLst>
                        <a:ext uri="{FF2B5EF4-FFF2-40B4-BE49-F238E27FC236}">
                          <a16:creationId xmlns:a16="http://schemas.microsoft.com/office/drawing/2014/main" id="{91CC1050-B962-4495-9319-67BABB7927F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18" y="2647"/>
                      <a:ext cx="68" cy="68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sp>
              <p:nvSpPr>
                <p:cNvPr id="876580" name="Line 36">
                  <a:extLst>
                    <a:ext uri="{FF2B5EF4-FFF2-40B4-BE49-F238E27FC236}">
                      <a16:creationId xmlns:a16="http://schemas.microsoft.com/office/drawing/2014/main" id="{8A912059-9173-4A25-ABCC-8842D158FD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592" y="3363"/>
                  <a:ext cx="408" cy="5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76581" name="Group 37">
                <a:extLst>
                  <a:ext uri="{FF2B5EF4-FFF2-40B4-BE49-F238E27FC236}">
                    <a16:creationId xmlns:a16="http://schemas.microsoft.com/office/drawing/2014/main" id="{1A66E14D-4168-48AA-BFA5-01CAA56AFEB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18" y="1952"/>
                <a:ext cx="1917" cy="1977"/>
                <a:chOff x="3618" y="1940"/>
                <a:chExt cx="1917" cy="1977"/>
              </a:xfrm>
            </p:grpSpPr>
            <p:grpSp>
              <p:nvGrpSpPr>
                <p:cNvPr id="876582" name="Group 38">
                  <a:extLst>
                    <a:ext uri="{FF2B5EF4-FFF2-40B4-BE49-F238E27FC236}">
                      <a16:creationId xmlns:a16="http://schemas.microsoft.com/office/drawing/2014/main" id="{61EB3BDA-B3B0-4AB0-97FA-626FF734BD6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618" y="1940"/>
                  <a:ext cx="1917" cy="1977"/>
                  <a:chOff x="3618" y="1940"/>
                  <a:chExt cx="1917" cy="1977"/>
                </a:xfrm>
              </p:grpSpPr>
              <p:sp>
                <p:nvSpPr>
                  <p:cNvPr id="876583" name="Line 39">
                    <a:extLst>
                      <a:ext uri="{FF2B5EF4-FFF2-40B4-BE49-F238E27FC236}">
                        <a16:creationId xmlns:a16="http://schemas.microsoft.com/office/drawing/2014/main" id="{77473C91-C5CA-4574-9B2C-FE718077486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150" y="2976"/>
                    <a:ext cx="0" cy="18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876584" name="Text Box 40">
                    <a:extLst>
                      <a:ext uri="{FF2B5EF4-FFF2-40B4-BE49-F238E27FC236}">
                        <a16:creationId xmlns:a16="http://schemas.microsoft.com/office/drawing/2014/main" id="{C0425992-0785-403F-BFCD-7F0B4E6C726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25" y="2840"/>
                    <a:ext cx="408" cy="36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kumimoji="0" lang="en-US" altLang="zh-CN" sz="3200">
                        <a:solidFill>
                          <a:srgbClr val="FFFF00"/>
                        </a:solidFill>
                        <a:ea typeface="幼圆" panose="02010509060101010101" pitchFamily="49" charset="-122"/>
                      </a:rPr>
                      <a:t>C</a:t>
                    </a:r>
                  </a:p>
                </p:txBody>
              </p:sp>
              <p:sp>
                <p:nvSpPr>
                  <p:cNvPr id="876585" name="Text Box 41">
                    <a:extLst>
                      <a:ext uri="{FF2B5EF4-FFF2-40B4-BE49-F238E27FC236}">
                        <a16:creationId xmlns:a16="http://schemas.microsoft.com/office/drawing/2014/main" id="{D807053C-8C32-4F83-A481-A15B2B4F98D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32" y="1940"/>
                    <a:ext cx="272" cy="36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kumimoji="0" lang="en-US" altLang="zh-CN" sz="3200">
                        <a:solidFill>
                          <a:srgbClr val="00FFFF"/>
                        </a:solidFill>
                        <a:ea typeface="幼圆" panose="02010509060101010101" pitchFamily="49" charset="-122"/>
                      </a:rPr>
                      <a:t>H</a:t>
                    </a:r>
                  </a:p>
                </p:txBody>
              </p:sp>
              <p:sp>
                <p:nvSpPr>
                  <p:cNvPr id="876586" name="Text Box 42">
                    <a:extLst>
                      <a:ext uri="{FF2B5EF4-FFF2-40B4-BE49-F238E27FC236}">
                        <a16:creationId xmlns:a16="http://schemas.microsoft.com/office/drawing/2014/main" id="{76066964-2579-4E81-8DBA-9BAD9D2C9DB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63" y="3113"/>
                    <a:ext cx="272" cy="36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kumimoji="0" lang="en-US" altLang="zh-CN" sz="3200">
                        <a:solidFill>
                          <a:srgbClr val="00FFFF"/>
                        </a:solidFill>
                        <a:ea typeface="幼圆" panose="02010509060101010101" pitchFamily="49" charset="-122"/>
                      </a:rPr>
                      <a:t>H</a:t>
                    </a:r>
                  </a:p>
                </p:txBody>
              </p:sp>
              <p:sp>
                <p:nvSpPr>
                  <p:cNvPr id="876587" name="Text Box 43">
                    <a:extLst>
                      <a:ext uri="{FF2B5EF4-FFF2-40B4-BE49-F238E27FC236}">
                        <a16:creationId xmlns:a16="http://schemas.microsoft.com/office/drawing/2014/main" id="{B564597B-BE22-46E2-866E-FC9E2C5319B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876" y="3552"/>
                    <a:ext cx="272" cy="36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kumimoji="0" lang="en-US" altLang="zh-CN" sz="3200">
                        <a:solidFill>
                          <a:srgbClr val="00FFFF"/>
                        </a:solidFill>
                        <a:ea typeface="幼圆" panose="02010509060101010101" pitchFamily="49" charset="-122"/>
                      </a:rPr>
                      <a:t>H</a:t>
                    </a:r>
                  </a:p>
                </p:txBody>
              </p:sp>
              <p:sp>
                <p:nvSpPr>
                  <p:cNvPr id="876588" name="Text Box 44">
                    <a:extLst>
                      <a:ext uri="{FF2B5EF4-FFF2-40B4-BE49-F238E27FC236}">
                        <a16:creationId xmlns:a16="http://schemas.microsoft.com/office/drawing/2014/main" id="{5991E423-CB2A-4AE0-8F6C-D6BD55BB0E8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618" y="3122"/>
                    <a:ext cx="272" cy="36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kumimoji="0" lang="en-US" altLang="zh-CN" sz="3200">
                        <a:solidFill>
                          <a:srgbClr val="00FFFF"/>
                        </a:solidFill>
                        <a:ea typeface="幼圆" panose="02010509060101010101" pitchFamily="49" charset="-122"/>
                      </a:rPr>
                      <a:t>H</a:t>
                    </a:r>
                  </a:p>
                </p:txBody>
              </p:sp>
            </p:grpSp>
            <p:sp>
              <p:nvSpPr>
                <p:cNvPr id="876589" name="Line 45">
                  <a:extLst>
                    <a:ext uri="{FF2B5EF4-FFF2-40B4-BE49-F238E27FC236}">
                      <a16:creationId xmlns:a16="http://schemas.microsoft.com/office/drawing/2014/main" id="{7D7512DA-AC7B-4500-960F-7FCD9258B9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286" y="2478"/>
                  <a:ext cx="318" cy="1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876590" name="Text Box 46">
              <a:extLst>
                <a:ext uri="{FF2B5EF4-FFF2-40B4-BE49-F238E27FC236}">
                  <a16:creationId xmlns:a16="http://schemas.microsoft.com/office/drawing/2014/main" id="{15581A1B-D018-457A-85FF-D1FB9C91A7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8" y="3119"/>
              <a:ext cx="26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76591" name="Text Box 47">
              <a:extLst>
                <a:ext uri="{FF2B5EF4-FFF2-40B4-BE49-F238E27FC236}">
                  <a16:creationId xmlns:a16="http://schemas.microsoft.com/office/drawing/2014/main" id="{211AABD3-CE13-45F1-BA89-F6CECA36E1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6" y="3067"/>
              <a:ext cx="26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76592" name="Text Box 48">
              <a:extLst>
                <a:ext uri="{FF2B5EF4-FFF2-40B4-BE49-F238E27FC236}">
                  <a16:creationId xmlns:a16="http://schemas.microsoft.com/office/drawing/2014/main" id="{43EEC521-CB1C-46F7-A076-6672F6B7B4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3" y="3428"/>
              <a:ext cx="26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76593" name="Text Box 49">
              <a:extLst>
                <a:ext uri="{FF2B5EF4-FFF2-40B4-BE49-F238E27FC236}">
                  <a16:creationId xmlns:a16="http://schemas.microsoft.com/office/drawing/2014/main" id="{C6F62DCA-4B37-47E9-91BE-78D299AC0F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55" y="3702"/>
              <a:ext cx="26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76594" name="Text Box 50">
              <a:extLst>
                <a:ext uri="{FF2B5EF4-FFF2-40B4-BE49-F238E27FC236}">
                  <a16:creationId xmlns:a16="http://schemas.microsoft.com/office/drawing/2014/main" id="{71F989FB-0338-4C36-AA06-CD5FA98EE2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4" y="2091"/>
              <a:ext cx="26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76595" name="Text Box 51">
              <a:extLst>
                <a:ext uri="{FF2B5EF4-FFF2-40B4-BE49-F238E27FC236}">
                  <a16:creationId xmlns:a16="http://schemas.microsoft.com/office/drawing/2014/main" id="{75A74E65-5967-44E2-8F08-F20DD3E317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6" y="2499"/>
              <a:ext cx="26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76596" name="Text Box 52">
              <a:extLst>
                <a:ext uri="{FF2B5EF4-FFF2-40B4-BE49-F238E27FC236}">
                  <a16:creationId xmlns:a16="http://schemas.microsoft.com/office/drawing/2014/main" id="{631798D8-11AA-4F94-90C4-0484107ADA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21" y="3037"/>
              <a:ext cx="26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76597" name="Text Box 53">
              <a:extLst>
                <a:ext uri="{FF2B5EF4-FFF2-40B4-BE49-F238E27FC236}">
                  <a16:creationId xmlns:a16="http://schemas.microsoft.com/office/drawing/2014/main" id="{849A01A9-C1D3-4D8F-92B6-6669E50A24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40" y="3103"/>
              <a:ext cx="26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76598" name="Text Box 54">
              <a:extLst>
                <a:ext uri="{FF2B5EF4-FFF2-40B4-BE49-F238E27FC236}">
                  <a16:creationId xmlns:a16="http://schemas.microsoft.com/office/drawing/2014/main" id="{DEBB2C3E-3658-45AE-A8D4-0A390C7123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3" y="2898"/>
              <a:ext cx="25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>
                  <a:solidFill>
                    <a:schemeClr val="tx1"/>
                  </a:solidFill>
                  <a:sym typeface="Symbol" panose="05050102010706020507" pitchFamily="18" charset="2"/>
                </a:rPr>
                <a:t></a:t>
              </a:r>
            </a:p>
          </p:txBody>
        </p:sp>
        <p:sp>
          <p:nvSpPr>
            <p:cNvPr id="876599" name="Text Box 55">
              <a:extLst>
                <a:ext uri="{FF2B5EF4-FFF2-40B4-BE49-F238E27FC236}">
                  <a16:creationId xmlns:a16="http://schemas.microsoft.com/office/drawing/2014/main" id="{02DCAACB-8970-4D15-8F4D-9F86BA382B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2" y="3122"/>
              <a:ext cx="25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>
                  <a:solidFill>
                    <a:schemeClr val="tx1"/>
                  </a:solidFill>
                  <a:sym typeface="Symbol" panose="05050102010706020507" pitchFamily="18" charset="2"/>
                </a:rPr>
                <a:t></a:t>
              </a:r>
            </a:p>
          </p:txBody>
        </p:sp>
        <p:sp>
          <p:nvSpPr>
            <p:cNvPr id="876600" name="Text Box 56">
              <a:extLst>
                <a:ext uri="{FF2B5EF4-FFF2-40B4-BE49-F238E27FC236}">
                  <a16:creationId xmlns:a16="http://schemas.microsoft.com/office/drawing/2014/main" id="{80FEBC15-8417-4657-8723-9226A8C46F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0" y="2889"/>
              <a:ext cx="25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>
                  <a:solidFill>
                    <a:schemeClr val="tx1"/>
                  </a:solidFill>
                  <a:sym typeface="Symbol" panose="05050102010706020507" pitchFamily="18" charset="2"/>
                </a:rPr>
                <a:t></a:t>
              </a:r>
            </a:p>
          </p:txBody>
        </p:sp>
        <p:sp>
          <p:nvSpPr>
            <p:cNvPr id="876601" name="Text Box 57">
              <a:extLst>
                <a:ext uri="{FF2B5EF4-FFF2-40B4-BE49-F238E27FC236}">
                  <a16:creationId xmlns:a16="http://schemas.microsoft.com/office/drawing/2014/main" id="{130D28AB-43BE-467D-BE24-F91DD2BC49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4" y="2786"/>
              <a:ext cx="25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>
                  <a:solidFill>
                    <a:schemeClr val="tx1"/>
                  </a:solidFill>
                  <a:sym typeface="Symbol" panose="05050102010706020507" pitchFamily="18" charset="2"/>
                </a:rPr>
                <a:t>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6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6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76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76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76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76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76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76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76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6552" grpId="0" animBg="1" autoUpdateAnimBg="0"/>
      <p:bldP spid="876560" grpId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AEF79816-27C3-4871-9FAB-BBBAD6524E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D453E-A0C3-4449-9676-E3509E82E58C}" type="slidenum">
              <a:rPr lang="en-US" altLang="zh-CN"/>
              <a:pPr/>
              <a:t>48</a:t>
            </a:fld>
            <a:endParaRPr lang="en-US" altLang="zh-CN"/>
          </a:p>
        </p:txBody>
      </p:sp>
      <p:sp>
        <p:nvSpPr>
          <p:cNvPr id="877570" name="Text Box 2">
            <a:extLst>
              <a:ext uri="{FF2B5EF4-FFF2-40B4-BE49-F238E27FC236}">
                <a16:creationId xmlns:a16="http://schemas.microsoft.com/office/drawing/2014/main" id="{A185F442-1C67-40D4-86C2-B7A6761392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15888"/>
            <a:ext cx="7696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20000"/>
              </a:spcBef>
            </a:pPr>
            <a:r>
              <a:rPr lang="en-US" altLang="zh-CN" sz="4000">
                <a:solidFill>
                  <a:schemeClr val="tx1"/>
                </a:solidFill>
              </a:rPr>
              <a:t>(3) </a:t>
            </a:r>
            <a:r>
              <a:rPr lang="zh-CN" altLang="en-US" sz="4000">
                <a:solidFill>
                  <a:schemeClr val="tx1"/>
                </a:solidFill>
              </a:rPr>
              <a:t>等性杂化和不等性杂化</a:t>
            </a:r>
          </a:p>
        </p:txBody>
      </p:sp>
      <p:sp>
        <p:nvSpPr>
          <p:cNvPr id="877571" name="AutoShape 3">
            <a:extLst>
              <a:ext uri="{FF2B5EF4-FFF2-40B4-BE49-F238E27FC236}">
                <a16:creationId xmlns:a16="http://schemas.microsoft.com/office/drawing/2014/main" id="{D2153593-35F4-4467-B0DE-116432F2A2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8396288" y="-676275"/>
            <a:ext cx="25936576" cy="821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77572" name="Text Box 4">
            <a:extLst>
              <a:ext uri="{FF2B5EF4-FFF2-40B4-BE49-F238E27FC236}">
                <a16:creationId xmlns:a16="http://schemas.microsoft.com/office/drawing/2014/main" id="{07F0E856-F7CC-4B7A-B390-AE5B11F579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908050"/>
            <a:ext cx="8424863" cy="253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58775" indent="-358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3816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  <a:buClr>
                <a:srgbClr val="000099"/>
              </a:buClr>
              <a:buSzPct val="80000"/>
              <a:buFont typeface="Wingdings" panose="05000000000000000000" pitchFamily="2" charset="2"/>
              <a:buChar char="u"/>
            </a:pPr>
            <a:r>
              <a:rPr lang="zh-CN" altLang="en-US" sz="4000">
                <a:ea typeface="楷体_GB2312" pitchFamily="49" charset="-122"/>
              </a:rPr>
              <a:t>一组杂化轨道中，若参与杂化的各原子轨道所含的</a:t>
            </a:r>
            <a:r>
              <a:rPr lang="zh-CN" altLang="en-US" sz="4000">
                <a:solidFill>
                  <a:srgbClr val="003399"/>
                </a:solidFill>
                <a:ea typeface="楷体_GB2312" pitchFamily="49" charset="-122"/>
              </a:rPr>
              <a:t>成分相等</a:t>
            </a:r>
            <a:r>
              <a:rPr lang="zh-CN" altLang="en-US" sz="4000">
                <a:ea typeface="楷体_GB2312" pitchFamily="49" charset="-122"/>
              </a:rPr>
              <a:t>，则杂化轨道的</a:t>
            </a:r>
            <a:r>
              <a:rPr lang="zh-CN" altLang="en-US" sz="4000">
                <a:solidFill>
                  <a:srgbClr val="003399"/>
                </a:solidFill>
                <a:ea typeface="楷体_GB2312" pitchFamily="49" charset="-122"/>
              </a:rPr>
              <a:t>能量相等</a:t>
            </a:r>
            <a:r>
              <a:rPr lang="zh-CN" altLang="en-US" sz="4000">
                <a:ea typeface="楷体_GB2312" pitchFamily="49" charset="-122"/>
              </a:rPr>
              <a:t>，这种杂化称为</a:t>
            </a:r>
            <a:r>
              <a:rPr lang="zh-CN" altLang="en-US" sz="4000">
                <a:solidFill>
                  <a:srgbClr val="003399"/>
                </a:solidFill>
                <a:ea typeface="楷体_GB2312" pitchFamily="49" charset="-122"/>
              </a:rPr>
              <a:t>等性杂化</a:t>
            </a:r>
            <a:r>
              <a:rPr lang="zh-CN" altLang="en-US" sz="4000">
                <a:ea typeface="楷体_GB2312" pitchFamily="49" charset="-122"/>
              </a:rPr>
              <a:t>。</a:t>
            </a:r>
          </a:p>
        </p:txBody>
      </p:sp>
      <p:sp>
        <p:nvSpPr>
          <p:cNvPr id="877573" name="Text Box 5">
            <a:extLst>
              <a:ext uri="{FF2B5EF4-FFF2-40B4-BE49-F238E27FC236}">
                <a16:creationId xmlns:a16="http://schemas.microsoft.com/office/drawing/2014/main" id="{8A9287E4-5AF8-4C9F-AD71-AAFBB07AAA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3500438"/>
            <a:ext cx="8424863" cy="253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58775" indent="-358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3816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  <a:buClr>
                <a:srgbClr val="000099"/>
              </a:buClr>
              <a:buSzPct val="80000"/>
              <a:buFont typeface="Wingdings" panose="05000000000000000000" pitchFamily="2" charset="2"/>
              <a:buChar char="u"/>
            </a:pPr>
            <a:r>
              <a:rPr lang="zh-CN" altLang="en-US" sz="4000">
                <a:ea typeface="楷体_GB2312" pitchFamily="49" charset="-122"/>
              </a:rPr>
              <a:t>一组杂化轨道中，若参与杂化的各原子轨道所含的</a:t>
            </a:r>
            <a:r>
              <a:rPr lang="zh-CN" altLang="en-US" sz="4000">
                <a:solidFill>
                  <a:srgbClr val="FF0000"/>
                </a:solidFill>
                <a:ea typeface="楷体_GB2312" pitchFamily="49" charset="-122"/>
              </a:rPr>
              <a:t>成分并不相等</a:t>
            </a:r>
            <a:r>
              <a:rPr lang="zh-CN" altLang="en-US" sz="4000">
                <a:ea typeface="楷体_GB2312" pitchFamily="49" charset="-122"/>
              </a:rPr>
              <a:t>，则</a:t>
            </a:r>
            <a:r>
              <a:rPr lang="zh-CN" altLang="en-US" sz="4000">
                <a:solidFill>
                  <a:srgbClr val="FF0000"/>
                </a:solidFill>
                <a:ea typeface="楷体_GB2312" pitchFamily="49" charset="-122"/>
              </a:rPr>
              <a:t>杂化轨道的能量不相等</a:t>
            </a:r>
            <a:r>
              <a:rPr lang="zh-CN" altLang="en-US" sz="4000">
                <a:ea typeface="楷体_GB2312" pitchFamily="49" charset="-122"/>
              </a:rPr>
              <a:t>，这种杂化称为</a:t>
            </a:r>
            <a:r>
              <a:rPr lang="zh-CN" altLang="en-US" sz="4000">
                <a:solidFill>
                  <a:srgbClr val="FF0000"/>
                </a:solidFill>
                <a:ea typeface="楷体_GB2312" pitchFamily="49" charset="-122"/>
              </a:rPr>
              <a:t>不等性杂化</a:t>
            </a:r>
            <a:r>
              <a:rPr lang="zh-CN" altLang="en-US" sz="4000">
                <a:ea typeface="楷体_GB2312" pitchFamily="49" charset="-122"/>
              </a:rPr>
              <a:t>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77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77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77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7570" grpId="0" autoUpdateAnimBg="0"/>
      <p:bldP spid="877572" grpId="0"/>
      <p:bldP spid="87757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3">
            <a:extLst>
              <a:ext uri="{FF2B5EF4-FFF2-40B4-BE49-F238E27FC236}">
                <a16:creationId xmlns:a16="http://schemas.microsoft.com/office/drawing/2014/main" id="{6DE0CC87-6C4B-4B2E-9E2E-A5D7E034ED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E47EF-23E4-422E-A2E0-8C41A029C3BB}" type="slidenum">
              <a:rPr lang="en-US" altLang="zh-CN"/>
              <a:pPr/>
              <a:t>49</a:t>
            </a:fld>
            <a:endParaRPr lang="en-US" altLang="zh-CN"/>
          </a:p>
        </p:txBody>
      </p:sp>
      <p:sp>
        <p:nvSpPr>
          <p:cNvPr id="878594" name="Text Box 2">
            <a:extLst>
              <a:ext uri="{FF2B5EF4-FFF2-40B4-BE49-F238E27FC236}">
                <a16:creationId xmlns:a16="http://schemas.microsoft.com/office/drawing/2014/main" id="{061AB37F-C3F2-4A49-806C-B2A29487AD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60350"/>
            <a:ext cx="7696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20000"/>
              </a:spcBef>
            </a:pPr>
            <a:r>
              <a:rPr lang="zh-CN" altLang="en-US" sz="4000">
                <a:solidFill>
                  <a:schemeClr val="tx1"/>
                </a:solidFill>
              </a:rPr>
              <a:t>等性杂化和不等性杂化</a:t>
            </a:r>
          </a:p>
        </p:txBody>
      </p:sp>
      <p:sp>
        <p:nvSpPr>
          <p:cNvPr id="878595" name="AutoShape 3">
            <a:extLst>
              <a:ext uri="{FF2B5EF4-FFF2-40B4-BE49-F238E27FC236}">
                <a16:creationId xmlns:a16="http://schemas.microsoft.com/office/drawing/2014/main" id="{7C5B8EC8-7B2E-418D-8281-50C7C75E5EE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8396288" y="-676275"/>
            <a:ext cx="25936576" cy="821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878596" name="Picture 4" descr="ebp291">
            <a:extLst>
              <a:ext uri="{FF2B5EF4-FFF2-40B4-BE49-F238E27FC236}">
                <a16:creationId xmlns:a16="http://schemas.microsoft.com/office/drawing/2014/main" id="{EFB9CFEA-D293-4A2E-BF22-26D4FEBFC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50"/>
          <a:stretch>
            <a:fillRect/>
          </a:stretch>
        </p:blipFill>
        <p:spPr bwMode="auto">
          <a:xfrm>
            <a:off x="611188" y="1628775"/>
            <a:ext cx="7416800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8597" name="Rectangle 5">
            <a:extLst>
              <a:ext uri="{FF2B5EF4-FFF2-40B4-BE49-F238E27FC236}">
                <a16:creationId xmlns:a16="http://schemas.microsoft.com/office/drawing/2014/main" id="{7FAC8C18-EE0F-4A4F-8CDA-9192FDD158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9750" y="4581525"/>
            <a:ext cx="7935913" cy="1512888"/>
          </a:xfrm>
          <a:solidFill>
            <a:srgbClr val="CCFFCC"/>
          </a:solidFill>
          <a:ln>
            <a:solidFill>
              <a:srgbClr val="CCFFCC"/>
            </a:solidFill>
            <a:miter lim="800000"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r>
              <a:rPr lang="en-US" altLang="zh-CN" sz="3600"/>
              <a:t>                 </a:t>
            </a:r>
            <a:r>
              <a:rPr lang="en-US" altLang="zh-CN" sz="3600" b="1"/>
              <a:t>CH</a:t>
            </a:r>
            <a:r>
              <a:rPr lang="en-US" altLang="zh-CN" sz="3600" b="1" baseline="-25000"/>
              <a:t>4</a:t>
            </a:r>
            <a:r>
              <a:rPr lang="en-US" altLang="zh-CN" sz="3600" b="1"/>
              <a:t>           NH</a:t>
            </a:r>
            <a:r>
              <a:rPr lang="en-US" altLang="zh-CN" sz="3600" b="1" baseline="-25000"/>
              <a:t>3</a:t>
            </a:r>
            <a:r>
              <a:rPr lang="en-US" altLang="zh-CN" sz="3600" b="1"/>
              <a:t>          H</a:t>
            </a:r>
            <a:r>
              <a:rPr lang="en-US" altLang="zh-CN" sz="3600" b="1" baseline="-25000"/>
              <a:t>2</a:t>
            </a:r>
            <a:r>
              <a:rPr lang="en-US" altLang="zh-CN" sz="3600" b="1"/>
              <a:t>O       </a:t>
            </a:r>
          </a:p>
          <a:p>
            <a:pPr>
              <a:buFontTx/>
              <a:buNone/>
            </a:pPr>
            <a:r>
              <a:rPr lang="zh-CN" altLang="en-US" sz="3600" b="1"/>
              <a:t>孤电子对    </a:t>
            </a:r>
            <a:r>
              <a:rPr lang="en-US" altLang="zh-CN" sz="3600" b="1"/>
              <a:t>0                1                 2</a:t>
            </a:r>
          </a:p>
        </p:txBody>
      </p:sp>
      <p:sp>
        <p:nvSpPr>
          <p:cNvPr id="878598" name="Line 6">
            <a:extLst>
              <a:ext uri="{FF2B5EF4-FFF2-40B4-BE49-F238E27FC236}">
                <a16:creationId xmlns:a16="http://schemas.microsoft.com/office/drawing/2014/main" id="{D23681E4-3E58-41C7-A75B-6D1E45635608}"/>
              </a:ext>
            </a:extLst>
          </p:cNvPr>
          <p:cNvSpPr>
            <a:spLocks noChangeShapeType="1"/>
          </p:cNvSpPr>
          <p:nvPr/>
        </p:nvSpPr>
        <p:spPr bwMode="auto">
          <a:xfrm>
            <a:off x="1331913" y="836613"/>
            <a:ext cx="503237" cy="1008062"/>
          </a:xfrm>
          <a:prstGeom prst="line">
            <a:avLst/>
          </a:prstGeom>
          <a:noFill/>
          <a:ln w="63500">
            <a:solidFill>
              <a:srgbClr val="000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878599" name="Group 7">
            <a:extLst>
              <a:ext uri="{FF2B5EF4-FFF2-40B4-BE49-F238E27FC236}">
                <a16:creationId xmlns:a16="http://schemas.microsoft.com/office/drawing/2014/main" id="{2B80217E-E3B4-40BA-9BEC-D95300A480AB}"/>
              </a:ext>
            </a:extLst>
          </p:cNvPr>
          <p:cNvGrpSpPr>
            <a:grpSpLocks/>
          </p:cNvGrpSpPr>
          <p:nvPr/>
        </p:nvGrpSpPr>
        <p:grpSpPr bwMode="auto">
          <a:xfrm>
            <a:off x="3851275" y="836613"/>
            <a:ext cx="2736850" cy="1008062"/>
            <a:chOff x="2426" y="527"/>
            <a:chExt cx="1724" cy="635"/>
          </a:xfrm>
        </p:grpSpPr>
        <p:sp>
          <p:nvSpPr>
            <p:cNvPr id="878600" name="Line 8">
              <a:extLst>
                <a:ext uri="{FF2B5EF4-FFF2-40B4-BE49-F238E27FC236}">
                  <a16:creationId xmlns:a16="http://schemas.microsoft.com/office/drawing/2014/main" id="{2CC6C00A-BF76-4512-8CFE-1A6FA1753A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6" y="527"/>
              <a:ext cx="317" cy="635"/>
            </a:xfrm>
            <a:prstGeom prst="line">
              <a:avLst/>
            </a:prstGeom>
            <a:noFill/>
            <a:ln w="635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8601" name="Line 9">
              <a:extLst>
                <a:ext uri="{FF2B5EF4-FFF2-40B4-BE49-F238E27FC236}">
                  <a16:creationId xmlns:a16="http://schemas.microsoft.com/office/drawing/2014/main" id="{6F16A020-66E2-4EC1-A6A9-4E57458797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6" y="527"/>
              <a:ext cx="1724" cy="635"/>
            </a:xfrm>
            <a:prstGeom prst="line">
              <a:avLst/>
            </a:prstGeom>
            <a:noFill/>
            <a:ln w="635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8785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8785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78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78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78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8597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3">
            <a:extLst>
              <a:ext uri="{FF2B5EF4-FFF2-40B4-BE49-F238E27FC236}">
                <a16:creationId xmlns:a16="http://schemas.microsoft.com/office/drawing/2014/main" id="{C1E950D4-1FF6-415A-9B66-8690835098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22A7A-E9D3-4580-A8C3-348816C55183}" type="slidenum">
              <a:rPr lang="en-US" altLang="zh-CN"/>
              <a:pPr/>
              <a:t>5</a:t>
            </a:fld>
            <a:endParaRPr lang="en-US" altLang="zh-CN"/>
          </a:p>
        </p:txBody>
      </p:sp>
      <p:sp>
        <p:nvSpPr>
          <p:cNvPr id="351236" name="Rectangle 1028">
            <a:extLst>
              <a:ext uri="{FF2B5EF4-FFF2-40B4-BE49-F238E27FC236}">
                <a16:creationId xmlns:a16="http://schemas.microsoft.com/office/drawing/2014/main" id="{24D247E3-16A6-4462-BCBF-6203D220E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260350"/>
            <a:ext cx="68976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4000">
                <a:solidFill>
                  <a:schemeClr val="tx2"/>
                </a:solidFill>
              </a:rPr>
              <a:t>1) </a:t>
            </a:r>
            <a:r>
              <a:rPr lang="zh-CN" altLang="en-US" sz="4000">
                <a:solidFill>
                  <a:schemeClr val="tx2"/>
                </a:solidFill>
              </a:rPr>
              <a:t>离子键的形成：</a:t>
            </a:r>
          </a:p>
        </p:txBody>
      </p:sp>
      <p:sp>
        <p:nvSpPr>
          <p:cNvPr id="351237" name="Rectangle 1029">
            <a:extLst>
              <a:ext uri="{FF2B5EF4-FFF2-40B4-BE49-F238E27FC236}">
                <a16:creationId xmlns:a16="http://schemas.microsoft.com/office/drawing/2014/main" id="{D3055832-E066-40CE-B086-0815CD5A689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16013" y="3860800"/>
            <a:ext cx="2081212" cy="847725"/>
          </a:xfrm>
        </p:spPr>
        <p:txBody>
          <a:bodyPr anchor="ctr"/>
          <a:lstStyle/>
          <a:p>
            <a:r>
              <a:rPr lang="en-US" altLang="zh-CN" sz="4000" b="1"/>
              <a:t>NaCl</a:t>
            </a:r>
          </a:p>
        </p:txBody>
      </p:sp>
      <p:pic>
        <p:nvPicPr>
          <p:cNvPr id="351238" name="Picture 1030" descr="8">
            <a:extLst>
              <a:ext uri="{FF2B5EF4-FFF2-40B4-BE49-F238E27FC236}">
                <a16:creationId xmlns:a16="http://schemas.microsoft.com/office/drawing/2014/main" id="{C01BC7D2-D378-4985-B276-7DD82F588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61" r="49115"/>
          <a:stretch>
            <a:fillRect/>
          </a:stretch>
        </p:blipFill>
        <p:spPr bwMode="auto">
          <a:xfrm>
            <a:off x="4356100" y="1125538"/>
            <a:ext cx="3600450" cy="3203575"/>
          </a:xfrm>
          <a:prstGeom prst="rect">
            <a:avLst/>
          </a:prstGeom>
          <a:noFill/>
          <a:ln w="76200">
            <a:solidFill>
              <a:srgbClr val="9933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1239" name="Picture 1031" descr="11">
            <a:extLst>
              <a:ext uri="{FF2B5EF4-FFF2-40B4-BE49-F238E27FC236}">
                <a16:creationId xmlns:a16="http://schemas.microsoft.com/office/drawing/2014/main" id="{49107BA3-9601-4041-92EA-AFB099997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14" t="14900" r="3810" b="38509"/>
          <a:stretch>
            <a:fillRect/>
          </a:stretch>
        </p:blipFill>
        <p:spPr bwMode="auto">
          <a:xfrm>
            <a:off x="827088" y="1196975"/>
            <a:ext cx="2609850" cy="280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1246" name="Group 1038">
            <a:extLst>
              <a:ext uri="{FF2B5EF4-FFF2-40B4-BE49-F238E27FC236}">
                <a16:creationId xmlns:a16="http://schemas.microsoft.com/office/drawing/2014/main" id="{CC5BAB0A-6A05-4AF9-B5E2-45B47900CE29}"/>
              </a:ext>
            </a:extLst>
          </p:cNvPr>
          <p:cNvGrpSpPr>
            <a:grpSpLocks/>
          </p:cNvGrpSpPr>
          <p:nvPr/>
        </p:nvGrpSpPr>
        <p:grpSpPr bwMode="auto">
          <a:xfrm>
            <a:off x="323850" y="4437063"/>
            <a:ext cx="8496300" cy="906462"/>
            <a:chOff x="249" y="3203"/>
            <a:chExt cx="5352" cy="571"/>
          </a:xfrm>
        </p:grpSpPr>
        <p:sp>
          <p:nvSpPr>
            <p:cNvPr id="351243" name="Text Box 1035">
              <a:extLst>
                <a:ext uri="{FF2B5EF4-FFF2-40B4-BE49-F238E27FC236}">
                  <a16:creationId xmlns:a16="http://schemas.microsoft.com/office/drawing/2014/main" id="{3EBF4035-8ACC-4C90-8D47-AA41E32FD0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" y="3294"/>
              <a:ext cx="5352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rgbClr val="0000FF"/>
                  </a:solidFill>
                </a:rPr>
                <a:t>Na + Cl </a:t>
              </a:r>
              <a:r>
                <a:rPr lang="en-US" altLang="zh-CN">
                  <a:solidFill>
                    <a:srgbClr val="0000FF"/>
                  </a:solidFill>
                  <a:sym typeface="Symbol" panose="05050102010706020507" pitchFamily="18" charset="2"/>
                </a:rPr>
                <a:t> Na</a:t>
              </a:r>
              <a:r>
                <a:rPr lang="en-US" altLang="zh-CN" baseline="30000">
                  <a:solidFill>
                    <a:srgbClr val="0000FF"/>
                  </a:solidFill>
                  <a:sym typeface="Symbol" panose="05050102010706020507" pitchFamily="18" charset="2"/>
                </a:rPr>
                <a:t>+</a:t>
              </a:r>
              <a:r>
                <a:rPr lang="en-US" altLang="zh-CN">
                  <a:solidFill>
                    <a:srgbClr val="0000FF"/>
                  </a:solidFill>
                  <a:sym typeface="Symbol" panose="05050102010706020507" pitchFamily="18" charset="2"/>
                </a:rPr>
                <a:t> + Cl</a:t>
              </a:r>
              <a:r>
                <a:rPr lang="en-US" altLang="zh-CN" baseline="30000">
                  <a:solidFill>
                    <a:srgbClr val="0000FF"/>
                  </a:solidFill>
                  <a:sym typeface="Symbol" panose="05050102010706020507" pitchFamily="18" charset="2"/>
                </a:rPr>
                <a:t></a:t>
              </a:r>
              <a:r>
                <a:rPr lang="en-US" altLang="zh-CN">
                  <a:solidFill>
                    <a:srgbClr val="0000FF"/>
                  </a:solidFill>
                  <a:sym typeface="Symbol" panose="05050102010706020507" pitchFamily="18" charset="2"/>
                </a:rPr>
                <a:t>  NaCl</a:t>
              </a:r>
              <a:r>
                <a:rPr lang="zh-CN" altLang="en-US">
                  <a:solidFill>
                    <a:srgbClr val="0000FF"/>
                  </a:solidFill>
                  <a:sym typeface="Symbol" panose="05050102010706020507" pitchFamily="18" charset="2"/>
                </a:rPr>
                <a:t>晶体</a:t>
              </a:r>
            </a:p>
          </p:txBody>
        </p:sp>
        <p:sp>
          <p:nvSpPr>
            <p:cNvPr id="351244" name="Text Box 1036">
              <a:extLst>
                <a:ext uri="{FF2B5EF4-FFF2-40B4-BE49-F238E27FC236}">
                  <a16:creationId xmlns:a16="http://schemas.microsoft.com/office/drawing/2014/main" id="{B2EB30E6-145E-459B-B391-4760EA665A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4" y="3203"/>
              <a:ext cx="40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600">
                  <a:solidFill>
                    <a:schemeClr val="tx1"/>
                  </a:solidFill>
                </a:rPr>
                <a:t>①</a:t>
              </a:r>
            </a:p>
          </p:txBody>
        </p:sp>
        <p:sp>
          <p:nvSpPr>
            <p:cNvPr id="351245" name="Text Box 1037">
              <a:extLst>
                <a:ext uri="{FF2B5EF4-FFF2-40B4-BE49-F238E27FC236}">
                  <a16:creationId xmlns:a16="http://schemas.microsoft.com/office/drawing/2014/main" id="{6475FDF3-58E5-4CA5-AAEA-EAFF2AFCDD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9" y="3208"/>
              <a:ext cx="40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600">
                  <a:solidFill>
                    <a:schemeClr val="tx1"/>
                  </a:solidFill>
                </a:rPr>
                <a:t>②</a:t>
              </a:r>
            </a:p>
          </p:txBody>
        </p:sp>
      </p:grpSp>
      <p:sp>
        <p:nvSpPr>
          <p:cNvPr id="351247" name="Text Box 1039">
            <a:extLst>
              <a:ext uri="{FF2B5EF4-FFF2-40B4-BE49-F238E27FC236}">
                <a16:creationId xmlns:a16="http://schemas.microsoft.com/office/drawing/2014/main" id="{EA68BAEA-28DD-4246-ABC0-57A538E8D1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5229225"/>
            <a:ext cx="8497887" cy="130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3600">
                <a:solidFill>
                  <a:schemeClr val="tx1"/>
                </a:solidFill>
                <a:latin typeface="楷体_GB2312" pitchFamily="49" charset="-122"/>
              </a:rPr>
              <a:t>① </a:t>
            </a:r>
            <a:r>
              <a:rPr lang="zh-CN" altLang="en-US" sz="3600">
                <a:solidFill>
                  <a:schemeClr val="tx1"/>
                </a:solidFill>
                <a:latin typeface="楷体_GB2312" pitchFamily="49" charset="-122"/>
              </a:rPr>
              <a:t>电子转移形成离子；</a:t>
            </a:r>
          </a:p>
          <a:p>
            <a:pPr>
              <a:spcBef>
                <a:spcPct val="20000"/>
              </a:spcBef>
            </a:pPr>
            <a:r>
              <a:rPr lang="zh-CN" altLang="en-US" sz="3600">
                <a:solidFill>
                  <a:schemeClr val="tx1"/>
                </a:solidFill>
                <a:latin typeface="楷体_GB2312" pitchFamily="49" charset="-122"/>
              </a:rPr>
              <a:t>② 离子之间靠静电吸引，形成化学键。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1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1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1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1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1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1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35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1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51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1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1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A1F417-0795-45B0-80A9-C72F0D440A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D7308-A820-4DA3-A660-480C58CF0F80}" type="slidenum">
              <a:rPr lang="en-US" altLang="zh-CN"/>
              <a:pPr/>
              <a:t>50</a:t>
            </a:fld>
            <a:endParaRPr lang="en-US" altLang="zh-CN"/>
          </a:p>
        </p:txBody>
      </p:sp>
      <p:sp>
        <p:nvSpPr>
          <p:cNvPr id="879618" name="Rectangle 2">
            <a:extLst>
              <a:ext uri="{FF2B5EF4-FFF2-40B4-BE49-F238E27FC236}">
                <a16:creationId xmlns:a16="http://schemas.microsoft.com/office/drawing/2014/main" id="{F8D7A200-EA4F-433A-947C-1FBEE52371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50" y="115888"/>
            <a:ext cx="4608513" cy="854075"/>
          </a:xfrm>
        </p:spPr>
        <p:txBody>
          <a:bodyPr/>
          <a:lstStyle/>
          <a:p>
            <a:pPr algn="l"/>
            <a:r>
              <a:rPr lang="zh-CN" altLang="en-US" sz="4000" b="1">
                <a:ea typeface="楷体_GB2312" pitchFamily="49" charset="-122"/>
              </a:rPr>
              <a:t>不等性杂化的判别：</a:t>
            </a:r>
          </a:p>
        </p:txBody>
      </p:sp>
      <p:sp>
        <p:nvSpPr>
          <p:cNvPr id="879619" name="Rectangle 3">
            <a:extLst>
              <a:ext uri="{FF2B5EF4-FFF2-40B4-BE49-F238E27FC236}">
                <a16:creationId xmlns:a16="http://schemas.microsoft.com/office/drawing/2014/main" id="{E9CA1828-03A9-492E-8FF1-628EE5AD5D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388" y="908050"/>
            <a:ext cx="8569325" cy="5689600"/>
          </a:xfrm>
        </p:spPr>
        <p:txBody>
          <a:bodyPr/>
          <a:lstStyle/>
          <a:p>
            <a:pPr algn="just">
              <a:lnSpc>
                <a:spcPct val="110000"/>
              </a:lnSpc>
            </a:pPr>
            <a:r>
              <a:rPr lang="zh-CN" altLang="en-US" sz="3600" b="1">
                <a:ea typeface="楷体_GB2312" pitchFamily="49" charset="-122"/>
              </a:rPr>
              <a:t>一组杂化轨道中，</a:t>
            </a:r>
            <a:r>
              <a:rPr lang="zh-CN" altLang="en-US" sz="3600" b="1">
                <a:solidFill>
                  <a:srgbClr val="000099"/>
                </a:solidFill>
                <a:ea typeface="楷体_GB2312" pitchFamily="49" charset="-122"/>
              </a:rPr>
              <a:t>若各轨道包含的电子数不同，</a:t>
            </a:r>
            <a:r>
              <a:rPr lang="zh-CN" altLang="en-US" sz="3600" b="1">
                <a:ea typeface="楷体_GB2312" pitchFamily="49" charset="-122"/>
              </a:rPr>
              <a:t>即既包含未成对电子，又包含</a:t>
            </a:r>
            <a:r>
              <a:rPr lang="zh-CN" altLang="en-US" sz="3600" b="1">
                <a:solidFill>
                  <a:schemeClr val="hlink"/>
                </a:solidFill>
                <a:ea typeface="楷体_GB2312" pitchFamily="49" charset="-122"/>
              </a:rPr>
              <a:t>未参与成键的孤对电子</a:t>
            </a:r>
            <a:r>
              <a:rPr lang="zh-CN" altLang="en-US" sz="3600" b="1">
                <a:ea typeface="楷体_GB2312" pitchFamily="49" charset="-122"/>
              </a:rPr>
              <a:t>，则该杂化通常为</a:t>
            </a:r>
            <a:r>
              <a:rPr lang="zh-CN" altLang="en-US" sz="3600" b="1">
                <a:solidFill>
                  <a:srgbClr val="FF0000"/>
                </a:solidFill>
                <a:ea typeface="楷体_GB2312" pitchFamily="49" charset="-122"/>
              </a:rPr>
              <a:t>不等性杂化</a:t>
            </a:r>
            <a:r>
              <a:rPr lang="zh-CN" altLang="en-US" sz="3600" b="1">
                <a:ea typeface="楷体_GB2312" pitchFamily="49" charset="-122"/>
              </a:rPr>
              <a:t>。</a:t>
            </a:r>
          </a:p>
          <a:p>
            <a:pPr algn="just">
              <a:lnSpc>
                <a:spcPct val="110000"/>
              </a:lnSpc>
              <a:buFontTx/>
              <a:buNone/>
            </a:pPr>
            <a:r>
              <a:rPr lang="zh-CN" altLang="en-US" sz="3600" b="1">
                <a:ea typeface="楷体_GB2312" pitchFamily="49" charset="-122"/>
              </a:rPr>
              <a:t>   如</a:t>
            </a:r>
            <a:r>
              <a:rPr lang="en-US" altLang="zh-CN" sz="3600" b="1">
                <a:ea typeface="楷体_GB2312" pitchFamily="49" charset="-122"/>
              </a:rPr>
              <a:t>NH</a:t>
            </a:r>
            <a:r>
              <a:rPr lang="en-US" altLang="zh-CN" sz="3600" b="1" baseline="-25000">
                <a:ea typeface="楷体_GB2312" pitchFamily="49" charset="-122"/>
              </a:rPr>
              <a:t>3</a:t>
            </a:r>
            <a:r>
              <a:rPr lang="zh-CN" altLang="en-US" sz="3600" b="1">
                <a:ea typeface="楷体_GB2312" pitchFamily="49" charset="-122"/>
              </a:rPr>
              <a:t>和</a:t>
            </a:r>
            <a:r>
              <a:rPr lang="en-US" altLang="zh-CN" sz="3600" b="1">
                <a:ea typeface="楷体_GB2312" pitchFamily="49" charset="-122"/>
              </a:rPr>
              <a:t>H</a:t>
            </a:r>
            <a:r>
              <a:rPr lang="en-US" altLang="zh-CN" sz="3600" b="1" baseline="-25000">
                <a:ea typeface="楷体_GB2312" pitchFamily="49" charset="-122"/>
              </a:rPr>
              <a:t>2</a:t>
            </a:r>
            <a:r>
              <a:rPr lang="en-US" altLang="zh-CN" sz="3600" b="1">
                <a:ea typeface="楷体_GB2312" pitchFamily="49" charset="-122"/>
              </a:rPr>
              <a:t>O</a:t>
            </a:r>
            <a:r>
              <a:rPr lang="zh-CN" altLang="en-US" sz="3600" b="1">
                <a:ea typeface="楷体_GB2312" pitchFamily="49" charset="-122"/>
              </a:rPr>
              <a:t>中，中心原子</a:t>
            </a:r>
            <a:r>
              <a:rPr lang="en-US" altLang="zh-CN" sz="3600" b="1">
                <a:ea typeface="楷体_GB2312" pitchFamily="49" charset="-122"/>
              </a:rPr>
              <a:t>N</a:t>
            </a:r>
            <a:r>
              <a:rPr lang="zh-CN" altLang="en-US" sz="3600" b="1">
                <a:ea typeface="楷体_GB2312" pitchFamily="49" charset="-122"/>
              </a:rPr>
              <a:t>和</a:t>
            </a:r>
            <a:r>
              <a:rPr lang="en-US" altLang="zh-CN" sz="3600" b="1">
                <a:ea typeface="楷体_GB2312" pitchFamily="49" charset="-122"/>
              </a:rPr>
              <a:t>O</a:t>
            </a:r>
            <a:r>
              <a:rPr lang="zh-CN" altLang="en-US" sz="3600" b="1">
                <a:ea typeface="楷体_GB2312" pitchFamily="49" charset="-122"/>
              </a:rPr>
              <a:t>均为</a:t>
            </a:r>
            <a:r>
              <a:rPr lang="en-US" altLang="zh-CN" sz="3600" b="1">
                <a:ea typeface="楷体_GB2312" pitchFamily="49" charset="-122"/>
              </a:rPr>
              <a:t>sp</a:t>
            </a:r>
            <a:r>
              <a:rPr lang="en-US" altLang="zh-CN" sz="3600" b="1" baseline="30000">
                <a:ea typeface="楷体_GB2312" pitchFamily="49" charset="-122"/>
              </a:rPr>
              <a:t>3</a:t>
            </a:r>
            <a:r>
              <a:rPr lang="zh-CN" altLang="en-US" sz="3600" b="1">
                <a:ea typeface="楷体_GB2312" pitchFamily="49" charset="-122"/>
              </a:rPr>
              <a:t>不等性杂化，与成键的杂化轨道相比，孤对电子占据的杂化轨道不参与成键，且含有的</a:t>
            </a:r>
            <a:r>
              <a:rPr lang="en-US" altLang="zh-CN" sz="3600" b="1">
                <a:ea typeface="楷体_GB2312" pitchFamily="49" charset="-122"/>
              </a:rPr>
              <a:t>s</a:t>
            </a:r>
            <a:r>
              <a:rPr lang="zh-CN" altLang="en-US" sz="3600" b="1">
                <a:ea typeface="楷体_GB2312" pitchFamily="49" charset="-122"/>
              </a:rPr>
              <a:t>成分大一些，</a:t>
            </a:r>
            <a:r>
              <a:rPr lang="en-US" altLang="zh-CN" sz="3600" b="1">
                <a:ea typeface="楷体_GB2312" pitchFamily="49" charset="-122"/>
              </a:rPr>
              <a:t>p</a:t>
            </a:r>
            <a:r>
              <a:rPr lang="zh-CN" altLang="en-US" sz="3600" b="1">
                <a:ea typeface="楷体_GB2312" pitchFamily="49" charset="-122"/>
              </a:rPr>
              <a:t>成分小一些，轨道能量较低。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79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灯片编号占位符 1">
            <a:extLst>
              <a:ext uri="{FF2B5EF4-FFF2-40B4-BE49-F238E27FC236}">
                <a16:creationId xmlns:a16="http://schemas.microsoft.com/office/drawing/2014/main" id="{0688B856-CB20-46E7-A497-E9E066BEBB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78393-0C84-4731-B80A-59C94F0804E8}" type="slidenum">
              <a:rPr lang="en-US" altLang="zh-CN"/>
              <a:pPr/>
              <a:t>51</a:t>
            </a:fld>
            <a:endParaRPr lang="en-US" altLang="zh-CN"/>
          </a:p>
        </p:txBody>
      </p:sp>
      <p:sp>
        <p:nvSpPr>
          <p:cNvPr id="880642" name="Rectangle 2">
            <a:extLst>
              <a:ext uri="{FF2B5EF4-FFF2-40B4-BE49-F238E27FC236}">
                <a16:creationId xmlns:a16="http://schemas.microsoft.com/office/drawing/2014/main" id="{C099E2E6-8ECE-4D00-AE76-E30EFDD378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15888"/>
            <a:ext cx="8828087" cy="655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E7E7FF">
                        <a:gamma/>
                        <a:tint val="29804"/>
                        <a:invGamma/>
                      </a:srgbClr>
                    </a:gs>
                    <a:gs pos="100000">
                      <a:srgbClr val="E7E7FF"/>
                    </a:gs>
                  </a:gsLst>
                  <a:lin ang="27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0" lang="zh-CN" altLang="zh-CN" sz="3600">
              <a:solidFill>
                <a:srgbClr val="000000"/>
              </a:solidFill>
              <a:ea typeface="幼圆" panose="02010509060101010101" pitchFamily="49" charset="-122"/>
            </a:endParaRPr>
          </a:p>
        </p:txBody>
      </p:sp>
      <p:sp>
        <p:nvSpPr>
          <p:cNvPr id="880643" name="Line 3">
            <a:extLst>
              <a:ext uri="{FF2B5EF4-FFF2-40B4-BE49-F238E27FC236}">
                <a16:creationId xmlns:a16="http://schemas.microsoft.com/office/drawing/2014/main" id="{3E213F42-25EA-4A8B-9EA3-7EDB3684BDF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90600" y="1600200"/>
            <a:ext cx="784860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BE7DD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80644" name="Text Box 4">
            <a:extLst>
              <a:ext uri="{FF2B5EF4-FFF2-40B4-BE49-F238E27FC236}">
                <a16:creationId xmlns:a16="http://schemas.microsoft.com/office/drawing/2014/main" id="{478B84ED-73FD-4DDB-A007-D232E4F500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333375"/>
            <a:ext cx="3816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0066FF"/>
              </a:buClr>
              <a:buFont typeface="Wingdings" panose="05000000000000000000" pitchFamily="2" charset="2"/>
              <a:buChar char="l"/>
            </a:pPr>
            <a:r>
              <a:rPr kumimoji="0" lang="en-US" altLang="zh-CN" sz="3600">
                <a:solidFill>
                  <a:schemeClr val="tx1"/>
                </a:solidFill>
              </a:rPr>
              <a:t>sp</a:t>
            </a:r>
            <a:r>
              <a:rPr kumimoji="0" lang="en-US" altLang="zh-CN" sz="3600" baseline="30000">
                <a:solidFill>
                  <a:schemeClr val="tx1"/>
                </a:solidFill>
              </a:rPr>
              <a:t>3</a:t>
            </a:r>
            <a:r>
              <a:rPr kumimoji="0" lang="zh-CN" altLang="en-US" sz="3600">
                <a:solidFill>
                  <a:schemeClr val="tx1"/>
                </a:solidFill>
              </a:rPr>
              <a:t>不等性杂化</a:t>
            </a:r>
          </a:p>
        </p:txBody>
      </p:sp>
      <p:sp>
        <p:nvSpPr>
          <p:cNvPr id="880645" name="Oval 5">
            <a:extLst>
              <a:ext uri="{FF2B5EF4-FFF2-40B4-BE49-F238E27FC236}">
                <a16:creationId xmlns:a16="http://schemas.microsoft.com/office/drawing/2014/main" id="{517D3E4B-5D0E-4E6B-B8A6-240BD2622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7175" y="4221163"/>
            <a:ext cx="107950" cy="1079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80646" name="Line 6">
            <a:extLst>
              <a:ext uri="{FF2B5EF4-FFF2-40B4-BE49-F238E27FC236}">
                <a16:creationId xmlns:a16="http://schemas.microsoft.com/office/drawing/2014/main" id="{3C125D79-137D-49C3-B14C-7F53E4AA1C1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95513" y="4797425"/>
            <a:ext cx="21590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880647" name="Group 7">
            <a:extLst>
              <a:ext uri="{FF2B5EF4-FFF2-40B4-BE49-F238E27FC236}">
                <a16:creationId xmlns:a16="http://schemas.microsoft.com/office/drawing/2014/main" id="{39DE48E0-AE08-4730-8168-E96983DB1D54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4292600"/>
            <a:ext cx="1655763" cy="519113"/>
            <a:chOff x="2200" y="1344"/>
            <a:chExt cx="1043" cy="327"/>
          </a:xfrm>
        </p:grpSpPr>
        <p:sp>
          <p:nvSpPr>
            <p:cNvPr id="880648" name="Text Box 8">
              <a:extLst>
                <a:ext uri="{FF2B5EF4-FFF2-40B4-BE49-F238E27FC236}">
                  <a16:creationId xmlns:a16="http://schemas.microsoft.com/office/drawing/2014/main" id="{A3FFF39E-0816-4442-901E-F51437C19A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0" y="1344"/>
              <a:ext cx="104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800">
                  <a:solidFill>
                    <a:schemeClr val="tx1"/>
                  </a:solidFill>
                  <a:ea typeface="幼圆" panose="02010509060101010101" pitchFamily="49" charset="-122"/>
                </a:rPr>
                <a:t>107 18’</a:t>
              </a:r>
            </a:p>
          </p:txBody>
        </p:sp>
        <p:sp>
          <p:nvSpPr>
            <p:cNvPr id="880649" name="Oval 9">
              <a:extLst>
                <a:ext uri="{FF2B5EF4-FFF2-40B4-BE49-F238E27FC236}">
                  <a16:creationId xmlns:a16="http://schemas.microsoft.com/office/drawing/2014/main" id="{FA7CBC3B-A8B2-4A2C-A3E2-72A030980B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4" y="1437"/>
              <a:ext cx="68" cy="6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80650" name="Line 10">
            <a:extLst>
              <a:ext uri="{FF2B5EF4-FFF2-40B4-BE49-F238E27FC236}">
                <a16:creationId xmlns:a16="http://schemas.microsoft.com/office/drawing/2014/main" id="{15C26C33-2799-47C1-93EC-1D281BF5450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39975" y="4648200"/>
            <a:ext cx="936625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80651" name="Text Box 11">
            <a:extLst>
              <a:ext uri="{FF2B5EF4-FFF2-40B4-BE49-F238E27FC236}">
                <a16:creationId xmlns:a16="http://schemas.microsoft.com/office/drawing/2014/main" id="{7A5EE902-B3F7-4656-BEA1-9C21DD8A66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268413"/>
            <a:ext cx="34559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3600">
                <a:solidFill>
                  <a:schemeClr val="tx1"/>
                </a:solidFill>
                <a:ea typeface="幼圆" panose="02010509060101010101" pitchFamily="49" charset="-122"/>
              </a:rPr>
              <a:t>例  </a:t>
            </a:r>
            <a:r>
              <a:rPr kumimoji="0" lang="en-US" altLang="zh-CN" sz="3600">
                <a:solidFill>
                  <a:schemeClr val="tx1"/>
                </a:solidFill>
                <a:ea typeface="幼圆" panose="02010509060101010101" pitchFamily="49" charset="-122"/>
              </a:rPr>
              <a:t>NH</a:t>
            </a:r>
            <a:r>
              <a:rPr kumimoji="0" lang="en-US" altLang="zh-CN" sz="3600" baseline="-25000">
                <a:solidFill>
                  <a:schemeClr val="tx1"/>
                </a:solidFill>
                <a:ea typeface="幼圆" panose="02010509060101010101" pitchFamily="49" charset="-122"/>
              </a:rPr>
              <a:t>3</a:t>
            </a:r>
          </a:p>
        </p:txBody>
      </p:sp>
      <p:sp>
        <p:nvSpPr>
          <p:cNvPr id="880652" name="Text Box 12">
            <a:extLst>
              <a:ext uri="{FF2B5EF4-FFF2-40B4-BE49-F238E27FC236}">
                <a16:creationId xmlns:a16="http://schemas.microsoft.com/office/drawing/2014/main" id="{B0F4289C-CFD8-4A8E-B478-72137F69C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2060575"/>
            <a:ext cx="7921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3600">
                <a:solidFill>
                  <a:schemeClr val="tx1"/>
                </a:solidFill>
                <a:ea typeface="幼圆" panose="02010509060101010101" pitchFamily="49" charset="-122"/>
              </a:rPr>
              <a:t>N</a:t>
            </a:r>
          </a:p>
        </p:txBody>
      </p:sp>
      <p:grpSp>
        <p:nvGrpSpPr>
          <p:cNvPr id="880653" name="Group 13">
            <a:extLst>
              <a:ext uri="{FF2B5EF4-FFF2-40B4-BE49-F238E27FC236}">
                <a16:creationId xmlns:a16="http://schemas.microsoft.com/office/drawing/2014/main" id="{B2D13A59-FA09-4429-979E-6678251B18F1}"/>
              </a:ext>
            </a:extLst>
          </p:cNvPr>
          <p:cNvGrpSpPr>
            <a:grpSpLocks/>
          </p:cNvGrpSpPr>
          <p:nvPr/>
        </p:nvGrpSpPr>
        <p:grpSpPr bwMode="auto">
          <a:xfrm>
            <a:off x="1979613" y="1844675"/>
            <a:ext cx="1981200" cy="993775"/>
            <a:chOff x="861" y="1298"/>
            <a:chExt cx="1021" cy="567"/>
          </a:xfrm>
        </p:grpSpPr>
        <p:sp>
          <p:nvSpPr>
            <p:cNvPr id="880654" name="Text Box 14">
              <a:extLst>
                <a:ext uri="{FF2B5EF4-FFF2-40B4-BE49-F238E27FC236}">
                  <a16:creationId xmlns:a16="http://schemas.microsoft.com/office/drawing/2014/main" id="{8A1ECB1E-A408-439E-896B-0F3D84CEFB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1" y="1604"/>
              <a:ext cx="317" cy="2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400">
                  <a:solidFill>
                    <a:schemeClr val="tx1"/>
                  </a:solidFill>
                  <a:ea typeface="幼圆" panose="02010509060101010101" pitchFamily="49" charset="-122"/>
                </a:rPr>
                <a:t>2s</a:t>
              </a:r>
            </a:p>
          </p:txBody>
        </p:sp>
        <p:sp>
          <p:nvSpPr>
            <p:cNvPr id="880655" name="Text Box 15">
              <a:extLst>
                <a:ext uri="{FF2B5EF4-FFF2-40B4-BE49-F238E27FC236}">
                  <a16:creationId xmlns:a16="http://schemas.microsoft.com/office/drawing/2014/main" id="{5275D079-9C7F-4F3A-8562-8557675EFD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3" y="1464"/>
              <a:ext cx="341" cy="2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400">
                  <a:solidFill>
                    <a:schemeClr val="tx1"/>
                  </a:solidFill>
                  <a:ea typeface="幼圆" panose="02010509060101010101" pitchFamily="49" charset="-122"/>
                </a:rPr>
                <a:t>2p</a:t>
              </a:r>
            </a:p>
          </p:txBody>
        </p:sp>
        <p:grpSp>
          <p:nvGrpSpPr>
            <p:cNvPr id="880656" name="Group 16">
              <a:extLst>
                <a:ext uri="{FF2B5EF4-FFF2-40B4-BE49-F238E27FC236}">
                  <a16:creationId xmlns:a16="http://schemas.microsoft.com/office/drawing/2014/main" id="{BB070A1C-062A-469E-B40A-DF17261BD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5" y="1298"/>
              <a:ext cx="997" cy="363"/>
              <a:chOff x="498" y="1388"/>
              <a:chExt cx="997" cy="363"/>
            </a:xfrm>
          </p:grpSpPr>
          <p:sp>
            <p:nvSpPr>
              <p:cNvPr id="880657" name="Line 17">
                <a:extLst>
                  <a:ext uri="{FF2B5EF4-FFF2-40B4-BE49-F238E27FC236}">
                    <a16:creationId xmlns:a16="http://schemas.microsoft.com/office/drawing/2014/main" id="{763811A6-B9D6-4751-B744-880A8EE18E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8" y="1558"/>
                <a:ext cx="0" cy="1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80658" name="Line 18">
                <a:extLst>
                  <a:ext uri="{FF2B5EF4-FFF2-40B4-BE49-F238E27FC236}">
                    <a16:creationId xmlns:a16="http://schemas.microsoft.com/office/drawing/2014/main" id="{64350C45-6452-42B7-90B1-588D451BDB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40" y="1546"/>
                <a:ext cx="0" cy="1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80659" name="Oval 19">
                <a:extLst>
                  <a:ext uri="{FF2B5EF4-FFF2-40B4-BE49-F238E27FC236}">
                    <a16:creationId xmlns:a16="http://schemas.microsoft.com/office/drawing/2014/main" id="{D51AC367-506F-4D97-B6B1-579A9684F2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" y="1524"/>
                <a:ext cx="227" cy="227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880660" name="Group 20">
                <a:extLst>
                  <a:ext uri="{FF2B5EF4-FFF2-40B4-BE49-F238E27FC236}">
                    <a16:creationId xmlns:a16="http://schemas.microsoft.com/office/drawing/2014/main" id="{04CB532A-67B0-40C4-9163-7057B1EDAE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16" y="1388"/>
                <a:ext cx="227" cy="227"/>
                <a:chOff x="1156" y="3385"/>
                <a:chExt cx="227" cy="227"/>
              </a:xfrm>
            </p:grpSpPr>
            <p:sp>
              <p:nvSpPr>
                <p:cNvPr id="880661" name="Oval 21">
                  <a:extLst>
                    <a:ext uri="{FF2B5EF4-FFF2-40B4-BE49-F238E27FC236}">
                      <a16:creationId xmlns:a16="http://schemas.microsoft.com/office/drawing/2014/main" id="{53B3EC77-587E-4BF9-BD1A-D61359CBDE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6" y="3385"/>
                  <a:ext cx="227" cy="22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80662" name="Line 22">
                  <a:extLst>
                    <a:ext uri="{FF2B5EF4-FFF2-40B4-BE49-F238E27FC236}">
                      <a16:creationId xmlns:a16="http://schemas.microsoft.com/office/drawing/2014/main" id="{A225B926-6949-470D-B919-5F39240861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259" y="3400"/>
                  <a:ext cx="0" cy="18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0663" name="Group 23">
                <a:extLst>
                  <a:ext uri="{FF2B5EF4-FFF2-40B4-BE49-F238E27FC236}">
                    <a16:creationId xmlns:a16="http://schemas.microsoft.com/office/drawing/2014/main" id="{830D8300-DED1-4B87-AE83-62993A8A66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2" y="1389"/>
                <a:ext cx="227" cy="227"/>
                <a:chOff x="1156" y="3385"/>
                <a:chExt cx="227" cy="227"/>
              </a:xfrm>
            </p:grpSpPr>
            <p:sp>
              <p:nvSpPr>
                <p:cNvPr id="880664" name="Oval 24">
                  <a:extLst>
                    <a:ext uri="{FF2B5EF4-FFF2-40B4-BE49-F238E27FC236}">
                      <a16:creationId xmlns:a16="http://schemas.microsoft.com/office/drawing/2014/main" id="{BA8D0E47-8D45-4CE6-8659-B14C6BDD64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6" y="3385"/>
                  <a:ext cx="227" cy="22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80665" name="Line 25">
                  <a:extLst>
                    <a:ext uri="{FF2B5EF4-FFF2-40B4-BE49-F238E27FC236}">
                      <a16:creationId xmlns:a16="http://schemas.microsoft.com/office/drawing/2014/main" id="{48BF326D-FF78-4017-B9BC-2A7D44F5DD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259" y="3400"/>
                  <a:ext cx="0" cy="18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0666" name="Group 26">
                <a:extLst>
                  <a:ext uri="{FF2B5EF4-FFF2-40B4-BE49-F238E27FC236}">
                    <a16:creationId xmlns:a16="http://schemas.microsoft.com/office/drawing/2014/main" id="{2549680B-D8FD-411F-BD2D-B7C4A788D6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68" y="1389"/>
                <a:ext cx="227" cy="227"/>
                <a:chOff x="1156" y="3385"/>
                <a:chExt cx="227" cy="227"/>
              </a:xfrm>
            </p:grpSpPr>
            <p:sp>
              <p:nvSpPr>
                <p:cNvPr id="880667" name="Oval 27">
                  <a:extLst>
                    <a:ext uri="{FF2B5EF4-FFF2-40B4-BE49-F238E27FC236}">
                      <a16:creationId xmlns:a16="http://schemas.microsoft.com/office/drawing/2014/main" id="{B797A375-1C29-4C80-92A0-13C80D5098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6" y="3385"/>
                  <a:ext cx="227" cy="22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80668" name="Line 28">
                  <a:extLst>
                    <a:ext uri="{FF2B5EF4-FFF2-40B4-BE49-F238E27FC236}">
                      <a16:creationId xmlns:a16="http://schemas.microsoft.com/office/drawing/2014/main" id="{0986CC86-5619-4AD9-BCE4-60C4EAA7F1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259" y="3400"/>
                  <a:ext cx="0" cy="18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880669" name="Group 29">
            <a:extLst>
              <a:ext uri="{FF2B5EF4-FFF2-40B4-BE49-F238E27FC236}">
                <a16:creationId xmlns:a16="http://schemas.microsoft.com/office/drawing/2014/main" id="{A549B44B-4BDE-4676-B875-7BDA03B42B5E}"/>
              </a:ext>
            </a:extLst>
          </p:cNvPr>
          <p:cNvGrpSpPr>
            <a:grpSpLocks/>
          </p:cNvGrpSpPr>
          <p:nvPr/>
        </p:nvGrpSpPr>
        <p:grpSpPr bwMode="auto">
          <a:xfrm>
            <a:off x="4067175" y="1685925"/>
            <a:ext cx="2592388" cy="519113"/>
            <a:chOff x="2426" y="981"/>
            <a:chExt cx="1633" cy="327"/>
          </a:xfrm>
        </p:grpSpPr>
        <p:sp>
          <p:nvSpPr>
            <p:cNvPr id="880670" name="Text Box 30">
              <a:extLst>
                <a:ext uri="{FF2B5EF4-FFF2-40B4-BE49-F238E27FC236}">
                  <a16:creationId xmlns:a16="http://schemas.microsoft.com/office/drawing/2014/main" id="{8D112B6D-C0D1-4816-BE7A-EB59D05308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6" y="981"/>
              <a:ext cx="163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800">
                  <a:solidFill>
                    <a:schemeClr val="tx1"/>
                  </a:solidFill>
                  <a:ea typeface="幼圆" panose="02010509060101010101" pitchFamily="49" charset="-122"/>
                </a:rPr>
                <a:t>sp</a:t>
              </a:r>
              <a:r>
                <a:rPr kumimoji="0" lang="en-US" altLang="zh-CN" sz="2800" baseline="30000">
                  <a:solidFill>
                    <a:schemeClr val="tx1"/>
                  </a:solidFill>
                  <a:ea typeface="幼圆" panose="02010509060101010101" pitchFamily="49" charset="-122"/>
                </a:rPr>
                <a:t>3</a:t>
              </a:r>
              <a:r>
                <a:rPr kumimoji="0" lang="zh-CN" altLang="en-US" sz="2800">
                  <a:solidFill>
                    <a:schemeClr val="tx1"/>
                  </a:solidFill>
                  <a:ea typeface="幼圆" panose="02010509060101010101" pitchFamily="49" charset="-122"/>
                </a:rPr>
                <a:t>不等性杂化</a:t>
              </a:r>
            </a:p>
          </p:txBody>
        </p:sp>
        <p:sp>
          <p:nvSpPr>
            <p:cNvPr id="880671" name="Line 31">
              <a:extLst>
                <a:ext uri="{FF2B5EF4-FFF2-40B4-BE49-F238E27FC236}">
                  <a16:creationId xmlns:a16="http://schemas.microsoft.com/office/drawing/2014/main" id="{048DCDB9-0554-435F-B28B-E7D1D19663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2" y="1298"/>
              <a:ext cx="15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80672" name="Text Box 32">
            <a:extLst>
              <a:ext uri="{FF2B5EF4-FFF2-40B4-BE49-F238E27FC236}">
                <a16:creationId xmlns:a16="http://schemas.microsoft.com/office/drawing/2014/main" id="{C037D3CD-6719-4B7A-9676-BA2CFC0E95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25" y="3213100"/>
            <a:ext cx="28082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3600">
                <a:solidFill>
                  <a:schemeClr val="tx1"/>
                </a:solidFill>
                <a:ea typeface="幼圆" panose="02010509060101010101" pitchFamily="49" charset="-122"/>
              </a:rPr>
              <a:t>三角锥形</a:t>
            </a:r>
          </a:p>
        </p:txBody>
      </p:sp>
      <p:grpSp>
        <p:nvGrpSpPr>
          <p:cNvPr id="880673" name="Group 33">
            <a:extLst>
              <a:ext uri="{FF2B5EF4-FFF2-40B4-BE49-F238E27FC236}">
                <a16:creationId xmlns:a16="http://schemas.microsoft.com/office/drawing/2014/main" id="{08B5B7DD-E982-4E50-8850-72B36D03F5EA}"/>
              </a:ext>
            </a:extLst>
          </p:cNvPr>
          <p:cNvGrpSpPr>
            <a:grpSpLocks/>
          </p:cNvGrpSpPr>
          <p:nvPr/>
        </p:nvGrpSpPr>
        <p:grpSpPr bwMode="auto">
          <a:xfrm>
            <a:off x="900113" y="3063875"/>
            <a:ext cx="7488237" cy="3255963"/>
            <a:chOff x="567" y="1930"/>
            <a:chExt cx="4717" cy="2051"/>
          </a:xfrm>
        </p:grpSpPr>
        <p:graphicFrame>
          <p:nvGraphicFramePr>
            <p:cNvPr id="880674" name="Object 34">
              <a:extLst>
                <a:ext uri="{FF2B5EF4-FFF2-40B4-BE49-F238E27FC236}">
                  <a16:creationId xmlns:a16="http://schemas.microsoft.com/office/drawing/2014/main" id="{02F0951D-E101-4961-9CE3-99DB6EC5D18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67" y="1930"/>
            <a:ext cx="4717" cy="20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0691" name="位图图像" r:id="rId3" imgW="3877216" imgH="1685714" progId="Paint.Picture">
                    <p:embed/>
                  </p:oleObj>
                </mc:Choice>
                <mc:Fallback>
                  <p:oleObj name="位图图像" r:id="rId3" imgW="3877216" imgH="1685714" progId="Paint.Picture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7" y="1930"/>
                          <a:ext cx="4717" cy="20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80675" name="Text Box 35">
              <a:extLst>
                <a:ext uri="{FF2B5EF4-FFF2-40B4-BE49-F238E27FC236}">
                  <a16:creationId xmlns:a16="http://schemas.microsoft.com/office/drawing/2014/main" id="{B4172939-45A5-48FE-B154-A786DB14BA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6" y="2454"/>
              <a:ext cx="36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••</a:t>
              </a:r>
            </a:p>
          </p:txBody>
        </p:sp>
      </p:grpSp>
      <p:sp>
        <p:nvSpPr>
          <p:cNvPr id="880676" name="Oval 36">
            <a:extLst>
              <a:ext uri="{FF2B5EF4-FFF2-40B4-BE49-F238E27FC236}">
                <a16:creationId xmlns:a16="http://schemas.microsoft.com/office/drawing/2014/main" id="{21E5387B-D812-48FB-8BC4-4B54EB325A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2275" y="2062163"/>
            <a:ext cx="438150" cy="4302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80677" name="Line 37">
            <a:extLst>
              <a:ext uri="{FF2B5EF4-FFF2-40B4-BE49-F238E27FC236}">
                <a16:creationId xmlns:a16="http://schemas.microsoft.com/office/drawing/2014/main" id="{6CB16AF9-CB23-4431-B109-F419300B328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46900" y="2090738"/>
            <a:ext cx="0" cy="342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880678" name="Group 38">
            <a:extLst>
              <a:ext uri="{FF2B5EF4-FFF2-40B4-BE49-F238E27FC236}">
                <a16:creationId xmlns:a16="http://schemas.microsoft.com/office/drawing/2014/main" id="{E481E809-C406-4DE2-AAA2-DB94D0EB2CFC}"/>
              </a:ext>
            </a:extLst>
          </p:cNvPr>
          <p:cNvGrpSpPr>
            <a:grpSpLocks/>
          </p:cNvGrpSpPr>
          <p:nvPr/>
        </p:nvGrpSpPr>
        <p:grpSpPr bwMode="auto">
          <a:xfrm>
            <a:off x="7205663" y="1844675"/>
            <a:ext cx="436562" cy="430213"/>
            <a:chOff x="1156" y="3385"/>
            <a:chExt cx="227" cy="227"/>
          </a:xfrm>
        </p:grpSpPr>
        <p:sp>
          <p:nvSpPr>
            <p:cNvPr id="880679" name="Oval 39">
              <a:extLst>
                <a:ext uri="{FF2B5EF4-FFF2-40B4-BE49-F238E27FC236}">
                  <a16:creationId xmlns:a16="http://schemas.microsoft.com/office/drawing/2014/main" id="{5F6DDC9B-39EB-494B-AEBF-A47E60E7DF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" y="3385"/>
              <a:ext cx="227" cy="22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0680" name="Line 40">
              <a:extLst>
                <a:ext uri="{FF2B5EF4-FFF2-40B4-BE49-F238E27FC236}">
                  <a16:creationId xmlns:a16="http://schemas.microsoft.com/office/drawing/2014/main" id="{F26C5847-C14C-4A77-A527-273FB2B843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9" y="3400"/>
              <a:ext cx="0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80681" name="Text Box 41">
            <a:extLst>
              <a:ext uri="{FF2B5EF4-FFF2-40B4-BE49-F238E27FC236}">
                <a16:creationId xmlns:a16="http://schemas.microsoft.com/office/drawing/2014/main" id="{39E4C365-893E-485E-8442-D95DA2B60E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6688" y="2565400"/>
            <a:ext cx="23764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en-US" altLang="zh-CN" sz="2400">
                <a:solidFill>
                  <a:schemeClr val="tx1"/>
                </a:solidFill>
                <a:ea typeface="幼圆" panose="02010509060101010101" pitchFamily="49" charset="-122"/>
              </a:rPr>
              <a:t>sp</a:t>
            </a:r>
            <a:r>
              <a:rPr kumimoji="0" lang="en-US" altLang="zh-CN" sz="2400" baseline="30000">
                <a:solidFill>
                  <a:schemeClr val="tx1"/>
                </a:solidFill>
                <a:ea typeface="幼圆" panose="02010509060101010101" pitchFamily="49" charset="-122"/>
              </a:rPr>
              <a:t>3</a:t>
            </a:r>
            <a:r>
              <a:rPr kumimoji="0" lang="zh-CN" altLang="en-US" sz="2400">
                <a:solidFill>
                  <a:schemeClr val="tx1"/>
                </a:solidFill>
                <a:ea typeface="幼圆" panose="02010509060101010101" pitchFamily="49" charset="-122"/>
              </a:rPr>
              <a:t>不等性杂化</a:t>
            </a:r>
          </a:p>
        </p:txBody>
      </p:sp>
      <p:grpSp>
        <p:nvGrpSpPr>
          <p:cNvPr id="880682" name="Group 42">
            <a:extLst>
              <a:ext uri="{FF2B5EF4-FFF2-40B4-BE49-F238E27FC236}">
                <a16:creationId xmlns:a16="http://schemas.microsoft.com/office/drawing/2014/main" id="{9DB6296D-6EA9-4E28-A680-D14D536B4F94}"/>
              </a:ext>
            </a:extLst>
          </p:cNvPr>
          <p:cNvGrpSpPr>
            <a:grpSpLocks/>
          </p:cNvGrpSpPr>
          <p:nvPr/>
        </p:nvGrpSpPr>
        <p:grpSpPr bwMode="auto">
          <a:xfrm>
            <a:off x="7648575" y="1852613"/>
            <a:ext cx="436563" cy="430212"/>
            <a:chOff x="1156" y="3385"/>
            <a:chExt cx="227" cy="227"/>
          </a:xfrm>
        </p:grpSpPr>
        <p:sp>
          <p:nvSpPr>
            <p:cNvPr id="880683" name="Oval 43">
              <a:extLst>
                <a:ext uri="{FF2B5EF4-FFF2-40B4-BE49-F238E27FC236}">
                  <a16:creationId xmlns:a16="http://schemas.microsoft.com/office/drawing/2014/main" id="{E886BB78-68E6-4A86-B3E0-D4D8366EF5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" y="3385"/>
              <a:ext cx="227" cy="22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0684" name="Line 44">
              <a:extLst>
                <a:ext uri="{FF2B5EF4-FFF2-40B4-BE49-F238E27FC236}">
                  <a16:creationId xmlns:a16="http://schemas.microsoft.com/office/drawing/2014/main" id="{DA3AB55A-6FE7-4523-9181-A467B8A006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9" y="3400"/>
              <a:ext cx="0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80685" name="Group 45">
            <a:extLst>
              <a:ext uri="{FF2B5EF4-FFF2-40B4-BE49-F238E27FC236}">
                <a16:creationId xmlns:a16="http://schemas.microsoft.com/office/drawing/2014/main" id="{C7C034AE-6997-4785-945B-077CB4AC439E}"/>
              </a:ext>
            </a:extLst>
          </p:cNvPr>
          <p:cNvGrpSpPr>
            <a:grpSpLocks/>
          </p:cNvGrpSpPr>
          <p:nvPr/>
        </p:nvGrpSpPr>
        <p:grpSpPr bwMode="auto">
          <a:xfrm>
            <a:off x="8083550" y="1852613"/>
            <a:ext cx="436563" cy="430212"/>
            <a:chOff x="1156" y="3385"/>
            <a:chExt cx="227" cy="227"/>
          </a:xfrm>
        </p:grpSpPr>
        <p:sp>
          <p:nvSpPr>
            <p:cNvPr id="880686" name="Oval 46">
              <a:extLst>
                <a:ext uri="{FF2B5EF4-FFF2-40B4-BE49-F238E27FC236}">
                  <a16:creationId xmlns:a16="http://schemas.microsoft.com/office/drawing/2014/main" id="{99769D51-2F66-43D1-BEFF-85C6211895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" y="3385"/>
              <a:ext cx="227" cy="22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0687" name="Line 47">
              <a:extLst>
                <a:ext uri="{FF2B5EF4-FFF2-40B4-BE49-F238E27FC236}">
                  <a16:creationId xmlns:a16="http://schemas.microsoft.com/office/drawing/2014/main" id="{21922134-C48E-4343-9AA5-4E1BADBA28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9" y="3400"/>
              <a:ext cx="0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80688" name="Line 48">
            <a:extLst>
              <a:ext uri="{FF2B5EF4-FFF2-40B4-BE49-F238E27FC236}">
                <a16:creationId xmlns:a16="http://schemas.microsoft.com/office/drawing/2014/main" id="{C7DF9079-138A-4089-9ED1-E2E37DB6B012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9925" y="2093913"/>
            <a:ext cx="0" cy="342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80689" name="Text Box 49">
            <a:extLst>
              <a:ext uri="{FF2B5EF4-FFF2-40B4-BE49-F238E27FC236}">
                <a16:creationId xmlns:a16="http://schemas.microsoft.com/office/drawing/2014/main" id="{B3055E91-932A-4EE4-9EE7-4780B87F49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738" y="3141663"/>
            <a:ext cx="24479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>
                <a:solidFill>
                  <a:schemeClr val="tx1"/>
                </a:solidFill>
              </a:rPr>
              <a:t>三角锥形</a:t>
            </a:r>
          </a:p>
        </p:txBody>
      </p:sp>
      <p:sp>
        <p:nvSpPr>
          <p:cNvPr id="880690" name="Text Box 50">
            <a:extLst>
              <a:ext uri="{FF2B5EF4-FFF2-40B4-BE49-F238E27FC236}">
                <a16:creationId xmlns:a16="http://schemas.microsoft.com/office/drawing/2014/main" id="{AAE43321-3647-4FC5-A286-4C80235FC9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025" y="3284538"/>
            <a:ext cx="1944688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chemeClr val="tx1"/>
                </a:solidFill>
                <a:ea typeface="幼圆" panose="02010509060101010101" pitchFamily="49" charset="-122"/>
              </a:rPr>
              <a:t>键角：</a:t>
            </a:r>
            <a:r>
              <a:rPr lang="en-US" altLang="zh-CN" sz="3200">
                <a:solidFill>
                  <a:schemeClr val="tx1"/>
                </a:solidFill>
                <a:ea typeface="幼圆" panose="02010509060101010101" pitchFamily="49" charset="-122"/>
              </a:rPr>
              <a:t>107</a:t>
            </a:r>
            <a:r>
              <a:rPr lang="en-US" altLang="zh-CN" sz="3200">
                <a:solidFill>
                  <a:schemeClr val="tx1"/>
                </a:solidFill>
                <a:ea typeface="幼圆" panose="02010509060101010101" pitchFamily="49" charset="-122"/>
                <a:sym typeface="Symbol" panose="05050102010706020507" pitchFamily="18" charset="2"/>
              </a:rPr>
              <a:t></a:t>
            </a:r>
            <a:r>
              <a:rPr lang="en-US" altLang="zh-CN" sz="3200">
                <a:solidFill>
                  <a:schemeClr val="tx1"/>
                </a:solidFill>
                <a:ea typeface="幼圆" panose="02010509060101010101" pitchFamily="49" charset="-122"/>
              </a:rPr>
              <a:t>18</a:t>
            </a:r>
            <a:r>
              <a:rPr lang="en-US" altLang="zh-CN" sz="3200">
                <a:solidFill>
                  <a:schemeClr val="tx1"/>
                </a:solidFill>
                <a:ea typeface="幼圆" panose="02010509060101010101" pitchFamily="49" charset="-122"/>
                <a:sym typeface="Symbol" panose="05050102010706020507" pitchFamily="18" charset="2"/>
              </a:rPr>
              <a:t>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80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80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80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89" grpId="0"/>
      <p:bldP spid="88069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灯片编号占位符 1">
            <a:extLst>
              <a:ext uri="{FF2B5EF4-FFF2-40B4-BE49-F238E27FC236}">
                <a16:creationId xmlns:a16="http://schemas.microsoft.com/office/drawing/2014/main" id="{95A65E93-517E-4532-BAD1-AB067671D2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EA49AE-6A3B-4FC0-BC7C-B94F36C04F8A}" type="slidenum">
              <a:rPr lang="en-US" altLang="zh-CN"/>
              <a:pPr/>
              <a:t>52</a:t>
            </a:fld>
            <a:endParaRPr lang="en-US" altLang="zh-CN"/>
          </a:p>
        </p:txBody>
      </p:sp>
      <p:sp>
        <p:nvSpPr>
          <p:cNvPr id="881666" name="Rectangle 2">
            <a:extLst>
              <a:ext uri="{FF2B5EF4-FFF2-40B4-BE49-F238E27FC236}">
                <a16:creationId xmlns:a16="http://schemas.microsoft.com/office/drawing/2014/main" id="{08F56A70-AA31-4B61-B5A3-7BBCE3FB6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275" y="257175"/>
            <a:ext cx="8828088" cy="655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E7E7FF">
                        <a:gamma/>
                        <a:tint val="29804"/>
                        <a:invGamma/>
                      </a:srgbClr>
                    </a:gs>
                    <a:gs pos="100000">
                      <a:srgbClr val="E7E7FF"/>
                    </a:gs>
                  </a:gsLst>
                  <a:lin ang="27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0" lang="zh-CN" altLang="zh-CN" sz="3600">
              <a:solidFill>
                <a:srgbClr val="000000"/>
              </a:solidFill>
              <a:ea typeface="幼圆" panose="02010509060101010101" pitchFamily="49" charset="-122"/>
            </a:endParaRPr>
          </a:p>
        </p:txBody>
      </p:sp>
      <p:sp>
        <p:nvSpPr>
          <p:cNvPr id="881667" name="Line 3">
            <a:extLst>
              <a:ext uri="{FF2B5EF4-FFF2-40B4-BE49-F238E27FC236}">
                <a16:creationId xmlns:a16="http://schemas.microsoft.com/office/drawing/2014/main" id="{EE62A092-CBD9-43F3-8819-FB1D11D54E2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90600" y="1600200"/>
            <a:ext cx="784860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BE7DD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81668" name="Text Box 4">
            <a:extLst>
              <a:ext uri="{FF2B5EF4-FFF2-40B4-BE49-F238E27FC236}">
                <a16:creationId xmlns:a16="http://schemas.microsoft.com/office/drawing/2014/main" id="{ECF1BFB0-8A8C-452E-85E9-857798BB3D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325563"/>
            <a:ext cx="34559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3600">
                <a:solidFill>
                  <a:schemeClr val="tx1"/>
                </a:solidFill>
                <a:ea typeface="幼圆" panose="02010509060101010101" pitchFamily="49" charset="-122"/>
              </a:rPr>
              <a:t>例  </a:t>
            </a:r>
            <a:r>
              <a:rPr kumimoji="0" lang="en-US" altLang="zh-CN" sz="3600">
                <a:solidFill>
                  <a:schemeClr val="tx1"/>
                </a:solidFill>
                <a:ea typeface="幼圆" panose="02010509060101010101" pitchFamily="49" charset="-122"/>
              </a:rPr>
              <a:t>H</a:t>
            </a:r>
            <a:r>
              <a:rPr kumimoji="0" lang="en-US" altLang="zh-CN" sz="3600" baseline="-25000">
                <a:solidFill>
                  <a:schemeClr val="tx1"/>
                </a:solidFill>
                <a:ea typeface="幼圆" panose="02010509060101010101" pitchFamily="49" charset="-122"/>
              </a:rPr>
              <a:t>2</a:t>
            </a:r>
            <a:r>
              <a:rPr kumimoji="0" lang="en-US" altLang="zh-CN" sz="3600">
                <a:solidFill>
                  <a:schemeClr val="tx1"/>
                </a:solidFill>
                <a:ea typeface="幼圆" panose="02010509060101010101" pitchFamily="49" charset="-122"/>
              </a:rPr>
              <a:t>O</a:t>
            </a:r>
            <a:endParaRPr kumimoji="0" lang="en-US" altLang="zh-CN" sz="3600" baseline="-25000">
              <a:solidFill>
                <a:schemeClr val="tx1"/>
              </a:solidFill>
              <a:ea typeface="幼圆" panose="02010509060101010101" pitchFamily="49" charset="-122"/>
            </a:endParaRPr>
          </a:p>
        </p:txBody>
      </p:sp>
      <p:sp>
        <p:nvSpPr>
          <p:cNvPr id="881669" name="Text Box 5">
            <a:extLst>
              <a:ext uri="{FF2B5EF4-FFF2-40B4-BE49-F238E27FC236}">
                <a16:creationId xmlns:a16="http://schemas.microsoft.com/office/drawing/2014/main" id="{FD58B2D1-C73B-4C73-AE36-7459E015D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2060575"/>
            <a:ext cx="7921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3600">
                <a:solidFill>
                  <a:schemeClr val="tx1"/>
                </a:solidFill>
                <a:ea typeface="幼圆" panose="02010509060101010101" pitchFamily="49" charset="-122"/>
              </a:rPr>
              <a:t>O</a:t>
            </a:r>
          </a:p>
        </p:txBody>
      </p:sp>
      <p:sp>
        <p:nvSpPr>
          <p:cNvPr id="881670" name="Text Box 6">
            <a:extLst>
              <a:ext uri="{FF2B5EF4-FFF2-40B4-BE49-F238E27FC236}">
                <a16:creationId xmlns:a16="http://schemas.microsoft.com/office/drawing/2014/main" id="{14C5D437-526B-4701-9E82-11A8E30107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3663" y="2565400"/>
            <a:ext cx="2397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en-US" altLang="zh-CN" sz="2400">
                <a:solidFill>
                  <a:schemeClr val="tx1"/>
                </a:solidFill>
                <a:ea typeface="幼圆" panose="02010509060101010101" pitchFamily="49" charset="-122"/>
              </a:rPr>
              <a:t>sp</a:t>
            </a:r>
            <a:r>
              <a:rPr kumimoji="0" lang="en-US" altLang="zh-CN" sz="2400" baseline="30000">
                <a:solidFill>
                  <a:schemeClr val="tx1"/>
                </a:solidFill>
                <a:ea typeface="幼圆" panose="02010509060101010101" pitchFamily="49" charset="-122"/>
              </a:rPr>
              <a:t>3</a:t>
            </a:r>
            <a:r>
              <a:rPr kumimoji="0" lang="zh-CN" altLang="en-US" sz="2400">
                <a:solidFill>
                  <a:schemeClr val="tx1"/>
                </a:solidFill>
                <a:ea typeface="幼圆" panose="02010509060101010101" pitchFamily="49" charset="-122"/>
              </a:rPr>
              <a:t>不等性杂化</a:t>
            </a:r>
          </a:p>
        </p:txBody>
      </p:sp>
      <p:grpSp>
        <p:nvGrpSpPr>
          <p:cNvPr id="881671" name="Group 7">
            <a:extLst>
              <a:ext uri="{FF2B5EF4-FFF2-40B4-BE49-F238E27FC236}">
                <a16:creationId xmlns:a16="http://schemas.microsoft.com/office/drawing/2014/main" id="{3E4E017E-4CB2-4D86-A77D-0107B23C7D8F}"/>
              </a:ext>
            </a:extLst>
          </p:cNvPr>
          <p:cNvGrpSpPr>
            <a:grpSpLocks/>
          </p:cNvGrpSpPr>
          <p:nvPr/>
        </p:nvGrpSpPr>
        <p:grpSpPr bwMode="auto">
          <a:xfrm>
            <a:off x="7908925" y="1989138"/>
            <a:ext cx="360363" cy="360362"/>
            <a:chOff x="1156" y="3385"/>
            <a:chExt cx="227" cy="227"/>
          </a:xfrm>
        </p:grpSpPr>
        <p:sp>
          <p:nvSpPr>
            <p:cNvPr id="881672" name="Oval 8">
              <a:extLst>
                <a:ext uri="{FF2B5EF4-FFF2-40B4-BE49-F238E27FC236}">
                  <a16:creationId xmlns:a16="http://schemas.microsoft.com/office/drawing/2014/main" id="{348F6A1D-61D8-450A-BC5E-07EB9495E5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" y="3385"/>
              <a:ext cx="227" cy="22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1673" name="Line 9">
              <a:extLst>
                <a:ext uri="{FF2B5EF4-FFF2-40B4-BE49-F238E27FC236}">
                  <a16:creationId xmlns:a16="http://schemas.microsoft.com/office/drawing/2014/main" id="{9093D4C1-C2CA-433A-8EB2-E04BE6A43B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9" y="3400"/>
              <a:ext cx="0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81674" name="Group 10">
            <a:extLst>
              <a:ext uri="{FF2B5EF4-FFF2-40B4-BE49-F238E27FC236}">
                <a16:creationId xmlns:a16="http://schemas.microsoft.com/office/drawing/2014/main" id="{FB89D0E5-F7E6-49EC-AF2D-5E9BABD77B32}"/>
              </a:ext>
            </a:extLst>
          </p:cNvPr>
          <p:cNvGrpSpPr>
            <a:grpSpLocks/>
          </p:cNvGrpSpPr>
          <p:nvPr/>
        </p:nvGrpSpPr>
        <p:grpSpPr bwMode="auto">
          <a:xfrm>
            <a:off x="8267700" y="1989138"/>
            <a:ext cx="360363" cy="360362"/>
            <a:chOff x="1156" y="3385"/>
            <a:chExt cx="227" cy="227"/>
          </a:xfrm>
        </p:grpSpPr>
        <p:sp>
          <p:nvSpPr>
            <p:cNvPr id="881675" name="Oval 11">
              <a:extLst>
                <a:ext uri="{FF2B5EF4-FFF2-40B4-BE49-F238E27FC236}">
                  <a16:creationId xmlns:a16="http://schemas.microsoft.com/office/drawing/2014/main" id="{D10FE6D5-AE8C-41D5-974B-4FC789F24E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" y="3385"/>
              <a:ext cx="227" cy="22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1676" name="Line 12">
              <a:extLst>
                <a:ext uri="{FF2B5EF4-FFF2-40B4-BE49-F238E27FC236}">
                  <a16:creationId xmlns:a16="http://schemas.microsoft.com/office/drawing/2014/main" id="{B73800DD-84BF-4276-8689-34E43A8CB1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9" y="3400"/>
              <a:ext cx="0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81677" name="Group 13">
            <a:extLst>
              <a:ext uri="{FF2B5EF4-FFF2-40B4-BE49-F238E27FC236}">
                <a16:creationId xmlns:a16="http://schemas.microsoft.com/office/drawing/2014/main" id="{89FCC9DF-8ED9-4AD9-919C-84CCA5733A09}"/>
              </a:ext>
            </a:extLst>
          </p:cNvPr>
          <p:cNvGrpSpPr>
            <a:grpSpLocks/>
          </p:cNvGrpSpPr>
          <p:nvPr/>
        </p:nvGrpSpPr>
        <p:grpSpPr bwMode="auto">
          <a:xfrm>
            <a:off x="4356100" y="1685925"/>
            <a:ext cx="2592388" cy="519113"/>
            <a:chOff x="2426" y="981"/>
            <a:chExt cx="1633" cy="327"/>
          </a:xfrm>
        </p:grpSpPr>
        <p:sp>
          <p:nvSpPr>
            <p:cNvPr id="881678" name="Text Box 14">
              <a:extLst>
                <a:ext uri="{FF2B5EF4-FFF2-40B4-BE49-F238E27FC236}">
                  <a16:creationId xmlns:a16="http://schemas.microsoft.com/office/drawing/2014/main" id="{52BE3FE4-25FB-422A-B0E4-B580C1D046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6" y="981"/>
              <a:ext cx="163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zh-CN" altLang="en-US" sz="2800">
                  <a:solidFill>
                    <a:schemeClr val="tx1"/>
                  </a:solidFill>
                  <a:ea typeface="幼圆" panose="02010509060101010101" pitchFamily="49" charset="-122"/>
                </a:rPr>
                <a:t>不等性</a:t>
              </a:r>
              <a:r>
                <a:rPr kumimoji="0" lang="en-US" altLang="zh-CN" sz="2800">
                  <a:solidFill>
                    <a:schemeClr val="tx1"/>
                  </a:solidFill>
                  <a:ea typeface="幼圆" panose="02010509060101010101" pitchFamily="49" charset="-122"/>
                </a:rPr>
                <a:t>sp</a:t>
              </a:r>
              <a:r>
                <a:rPr kumimoji="0" lang="en-US" altLang="zh-CN" sz="2800" baseline="30000">
                  <a:solidFill>
                    <a:schemeClr val="tx1"/>
                  </a:solidFill>
                  <a:ea typeface="幼圆" panose="02010509060101010101" pitchFamily="49" charset="-122"/>
                </a:rPr>
                <a:t>3</a:t>
              </a:r>
              <a:r>
                <a:rPr kumimoji="0" lang="zh-CN" altLang="en-US" sz="2800">
                  <a:solidFill>
                    <a:schemeClr val="tx1"/>
                  </a:solidFill>
                  <a:ea typeface="幼圆" panose="02010509060101010101" pitchFamily="49" charset="-122"/>
                </a:rPr>
                <a:t>杂化</a:t>
              </a:r>
            </a:p>
          </p:txBody>
        </p:sp>
        <p:sp>
          <p:nvSpPr>
            <p:cNvPr id="881679" name="Line 15">
              <a:extLst>
                <a:ext uri="{FF2B5EF4-FFF2-40B4-BE49-F238E27FC236}">
                  <a16:creationId xmlns:a16="http://schemas.microsoft.com/office/drawing/2014/main" id="{A0BC0484-B388-48A6-8B02-8CD8CF2EFC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2" y="1298"/>
              <a:ext cx="15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81680" name="Group 16">
            <a:extLst>
              <a:ext uri="{FF2B5EF4-FFF2-40B4-BE49-F238E27FC236}">
                <a16:creationId xmlns:a16="http://schemas.microsoft.com/office/drawing/2014/main" id="{4FD88AA5-A2F3-4C22-A6C1-14ADD45224BC}"/>
              </a:ext>
            </a:extLst>
          </p:cNvPr>
          <p:cNvGrpSpPr>
            <a:grpSpLocks/>
          </p:cNvGrpSpPr>
          <p:nvPr/>
        </p:nvGrpSpPr>
        <p:grpSpPr bwMode="auto">
          <a:xfrm>
            <a:off x="2555875" y="1989138"/>
            <a:ext cx="1620838" cy="942975"/>
            <a:chOff x="1610" y="1253"/>
            <a:chExt cx="1021" cy="594"/>
          </a:xfrm>
        </p:grpSpPr>
        <p:sp>
          <p:nvSpPr>
            <p:cNvPr id="881681" name="Text Box 17">
              <a:extLst>
                <a:ext uri="{FF2B5EF4-FFF2-40B4-BE49-F238E27FC236}">
                  <a16:creationId xmlns:a16="http://schemas.microsoft.com/office/drawing/2014/main" id="{972B9979-02DF-4336-9AA1-ECD5300A6D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0" y="1559"/>
              <a:ext cx="3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400">
                  <a:solidFill>
                    <a:schemeClr val="tx1"/>
                  </a:solidFill>
                  <a:ea typeface="幼圆" panose="02010509060101010101" pitchFamily="49" charset="-122"/>
                </a:rPr>
                <a:t>2s</a:t>
              </a:r>
            </a:p>
          </p:txBody>
        </p:sp>
        <p:sp>
          <p:nvSpPr>
            <p:cNvPr id="881682" name="Text Box 18">
              <a:extLst>
                <a:ext uri="{FF2B5EF4-FFF2-40B4-BE49-F238E27FC236}">
                  <a16:creationId xmlns:a16="http://schemas.microsoft.com/office/drawing/2014/main" id="{AA35170B-45B8-4CA2-AC30-580552551A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2" y="1419"/>
              <a:ext cx="34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400">
                  <a:solidFill>
                    <a:schemeClr val="tx1"/>
                  </a:solidFill>
                  <a:ea typeface="幼圆" panose="02010509060101010101" pitchFamily="49" charset="-122"/>
                </a:rPr>
                <a:t>2p</a:t>
              </a:r>
            </a:p>
          </p:txBody>
        </p:sp>
        <p:grpSp>
          <p:nvGrpSpPr>
            <p:cNvPr id="881683" name="Group 19">
              <a:extLst>
                <a:ext uri="{FF2B5EF4-FFF2-40B4-BE49-F238E27FC236}">
                  <a16:creationId xmlns:a16="http://schemas.microsoft.com/office/drawing/2014/main" id="{0A0F266A-9592-43EC-A39E-CEAE01F9CE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34" y="1389"/>
              <a:ext cx="227" cy="227"/>
              <a:chOff x="1634" y="1389"/>
              <a:chExt cx="227" cy="227"/>
            </a:xfrm>
          </p:grpSpPr>
          <p:sp>
            <p:nvSpPr>
              <p:cNvPr id="881684" name="Line 20">
                <a:extLst>
                  <a:ext uri="{FF2B5EF4-FFF2-40B4-BE49-F238E27FC236}">
                    <a16:creationId xmlns:a16="http://schemas.microsoft.com/office/drawing/2014/main" id="{80211B2A-2194-46B6-80D3-0D90B0F975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24" y="1423"/>
                <a:ext cx="0" cy="1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81685" name="Line 21">
                <a:extLst>
                  <a:ext uri="{FF2B5EF4-FFF2-40B4-BE49-F238E27FC236}">
                    <a16:creationId xmlns:a16="http://schemas.microsoft.com/office/drawing/2014/main" id="{FBEDEF97-6717-4156-ACB4-B6206D80D8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76" y="1411"/>
                <a:ext cx="0" cy="1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81686" name="Oval 22">
                <a:extLst>
                  <a:ext uri="{FF2B5EF4-FFF2-40B4-BE49-F238E27FC236}">
                    <a16:creationId xmlns:a16="http://schemas.microsoft.com/office/drawing/2014/main" id="{226938E4-04F4-4A92-ADDF-5690BD1BFA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4" y="1389"/>
                <a:ext cx="227" cy="227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881687" name="Group 23">
              <a:extLst>
                <a:ext uri="{FF2B5EF4-FFF2-40B4-BE49-F238E27FC236}">
                  <a16:creationId xmlns:a16="http://schemas.microsoft.com/office/drawing/2014/main" id="{617CFF19-AC78-4293-A14C-A6C5EC231C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78" y="1254"/>
              <a:ext cx="227" cy="227"/>
              <a:chOff x="1156" y="3385"/>
              <a:chExt cx="227" cy="227"/>
            </a:xfrm>
          </p:grpSpPr>
          <p:sp>
            <p:nvSpPr>
              <p:cNvPr id="881688" name="Oval 24">
                <a:extLst>
                  <a:ext uri="{FF2B5EF4-FFF2-40B4-BE49-F238E27FC236}">
                    <a16:creationId xmlns:a16="http://schemas.microsoft.com/office/drawing/2014/main" id="{3ED1A302-475D-4E1C-BB49-EC39A15936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6" y="3385"/>
                <a:ext cx="227" cy="227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81689" name="Line 25">
                <a:extLst>
                  <a:ext uri="{FF2B5EF4-FFF2-40B4-BE49-F238E27FC236}">
                    <a16:creationId xmlns:a16="http://schemas.microsoft.com/office/drawing/2014/main" id="{FCDE9F5D-2C5A-4BF7-AC48-82D6122FEE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59" y="3400"/>
                <a:ext cx="0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881690" name="Group 26">
              <a:extLst>
                <a:ext uri="{FF2B5EF4-FFF2-40B4-BE49-F238E27FC236}">
                  <a16:creationId xmlns:a16="http://schemas.microsoft.com/office/drawing/2014/main" id="{5E9C3108-E50E-4DAE-A516-AEECF8AC0B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4" y="1254"/>
              <a:ext cx="227" cy="227"/>
              <a:chOff x="1156" y="3385"/>
              <a:chExt cx="227" cy="227"/>
            </a:xfrm>
          </p:grpSpPr>
          <p:sp>
            <p:nvSpPr>
              <p:cNvPr id="881691" name="Oval 27">
                <a:extLst>
                  <a:ext uri="{FF2B5EF4-FFF2-40B4-BE49-F238E27FC236}">
                    <a16:creationId xmlns:a16="http://schemas.microsoft.com/office/drawing/2014/main" id="{642041D5-2D7C-47F1-923F-7E9FDCC456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6" y="3385"/>
                <a:ext cx="227" cy="227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81692" name="Line 28">
                <a:extLst>
                  <a:ext uri="{FF2B5EF4-FFF2-40B4-BE49-F238E27FC236}">
                    <a16:creationId xmlns:a16="http://schemas.microsoft.com/office/drawing/2014/main" id="{438D71D9-283C-4125-B593-BF20D558C7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59" y="3400"/>
                <a:ext cx="0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881693" name="Group 29">
              <a:extLst>
                <a:ext uri="{FF2B5EF4-FFF2-40B4-BE49-F238E27FC236}">
                  <a16:creationId xmlns:a16="http://schemas.microsoft.com/office/drawing/2014/main" id="{3EAD7601-E1D7-4850-A02A-747DD207DA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39" y="1253"/>
              <a:ext cx="227" cy="227"/>
              <a:chOff x="1634" y="1389"/>
              <a:chExt cx="227" cy="227"/>
            </a:xfrm>
          </p:grpSpPr>
          <p:sp>
            <p:nvSpPr>
              <p:cNvPr id="881694" name="Line 30">
                <a:extLst>
                  <a:ext uri="{FF2B5EF4-FFF2-40B4-BE49-F238E27FC236}">
                    <a16:creationId xmlns:a16="http://schemas.microsoft.com/office/drawing/2014/main" id="{D9290E2C-94CA-49C5-9DA3-93492A0C11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24" y="1423"/>
                <a:ext cx="0" cy="1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81695" name="Line 31">
                <a:extLst>
                  <a:ext uri="{FF2B5EF4-FFF2-40B4-BE49-F238E27FC236}">
                    <a16:creationId xmlns:a16="http://schemas.microsoft.com/office/drawing/2014/main" id="{4D821C26-2F76-4A5E-837D-E13985E72F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76" y="1411"/>
                <a:ext cx="0" cy="1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81696" name="Oval 32">
                <a:extLst>
                  <a:ext uri="{FF2B5EF4-FFF2-40B4-BE49-F238E27FC236}">
                    <a16:creationId xmlns:a16="http://schemas.microsoft.com/office/drawing/2014/main" id="{78276A54-AC7D-4F7D-AB05-CA63D1CA15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4" y="1389"/>
                <a:ext cx="227" cy="227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881697" name="Group 33">
            <a:extLst>
              <a:ext uri="{FF2B5EF4-FFF2-40B4-BE49-F238E27FC236}">
                <a16:creationId xmlns:a16="http://schemas.microsoft.com/office/drawing/2014/main" id="{4A0A189C-433A-4463-85AD-3513E89C3202}"/>
              </a:ext>
            </a:extLst>
          </p:cNvPr>
          <p:cNvGrpSpPr>
            <a:grpSpLocks/>
          </p:cNvGrpSpPr>
          <p:nvPr/>
        </p:nvGrpSpPr>
        <p:grpSpPr bwMode="auto">
          <a:xfrm>
            <a:off x="7543800" y="2132013"/>
            <a:ext cx="360363" cy="360362"/>
            <a:chOff x="1634" y="1389"/>
            <a:chExt cx="227" cy="227"/>
          </a:xfrm>
        </p:grpSpPr>
        <p:sp>
          <p:nvSpPr>
            <p:cNvPr id="881698" name="Line 34">
              <a:extLst>
                <a:ext uri="{FF2B5EF4-FFF2-40B4-BE49-F238E27FC236}">
                  <a16:creationId xmlns:a16="http://schemas.microsoft.com/office/drawing/2014/main" id="{43AD99A6-E967-4506-90C6-7CF304ED6C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4" y="1423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1699" name="Line 35">
              <a:extLst>
                <a:ext uri="{FF2B5EF4-FFF2-40B4-BE49-F238E27FC236}">
                  <a16:creationId xmlns:a16="http://schemas.microsoft.com/office/drawing/2014/main" id="{35153DCA-C51F-45D1-AE78-853C7DDAEC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6" y="1411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1700" name="Oval 36">
              <a:extLst>
                <a:ext uri="{FF2B5EF4-FFF2-40B4-BE49-F238E27FC236}">
                  <a16:creationId xmlns:a16="http://schemas.microsoft.com/office/drawing/2014/main" id="{59D0442B-B59D-4686-A557-FD0589952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4" y="1389"/>
              <a:ext cx="227" cy="22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81701" name="Group 37">
            <a:extLst>
              <a:ext uri="{FF2B5EF4-FFF2-40B4-BE49-F238E27FC236}">
                <a16:creationId xmlns:a16="http://schemas.microsoft.com/office/drawing/2014/main" id="{C1131FEF-EEE3-4E80-BA2D-7B3D57B76128}"/>
              </a:ext>
            </a:extLst>
          </p:cNvPr>
          <p:cNvGrpSpPr>
            <a:grpSpLocks/>
          </p:cNvGrpSpPr>
          <p:nvPr/>
        </p:nvGrpSpPr>
        <p:grpSpPr bwMode="auto">
          <a:xfrm>
            <a:off x="7183438" y="2149475"/>
            <a:ext cx="360362" cy="360363"/>
            <a:chOff x="1634" y="1389"/>
            <a:chExt cx="227" cy="227"/>
          </a:xfrm>
        </p:grpSpPr>
        <p:sp>
          <p:nvSpPr>
            <p:cNvPr id="881702" name="Line 38">
              <a:extLst>
                <a:ext uri="{FF2B5EF4-FFF2-40B4-BE49-F238E27FC236}">
                  <a16:creationId xmlns:a16="http://schemas.microsoft.com/office/drawing/2014/main" id="{2ABE88E0-2981-4D66-9285-F13D847CE2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4" y="1423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1703" name="Line 39">
              <a:extLst>
                <a:ext uri="{FF2B5EF4-FFF2-40B4-BE49-F238E27FC236}">
                  <a16:creationId xmlns:a16="http://schemas.microsoft.com/office/drawing/2014/main" id="{EBD51FFF-5F5B-4B25-B0FA-8A5A391920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6" y="1411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1704" name="Oval 40">
              <a:extLst>
                <a:ext uri="{FF2B5EF4-FFF2-40B4-BE49-F238E27FC236}">
                  <a16:creationId xmlns:a16="http://schemas.microsoft.com/office/drawing/2014/main" id="{D14F528C-21B4-4CE0-ACE1-1C9977AC1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4" y="1389"/>
              <a:ext cx="227" cy="22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81705" name="Group 41">
            <a:extLst>
              <a:ext uri="{FF2B5EF4-FFF2-40B4-BE49-F238E27FC236}">
                <a16:creationId xmlns:a16="http://schemas.microsoft.com/office/drawing/2014/main" id="{6846CB10-D39A-4104-A78F-3F98B1DC9AF7}"/>
              </a:ext>
            </a:extLst>
          </p:cNvPr>
          <p:cNvGrpSpPr>
            <a:grpSpLocks/>
          </p:cNvGrpSpPr>
          <p:nvPr/>
        </p:nvGrpSpPr>
        <p:grpSpPr bwMode="auto">
          <a:xfrm>
            <a:off x="755650" y="2997200"/>
            <a:ext cx="7993063" cy="3632200"/>
            <a:chOff x="340" y="1888"/>
            <a:chExt cx="5035" cy="2288"/>
          </a:xfrm>
        </p:grpSpPr>
        <p:graphicFrame>
          <p:nvGraphicFramePr>
            <p:cNvPr id="881706" name="Object 42">
              <a:extLst>
                <a:ext uri="{FF2B5EF4-FFF2-40B4-BE49-F238E27FC236}">
                  <a16:creationId xmlns:a16="http://schemas.microsoft.com/office/drawing/2014/main" id="{6AA6D111-EE88-40B5-863D-2E968EE2746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0" y="1888"/>
            <a:ext cx="5035" cy="2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1713" name="位图图像" r:id="rId3" imgW="4277322" imgH="1943371" progId="Paint.Picture">
                    <p:embed/>
                  </p:oleObj>
                </mc:Choice>
                <mc:Fallback>
                  <p:oleObj name="位图图像" r:id="rId3" imgW="4277322" imgH="1943371" progId="Paint.Picture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" y="1888"/>
                          <a:ext cx="5035" cy="2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81707" name="Text Box 43">
              <a:extLst>
                <a:ext uri="{FF2B5EF4-FFF2-40B4-BE49-F238E27FC236}">
                  <a16:creationId xmlns:a16="http://schemas.microsoft.com/office/drawing/2014/main" id="{5FC59012-08E5-4F0E-8CFA-73C5641323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3" y="3067"/>
              <a:ext cx="1043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3600">
                  <a:solidFill>
                    <a:schemeClr val="tx1"/>
                  </a:solidFill>
                  <a:ea typeface="幼圆" panose="02010509060101010101" pitchFamily="49" charset="-122"/>
                </a:rPr>
                <a:t>104.5</a:t>
              </a:r>
              <a:r>
                <a:rPr kumimoji="0" lang="en-US" altLang="zh-CN" sz="3600">
                  <a:solidFill>
                    <a:schemeClr val="tx1"/>
                  </a:solidFill>
                  <a:ea typeface="幼圆" panose="02010509060101010101" pitchFamily="49" charset="-122"/>
                  <a:sym typeface="Symbol" panose="05050102010706020507" pitchFamily="18" charset="2"/>
                </a:rPr>
                <a:t></a:t>
              </a:r>
            </a:p>
          </p:txBody>
        </p:sp>
        <p:sp>
          <p:nvSpPr>
            <p:cNvPr id="881708" name="Oval 44">
              <a:extLst>
                <a:ext uri="{FF2B5EF4-FFF2-40B4-BE49-F238E27FC236}">
                  <a16:creationId xmlns:a16="http://schemas.microsoft.com/office/drawing/2014/main" id="{9CE4026D-0BB7-4490-9093-2FC4A0B27E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2" y="3167"/>
              <a:ext cx="68" cy="6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81709" name="Text Box 45">
            <a:extLst>
              <a:ext uri="{FF2B5EF4-FFF2-40B4-BE49-F238E27FC236}">
                <a16:creationId xmlns:a16="http://schemas.microsoft.com/office/drawing/2014/main" id="{5F9234D7-EFD0-4549-B3D9-A2F3B15571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3068638"/>
            <a:ext cx="23034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3600">
                <a:solidFill>
                  <a:schemeClr val="tx1"/>
                </a:solidFill>
                <a:ea typeface="幼圆" panose="02010509060101010101" pitchFamily="49" charset="-122"/>
              </a:rPr>
              <a:t>折线</a:t>
            </a:r>
            <a:r>
              <a:rPr kumimoji="0" lang="en-US" altLang="zh-CN" sz="3600">
                <a:solidFill>
                  <a:schemeClr val="tx1"/>
                </a:solidFill>
                <a:ea typeface="幼圆" panose="02010509060101010101" pitchFamily="49" charset="-122"/>
              </a:rPr>
              <a:t>(V)</a:t>
            </a:r>
            <a:r>
              <a:rPr kumimoji="0" lang="zh-CN" altLang="en-US" sz="3600">
                <a:solidFill>
                  <a:schemeClr val="tx1"/>
                </a:solidFill>
                <a:ea typeface="幼圆" panose="02010509060101010101" pitchFamily="49" charset="-122"/>
              </a:rPr>
              <a:t>形</a:t>
            </a:r>
          </a:p>
        </p:txBody>
      </p:sp>
      <p:sp>
        <p:nvSpPr>
          <p:cNvPr id="881710" name="Text Box 46">
            <a:extLst>
              <a:ext uri="{FF2B5EF4-FFF2-40B4-BE49-F238E27FC236}">
                <a16:creationId xmlns:a16="http://schemas.microsoft.com/office/drawing/2014/main" id="{C24D32A3-0E28-4EE9-9F9C-B6ED9D992D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333375"/>
            <a:ext cx="3816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0066FF"/>
              </a:buClr>
              <a:buFont typeface="Wingdings" panose="05000000000000000000" pitchFamily="2" charset="2"/>
              <a:buChar char="l"/>
            </a:pPr>
            <a:r>
              <a:rPr kumimoji="0" lang="en-US" altLang="zh-CN" sz="3600">
                <a:solidFill>
                  <a:schemeClr val="tx1"/>
                </a:solidFill>
              </a:rPr>
              <a:t>sp</a:t>
            </a:r>
            <a:r>
              <a:rPr kumimoji="0" lang="en-US" altLang="zh-CN" sz="3600" baseline="30000">
                <a:solidFill>
                  <a:schemeClr val="tx1"/>
                </a:solidFill>
              </a:rPr>
              <a:t>3</a:t>
            </a:r>
            <a:r>
              <a:rPr kumimoji="0" lang="zh-CN" altLang="en-US" sz="3600">
                <a:solidFill>
                  <a:schemeClr val="tx1"/>
                </a:solidFill>
              </a:rPr>
              <a:t>不等性杂化</a:t>
            </a:r>
          </a:p>
        </p:txBody>
      </p:sp>
      <p:graphicFrame>
        <p:nvGraphicFramePr>
          <p:cNvPr id="881711" name="Object 47">
            <a:extLst>
              <a:ext uri="{FF2B5EF4-FFF2-40B4-BE49-F238E27FC236}">
                <a16:creationId xmlns:a16="http://schemas.microsoft.com/office/drawing/2014/main" id="{777BB145-7225-4F45-9D53-A9F9055E9AC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78613" y="3962400"/>
          <a:ext cx="360362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714" name="CS ChemDraw Drawing" r:id="rId5" imgW="281880" imgH="271800" progId="ChemDraw.Document.5.0">
                  <p:embed/>
                </p:oleObj>
              </mc:Choice>
              <mc:Fallback>
                <p:oleObj name="CS ChemDraw Drawing" r:id="rId5" imgW="281880" imgH="271800" progId="ChemDraw.Document.5.0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8613" y="3962400"/>
                        <a:ext cx="360362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1712" name="Object 48">
            <a:extLst>
              <a:ext uri="{FF2B5EF4-FFF2-40B4-BE49-F238E27FC236}">
                <a16:creationId xmlns:a16="http://schemas.microsoft.com/office/drawing/2014/main" id="{FED319C1-3CC7-45BF-836E-801B7F1A14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80238" y="3946525"/>
          <a:ext cx="36195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715" name="CS ChemDraw Drawing" r:id="rId7" imgW="276840" imgH="276840" progId="ChemDraw.Document.5.0">
                  <p:embed/>
                </p:oleObj>
              </mc:Choice>
              <mc:Fallback>
                <p:oleObj name="CS ChemDraw Drawing" r:id="rId7" imgW="276840" imgH="276840" progId="ChemDraw.Document.5.0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0238" y="3946525"/>
                        <a:ext cx="361950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灯片编号占位符 1">
            <a:extLst>
              <a:ext uri="{FF2B5EF4-FFF2-40B4-BE49-F238E27FC236}">
                <a16:creationId xmlns:a16="http://schemas.microsoft.com/office/drawing/2014/main" id="{A6B09998-C980-4E14-B540-BCCD44AC93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914AB-B206-487C-B64D-EB7548C4E8DE}" type="slidenum">
              <a:rPr lang="en-US" altLang="zh-CN"/>
              <a:pPr/>
              <a:t>53</a:t>
            </a:fld>
            <a:endParaRPr lang="en-US" altLang="zh-CN"/>
          </a:p>
        </p:txBody>
      </p:sp>
      <p:sp>
        <p:nvSpPr>
          <p:cNvPr id="883714" name="Line 2">
            <a:extLst>
              <a:ext uri="{FF2B5EF4-FFF2-40B4-BE49-F238E27FC236}">
                <a16:creationId xmlns:a16="http://schemas.microsoft.com/office/drawing/2014/main" id="{83F5FE82-EF9F-4411-9580-36725668E1F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90600" y="1600200"/>
            <a:ext cx="784860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BE7DD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883715" name="Group 3">
            <a:extLst>
              <a:ext uri="{FF2B5EF4-FFF2-40B4-BE49-F238E27FC236}">
                <a16:creationId xmlns:a16="http://schemas.microsoft.com/office/drawing/2014/main" id="{6264842A-7491-4022-8224-A83BC4304CB5}"/>
              </a:ext>
            </a:extLst>
          </p:cNvPr>
          <p:cNvGraphicFramePr>
            <a:graphicFrameLocks noGrp="1"/>
          </p:cNvGraphicFramePr>
          <p:nvPr/>
        </p:nvGraphicFramePr>
        <p:xfrm>
          <a:off x="71438" y="106363"/>
          <a:ext cx="8964612" cy="6362700"/>
        </p:xfrm>
        <a:graphic>
          <a:graphicData uri="http://schemas.openxmlformats.org/drawingml/2006/table">
            <a:tbl>
              <a:tblPr/>
              <a:tblGrid>
                <a:gridCol w="1908175">
                  <a:extLst>
                    <a:ext uri="{9D8B030D-6E8A-4147-A177-3AD203B41FA5}">
                      <a16:colId xmlns:a16="http://schemas.microsoft.com/office/drawing/2014/main" val="2348860460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1863111965"/>
                    </a:ext>
                  </a:extLst>
                </a:gridCol>
                <a:gridCol w="935037">
                  <a:extLst>
                    <a:ext uri="{9D8B030D-6E8A-4147-A177-3AD203B41FA5}">
                      <a16:colId xmlns:a16="http://schemas.microsoft.com/office/drawing/2014/main" val="2233490632"/>
                    </a:ext>
                  </a:extLst>
                </a:gridCol>
                <a:gridCol w="966788">
                  <a:extLst>
                    <a:ext uri="{9D8B030D-6E8A-4147-A177-3AD203B41FA5}">
                      <a16:colId xmlns:a16="http://schemas.microsoft.com/office/drawing/2014/main" val="3883217294"/>
                    </a:ext>
                  </a:extLst>
                </a:gridCol>
                <a:gridCol w="1557337">
                  <a:extLst>
                    <a:ext uri="{9D8B030D-6E8A-4147-A177-3AD203B41FA5}">
                      <a16:colId xmlns:a16="http://schemas.microsoft.com/office/drawing/2014/main" val="1648639277"/>
                    </a:ext>
                  </a:extLst>
                </a:gridCol>
                <a:gridCol w="1258888">
                  <a:extLst>
                    <a:ext uri="{9D8B030D-6E8A-4147-A177-3AD203B41FA5}">
                      <a16:colId xmlns:a16="http://schemas.microsoft.com/office/drawing/2014/main" val="2751365412"/>
                    </a:ext>
                  </a:extLst>
                </a:gridCol>
                <a:gridCol w="1185862">
                  <a:extLst>
                    <a:ext uri="{9D8B030D-6E8A-4147-A177-3AD203B41FA5}">
                      <a16:colId xmlns:a16="http://schemas.microsoft.com/office/drawing/2014/main" val="3966267067"/>
                    </a:ext>
                  </a:extLst>
                </a:gridCol>
              </a:tblGrid>
              <a:tr h="649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杂化类型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sp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sp</a:t>
                      </a:r>
                      <a:r>
                        <a:rPr kumimoji="1" lang="en-US" altLang="zh-CN" sz="28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sp</a:t>
                      </a:r>
                      <a:r>
                        <a:rPr kumimoji="1" lang="en-US" altLang="zh-CN" sz="28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062229"/>
                  </a:ext>
                </a:extLst>
              </a:tr>
              <a:tr h="6080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杂化轨道数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132919"/>
                  </a:ext>
                </a:extLst>
              </a:tr>
              <a:tr h="6080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杂化轨道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含量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(</a:t>
                      </a: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等性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)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1/2s, 1/2p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1/3s, 2/3p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1/4s, 3/4p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072636"/>
                  </a:ext>
                </a:extLst>
              </a:tr>
              <a:tr h="873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杂化轨道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构型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直线形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正三角形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正四面体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474403"/>
                  </a:ext>
                </a:extLst>
              </a:tr>
              <a:tr h="682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杂化轨道中孤电子对数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597623"/>
                  </a:ext>
                </a:extLst>
              </a:tr>
              <a:tr h="874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分子几何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构型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直线形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正三角形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V</a:t>
                      </a: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形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正四面体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三角锥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V</a:t>
                      </a: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形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610023"/>
                  </a:ext>
                </a:extLst>
              </a:tr>
              <a:tr h="852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实例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BeCl</a:t>
                      </a:r>
                      <a:r>
                        <a:rPr kumimoji="1" lang="en-US" altLang="zh-CN" sz="2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CO</a:t>
                      </a:r>
                      <a:r>
                        <a:rPr kumimoji="1" lang="en-US" altLang="zh-CN" sz="2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BF</a:t>
                      </a:r>
                      <a:r>
                        <a:rPr kumimoji="1" lang="en-US" altLang="zh-CN" sz="2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3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SO</a:t>
                      </a:r>
                      <a:r>
                        <a:rPr kumimoji="1" lang="en-US" altLang="zh-CN" sz="2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SO</a:t>
                      </a:r>
                      <a:r>
                        <a:rPr kumimoji="1" lang="en-US" altLang="zh-CN" sz="2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28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CH</a:t>
                      </a:r>
                      <a:r>
                        <a:rPr kumimoji="1" lang="en-US" altLang="zh-CN" sz="2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4  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CCl</a:t>
                      </a:r>
                      <a:r>
                        <a:rPr kumimoji="1" lang="en-US" altLang="zh-CN" sz="2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SiH</a:t>
                      </a:r>
                      <a:r>
                        <a:rPr kumimoji="1" lang="en-US" altLang="zh-CN" sz="2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NH</a:t>
                      </a:r>
                      <a:r>
                        <a:rPr kumimoji="1" lang="en-US" altLang="zh-CN" sz="2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H</a:t>
                      </a:r>
                      <a:r>
                        <a:rPr kumimoji="1" lang="en-US" altLang="zh-CN" sz="2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580958"/>
                  </a:ext>
                </a:extLst>
              </a:tr>
              <a:tr h="4635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键角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180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sym typeface="Symbol" panose="05050102010706020507" pitchFamily="18" charset="2"/>
                        </a:rPr>
                        <a:t>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120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sym typeface="Symbol" panose="05050102010706020507" pitchFamily="18" charset="2"/>
                        </a:rPr>
                        <a:t>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sym typeface="Symbol" panose="05050102010706020507" pitchFamily="18" charset="2"/>
                        </a:rPr>
                        <a:t>119.5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109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sym typeface="Symbol" panose="05050102010706020507" pitchFamily="18" charset="2"/>
                        </a:rPr>
                        <a:t>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28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sym typeface="Symbol" panose="05050102010706020507" pitchFamily="18" charset="2"/>
                        </a:rPr>
                        <a:t>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107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sym typeface="Symbol" panose="05050102010706020507" pitchFamily="18" charset="2"/>
                        </a:rPr>
                        <a:t>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18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sym typeface="Symbol" panose="05050102010706020507" pitchFamily="18" charset="2"/>
                        </a:rPr>
                        <a:t>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104.5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sym typeface="Symbol" panose="05050102010706020507" pitchFamily="18" charset="2"/>
                        </a:rPr>
                        <a:t>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612294"/>
                  </a:ext>
                </a:extLst>
              </a:tr>
              <a:tr h="5048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分子极性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无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无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有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无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有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有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469333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3">
            <a:extLst>
              <a:ext uri="{FF2B5EF4-FFF2-40B4-BE49-F238E27FC236}">
                <a16:creationId xmlns:a16="http://schemas.microsoft.com/office/drawing/2014/main" id="{D3290FA4-A86D-48F1-8C23-4239E15036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380A6-7D27-4C88-9D8D-3009A9F862DC}" type="slidenum">
              <a:rPr lang="en-US" altLang="zh-CN"/>
              <a:pPr/>
              <a:t>54</a:t>
            </a:fld>
            <a:endParaRPr lang="en-US" altLang="zh-CN"/>
          </a:p>
        </p:txBody>
      </p:sp>
      <p:sp>
        <p:nvSpPr>
          <p:cNvPr id="932866" name="Rectangle 2">
            <a:extLst>
              <a:ext uri="{FF2B5EF4-FFF2-40B4-BE49-F238E27FC236}">
                <a16:creationId xmlns:a16="http://schemas.microsoft.com/office/drawing/2014/main" id="{B8375234-220B-4E39-ABC6-5945A05C46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388" y="692150"/>
            <a:ext cx="7504112" cy="657225"/>
          </a:xfrm>
        </p:spPr>
        <p:txBody>
          <a:bodyPr/>
          <a:lstStyle/>
          <a:p>
            <a:pPr algn="l"/>
            <a:r>
              <a:rPr lang="en-US" altLang="zh-CN" sz="4000" b="1">
                <a:solidFill>
                  <a:schemeClr val="tx1"/>
                </a:solidFill>
              </a:rPr>
              <a:t>(1) </a:t>
            </a:r>
            <a:r>
              <a:rPr lang="zh-CN" altLang="en-US" sz="4000" b="1">
                <a:solidFill>
                  <a:schemeClr val="tx1"/>
                </a:solidFill>
              </a:rPr>
              <a:t>键的极性</a:t>
            </a:r>
          </a:p>
        </p:txBody>
      </p:sp>
      <p:sp>
        <p:nvSpPr>
          <p:cNvPr id="932867" name="Rectangle 3">
            <a:extLst>
              <a:ext uri="{FF2B5EF4-FFF2-40B4-BE49-F238E27FC236}">
                <a16:creationId xmlns:a16="http://schemas.microsoft.com/office/drawing/2014/main" id="{02EC3E6F-D01F-446A-90FF-9BE624BDBF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950" y="1268413"/>
            <a:ext cx="8785225" cy="3673475"/>
          </a:xfrm>
        </p:spPr>
        <p:txBody>
          <a:bodyPr/>
          <a:lstStyle/>
          <a:p>
            <a:pPr algn="just"/>
            <a:r>
              <a:rPr lang="zh-CN" altLang="en-US" sz="3600" b="1"/>
              <a:t>若</a:t>
            </a:r>
            <a:r>
              <a:rPr lang="zh-CN" altLang="en-US" sz="3600" b="1">
                <a:solidFill>
                  <a:srgbClr val="3333FF"/>
                </a:solidFill>
              </a:rPr>
              <a:t>化学键的正、负电荷重心重合</a:t>
            </a:r>
            <a:r>
              <a:rPr lang="zh-CN" altLang="en-US" sz="3600" b="1"/>
              <a:t>，称为“</a:t>
            </a:r>
            <a:r>
              <a:rPr lang="zh-CN" altLang="en-US" sz="3600" b="1">
                <a:solidFill>
                  <a:schemeClr val="hlink"/>
                </a:solidFill>
              </a:rPr>
              <a:t>非极性键</a:t>
            </a:r>
            <a:r>
              <a:rPr lang="zh-CN" altLang="en-US" sz="3600" b="1"/>
              <a:t>”，否则称为“</a:t>
            </a:r>
            <a:r>
              <a:rPr lang="zh-CN" altLang="en-US" sz="3600" b="1">
                <a:solidFill>
                  <a:srgbClr val="FF0000"/>
                </a:solidFill>
              </a:rPr>
              <a:t>极性键</a:t>
            </a:r>
            <a:r>
              <a:rPr lang="zh-CN" altLang="en-US" sz="3600" b="1"/>
              <a:t>”。</a:t>
            </a:r>
          </a:p>
          <a:p>
            <a:pPr algn="just"/>
            <a:r>
              <a:rPr lang="zh-CN" altLang="en-US" sz="3600" b="1"/>
              <a:t>成键原子的 </a:t>
            </a:r>
            <a:r>
              <a:rPr lang="zh-CN" altLang="en-US" sz="3600" b="1">
                <a:sym typeface="Symbol" panose="05050102010706020507" pitchFamily="18" charset="2"/>
              </a:rPr>
              <a:t></a:t>
            </a:r>
            <a:r>
              <a:rPr lang="zh-CN" altLang="en-US" sz="3600" b="1" i="1">
                <a:sym typeface="Symbol" panose="05050102010706020507" pitchFamily="18" charset="2"/>
              </a:rPr>
              <a:t></a:t>
            </a:r>
            <a:r>
              <a:rPr lang="zh-CN" altLang="en-US" sz="3600" b="1">
                <a:sym typeface="Symbol" panose="05050102010706020507" pitchFamily="18" charset="2"/>
              </a:rPr>
              <a:t> </a:t>
            </a:r>
            <a:r>
              <a:rPr lang="en-US" altLang="zh-CN" sz="3600" b="1"/>
              <a:t>= 0, </a:t>
            </a:r>
            <a:r>
              <a:rPr lang="zh-CN" altLang="en-US" sz="3600" b="1"/>
              <a:t>如 </a:t>
            </a:r>
            <a:r>
              <a:rPr lang="en-US" altLang="zh-CN" sz="3600" b="1"/>
              <a:t>H-H, </a:t>
            </a:r>
            <a:r>
              <a:rPr lang="en-US" altLang="zh-CN" sz="3600" b="1">
                <a:solidFill>
                  <a:srgbClr val="009900"/>
                </a:solidFill>
              </a:rPr>
              <a:t>F-F</a:t>
            </a:r>
            <a:r>
              <a:rPr lang="en-US" altLang="zh-CN" sz="3600" b="1"/>
              <a:t>, N </a:t>
            </a:r>
            <a:r>
              <a:rPr lang="el-GR" altLang="zh-CN" sz="3600" b="1">
                <a:sym typeface="Symbol" panose="05050102010706020507" pitchFamily="18" charset="2"/>
              </a:rPr>
              <a:t></a:t>
            </a:r>
            <a:r>
              <a:rPr lang="en-US" altLang="zh-CN" sz="3600" b="1"/>
              <a:t> N, </a:t>
            </a:r>
            <a:r>
              <a:rPr lang="zh-CN" altLang="en-US" sz="3600" b="1"/>
              <a:t>金刚石中的</a:t>
            </a:r>
            <a:r>
              <a:rPr lang="en-US" altLang="zh-CN" sz="3600" b="1"/>
              <a:t>C-C</a:t>
            </a:r>
            <a:r>
              <a:rPr lang="zh-CN" altLang="en-US" sz="3600" b="1"/>
              <a:t>键 </a:t>
            </a:r>
            <a:r>
              <a:rPr lang="en-US" altLang="zh-CN" sz="3600" b="1"/>
              <a:t>…  </a:t>
            </a:r>
            <a:r>
              <a:rPr lang="zh-CN" altLang="en-US" sz="3600" b="1">
                <a:solidFill>
                  <a:schemeClr val="hlink"/>
                </a:solidFill>
              </a:rPr>
              <a:t>非极性键</a:t>
            </a:r>
            <a:r>
              <a:rPr lang="en-US" altLang="zh-CN" sz="3600" b="1">
                <a:solidFill>
                  <a:schemeClr val="hlink"/>
                </a:solidFill>
              </a:rPr>
              <a:t>.</a:t>
            </a:r>
          </a:p>
          <a:p>
            <a:pPr algn="just"/>
            <a:r>
              <a:rPr lang="zh-CN" altLang="en-US" sz="3600" b="1"/>
              <a:t>成键原子的 </a:t>
            </a:r>
            <a:r>
              <a:rPr lang="zh-CN" altLang="en-US" sz="3600" b="1">
                <a:sym typeface="Symbol" panose="05050102010706020507" pitchFamily="18" charset="2"/>
              </a:rPr>
              <a:t></a:t>
            </a:r>
            <a:r>
              <a:rPr lang="zh-CN" altLang="en-US" sz="3600" b="1" i="1">
                <a:sym typeface="Symbol" panose="05050102010706020507" pitchFamily="18" charset="2"/>
              </a:rPr>
              <a:t></a:t>
            </a:r>
            <a:r>
              <a:rPr lang="zh-CN" altLang="en-US" sz="3600" b="1">
                <a:sym typeface="Symbol" panose="05050102010706020507" pitchFamily="18" charset="2"/>
              </a:rPr>
              <a:t> </a:t>
            </a:r>
            <a:r>
              <a:rPr lang="zh-CN" altLang="en-US" sz="3600" b="1"/>
              <a:t> </a:t>
            </a:r>
            <a:r>
              <a:rPr lang="en-US" altLang="zh-CN" sz="3600" b="1"/>
              <a:t>0, </a:t>
            </a:r>
            <a:r>
              <a:rPr lang="zh-CN" altLang="en-US" sz="3600" b="1"/>
              <a:t>如</a:t>
            </a:r>
            <a:r>
              <a:rPr lang="en-US" altLang="zh-CN" sz="3600" b="1">
                <a:solidFill>
                  <a:srgbClr val="3333FF"/>
                </a:solidFill>
              </a:rPr>
              <a:t>H-F</a:t>
            </a:r>
            <a:r>
              <a:rPr lang="en-US" altLang="zh-CN" sz="3600" b="1"/>
              <a:t>, CO, H-OH, </a:t>
            </a:r>
            <a:r>
              <a:rPr lang="zh-CN" altLang="en-US" sz="3600" b="1"/>
              <a:t>　 </a:t>
            </a:r>
            <a:r>
              <a:rPr lang="en-US" altLang="zh-CN" sz="3600" b="1"/>
              <a:t>H-CH</a:t>
            </a:r>
            <a:r>
              <a:rPr lang="en-US" altLang="zh-CN" sz="3600" b="1" baseline="-25000"/>
              <a:t>3</a:t>
            </a:r>
            <a:r>
              <a:rPr lang="en-US" altLang="zh-CN" sz="3600" b="1"/>
              <a:t>, NaCl</a:t>
            </a:r>
            <a:r>
              <a:rPr lang="en-US" altLang="zh-CN" sz="3600" b="1" baseline="-25000"/>
              <a:t> </a:t>
            </a:r>
            <a:r>
              <a:rPr lang="en-US" altLang="zh-CN" sz="3600" b="1"/>
              <a:t>… </a:t>
            </a:r>
            <a:r>
              <a:rPr lang="zh-CN" altLang="en-US" sz="3600" b="1">
                <a:solidFill>
                  <a:srgbClr val="FF0000"/>
                </a:solidFill>
              </a:rPr>
              <a:t>极性键</a:t>
            </a:r>
            <a:r>
              <a:rPr lang="en-US" altLang="zh-CN" sz="3600" b="1">
                <a:solidFill>
                  <a:srgbClr val="3333FF"/>
                </a:solidFill>
              </a:rPr>
              <a:t>(</a:t>
            </a:r>
            <a:r>
              <a:rPr lang="en-US" altLang="zh-CN" b="1">
                <a:solidFill>
                  <a:srgbClr val="3333FF"/>
                </a:solidFill>
                <a:sym typeface="Symbol" panose="05050102010706020507" pitchFamily="18" charset="2"/>
              </a:rPr>
              <a:t></a:t>
            </a:r>
            <a:r>
              <a:rPr lang="en-US" altLang="zh-CN" b="1" i="1">
                <a:solidFill>
                  <a:srgbClr val="3333FF"/>
                </a:solidFill>
                <a:sym typeface="Symbol" panose="05050102010706020507" pitchFamily="18" charset="2"/>
              </a:rPr>
              <a:t></a:t>
            </a:r>
            <a:r>
              <a:rPr lang="en-US" altLang="zh-CN" b="1">
                <a:solidFill>
                  <a:srgbClr val="3333FF"/>
                </a:solidFill>
                <a:sym typeface="Symbol" panose="05050102010706020507" pitchFamily="18" charset="2"/>
              </a:rPr>
              <a:t> </a:t>
            </a:r>
            <a:r>
              <a:rPr lang="zh-CN" altLang="en-US" b="1">
                <a:solidFill>
                  <a:srgbClr val="3333FF"/>
                </a:solidFill>
              </a:rPr>
              <a:t>，键的极性</a:t>
            </a:r>
            <a:r>
              <a:rPr lang="zh-CN" altLang="en-US" b="1">
                <a:solidFill>
                  <a:srgbClr val="3333FF"/>
                </a:solidFill>
                <a:sym typeface="Symbol" panose="05050102010706020507" pitchFamily="18" charset="2"/>
              </a:rPr>
              <a:t></a:t>
            </a:r>
            <a:r>
              <a:rPr lang="en-US" altLang="zh-CN" b="1">
                <a:solidFill>
                  <a:srgbClr val="3333FF"/>
                </a:solidFill>
                <a:sym typeface="Symbol" panose="05050102010706020507" pitchFamily="18" charset="2"/>
              </a:rPr>
              <a:t>)</a:t>
            </a:r>
            <a:r>
              <a:rPr lang="zh-CN" altLang="en-US" b="1">
                <a:solidFill>
                  <a:srgbClr val="3333FF"/>
                </a:solidFill>
              </a:rPr>
              <a:t>。</a:t>
            </a:r>
          </a:p>
        </p:txBody>
      </p:sp>
      <p:grpSp>
        <p:nvGrpSpPr>
          <p:cNvPr id="932869" name="Group 5">
            <a:extLst>
              <a:ext uri="{FF2B5EF4-FFF2-40B4-BE49-F238E27FC236}">
                <a16:creationId xmlns:a16="http://schemas.microsoft.com/office/drawing/2014/main" id="{721100B4-7586-4F47-BE62-A06BCBD06C05}"/>
              </a:ext>
            </a:extLst>
          </p:cNvPr>
          <p:cNvGrpSpPr>
            <a:grpSpLocks/>
          </p:cNvGrpSpPr>
          <p:nvPr/>
        </p:nvGrpSpPr>
        <p:grpSpPr bwMode="auto">
          <a:xfrm>
            <a:off x="1331913" y="4854575"/>
            <a:ext cx="2590800" cy="1916113"/>
            <a:chOff x="158" y="3113"/>
            <a:chExt cx="1632" cy="1207"/>
          </a:xfrm>
        </p:grpSpPr>
        <p:pic>
          <p:nvPicPr>
            <p:cNvPr id="932870" name="Picture 6">
              <a:extLst>
                <a:ext uri="{FF2B5EF4-FFF2-40B4-BE49-F238E27FC236}">
                  <a16:creationId xmlns:a16="http://schemas.microsoft.com/office/drawing/2014/main" id="{EB23337B-5251-4F25-B4DA-F133B934A2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" y="3113"/>
              <a:ext cx="1179" cy="8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32871" name="Text Box 7">
              <a:extLst>
                <a:ext uri="{FF2B5EF4-FFF2-40B4-BE49-F238E27FC236}">
                  <a16:creationId xmlns:a16="http://schemas.microsoft.com/office/drawing/2014/main" id="{BB835E28-F57C-4A75-BE80-A036295F2C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" y="3916"/>
              <a:ext cx="1632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1800">
                  <a:solidFill>
                    <a:schemeClr val="tx1"/>
                  </a:solidFill>
                </a:rPr>
                <a:t>Nonpolar covalent bond:</a:t>
              </a:r>
            </a:p>
            <a:p>
              <a:r>
                <a:rPr lang="en-US" altLang="zh-CN" sz="1800">
                  <a:solidFill>
                    <a:schemeClr val="tx1"/>
                  </a:solidFill>
                </a:rPr>
                <a:t>electrons shared equally</a:t>
              </a:r>
              <a:endParaRPr lang="en-US" altLang="zh-CN" sz="1800" baseline="-25000">
                <a:solidFill>
                  <a:schemeClr val="tx1"/>
                </a:solidFill>
              </a:endParaRPr>
            </a:p>
          </p:txBody>
        </p:sp>
      </p:grpSp>
      <p:grpSp>
        <p:nvGrpSpPr>
          <p:cNvPr id="932872" name="Group 8">
            <a:extLst>
              <a:ext uri="{FF2B5EF4-FFF2-40B4-BE49-F238E27FC236}">
                <a16:creationId xmlns:a16="http://schemas.microsoft.com/office/drawing/2014/main" id="{BE0FCF68-26D5-4467-B9B9-12DDAB280A0E}"/>
              </a:ext>
            </a:extLst>
          </p:cNvPr>
          <p:cNvGrpSpPr>
            <a:grpSpLocks/>
          </p:cNvGrpSpPr>
          <p:nvPr/>
        </p:nvGrpSpPr>
        <p:grpSpPr bwMode="auto">
          <a:xfrm>
            <a:off x="5219700" y="4797425"/>
            <a:ext cx="2952750" cy="1924050"/>
            <a:chOff x="2109" y="3108"/>
            <a:chExt cx="1860" cy="1212"/>
          </a:xfrm>
        </p:grpSpPr>
        <p:pic>
          <p:nvPicPr>
            <p:cNvPr id="932873" name="Picture 9">
              <a:extLst>
                <a:ext uri="{FF2B5EF4-FFF2-40B4-BE49-F238E27FC236}">
                  <a16:creationId xmlns:a16="http://schemas.microsoft.com/office/drawing/2014/main" id="{0D121334-9C12-4FE6-8189-E3083222F2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1" y="3108"/>
              <a:ext cx="1043" cy="9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32874" name="Text Box 10">
              <a:extLst>
                <a:ext uri="{FF2B5EF4-FFF2-40B4-BE49-F238E27FC236}">
                  <a16:creationId xmlns:a16="http://schemas.microsoft.com/office/drawing/2014/main" id="{E6322F18-322B-4089-BF23-BDAF1873D6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9" y="3950"/>
              <a:ext cx="1860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zh-CN" sz="1800">
                  <a:solidFill>
                    <a:schemeClr val="tx1"/>
                  </a:solidFill>
                </a:rPr>
                <a:t>Polar covalent bond:</a:t>
              </a:r>
            </a:p>
            <a:p>
              <a:pPr algn="ctr">
                <a:lnSpc>
                  <a:spcPct val="90000"/>
                </a:lnSpc>
              </a:pPr>
              <a:r>
                <a:rPr lang="en-US" altLang="zh-CN" sz="1800">
                  <a:solidFill>
                    <a:schemeClr val="tx1"/>
                  </a:solidFill>
                </a:rPr>
                <a:t> electrons shared unequally</a:t>
              </a:r>
            </a:p>
          </p:txBody>
        </p:sp>
      </p:grpSp>
      <p:sp>
        <p:nvSpPr>
          <p:cNvPr id="932875" name="Rectangle 11">
            <a:extLst>
              <a:ext uri="{FF2B5EF4-FFF2-40B4-BE49-F238E27FC236}">
                <a16:creationId xmlns:a16="http://schemas.microsoft.com/office/drawing/2014/main" id="{A969454A-88E4-4D04-BF56-52394A5AC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44450"/>
            <a:ext cx="7772400" cy="85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algn="ctr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sz="4000"/>
              <a:t>3. </a:t>
            </a:r>
            <a:r>
              <a:rPr lang="zh-CN" altLang="en-US" sz="4000"/>
              <a:t>分子的极性和电偶极矩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32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32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32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32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32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1">
            <a:extLst>
              <a:ext uri="{FF2B5EF4-FFF2-40B4-BE49-F238E27FC236}">
                <a16:creationId xmlns:a16="http://schemas.microsoft.com/office/drawing/2014/main" id="{2028EA9C-836E-4D97-AF9B-A443E1D2F2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BF80C-4989-4DE0-8DAB-494C64923204}" type="slidenum">
              <a:rPr lang="en-US" altLang="zh-CN"/>
              <a:pPr/>
              <a:t>55</a:t>
            </a:fld>
            <a:endParaRPr lang="en-US" altLang="zh-CN"/>
          </a:p>
        </p:txBody>
      </p:sp>
      <p:sp>
        <p:nvSpPr>
          <p:cNvPr id="933890" name="Rectangle 2">
            <a:extLst>
              <a:ext uri="{FF2B5EF4-FFF2-40B4-BE49-F238E27FC236}">
                <a16:creationId xmlns:a16="http://schemas.microsoft.com/office/drawing/2014/main" id="{73F2CECE-4C93-4D11-82AE-7806C0C22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3284538"/>
            <a:ext cx="86423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80975" indent="-1809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10000"/>
              </a:spcBef>
              <a:buFontTx/>
              <a:buChar char="•"/>
            </a:pPr>
            <a:r>
              <a:rPr lang="en-US" altLang="zh-CN" sz="3600">
                <a:solidFill>
                  <a:srgbClr val="FF0000"/>
                </a:solidFill>
                <a:ea typeface="楷体_GB2312" pitchFamily="49" charset="-122"/>
              </a:rPr>
              <a:t> </a:t>
            </a:r>
            <a:r>
              <a:rPr lang="zh-CN" altLang="en-US" sz="3600">
                <a:solidFill>
                  <a:srgbClr val="FF0000"/>
                </a:solidFill>
                <a:ea typeface="楷体_GB2312" pitchFamily="49" charset="-122"/>
              </a:rPr>
              <a:t>极性分子：</a:t>
            </a:r>
            <a:r>
              <a:rPr lang="zh-CN" altLang="en-US" sz="3600">
                <a:ea typeface="楷体_GB2312" pitchFamily="49" charset="-122"/>
              </a:rPr>
              <a:t>分子的正负电荷重心不重合，在分子中形成正负两极，如 </a:t>
            </a:r>
            <a:r>
              <a:rPr lang="zh-CN" altLang="en-US" sz="3600" baseline="30000">
                <a:sym typeface="Symbol" panose="05050102010706020507" pitchFamily="18" charset="2"/>
              </a:rPr>
              <a:t></a:t>
            </a:r>
            <a:r>
              <a:rPr lang="en-US" altLang="zh-CN" sz="3600" baseline="30000">
                <a:sym typeface="Symbol" panose="05050102010706020507" pitchFamily="18" charset="2"/>
              </a:rPr>
              <a:t>+</a:t>
            </a:r>
            <a:r>
              <a:rPr lang="en-US" altLang="zh-CN" sz="3600"/>
              <a:t>H</a:t>
            </a:r>
            <a:r>
              <a:rPr lang="en-US" altLang="zh-CN" sz="3600">
                <a:sym typeface="Symbol" panose="05050102010706020507" pitchFamily="18" charset="2"/>
              </a:rPr>
              <a:t></a:t>
            </a:r>
            <a:r>
              <a:rPr lang="en-US" altLang="zh-CN" sz="3600"/>
              <a:t>F</a:t>
            </a:r>
            <a:r>
              <a:rPr lang="en-US" altLang="zh-CN" sz="3600" baseline="30000">
                <a:sym typeface="Symbol" panose="05050102010706020507" pitchFamily="18" charset="2"/>
              </a:rPr>
              <a:t></a:t>
            </a:r>
            <a:r>
              <a:rPr lang="en-US" altLang="zh-CN" sz="3600" baseline="30000"/>
              <a:t>-</a:t>
            </a:r>
            <a:r>
              <a:rPr lang="zh-CN" altLang="en-US" sz="3600"/>
              <a:t>。</a:t>
            </a:r>
            <a:r>
              <a:rPr lang="zh-CN" altLang="en-US" sz="3600">
                <a:ea typeface="楷体_GB2312" pitchFamily="49" charset="-122"/>
              </a:rPr>
              <a:t> </a:t>
            </a:r>
          </a:p>
        </p:txBody>
      </p:sp>
      <p:sp>
        <p:nvSpPr>
          <p:cNvPr id="933891" name="Rectangle 3">
            <a:extLst>
              <a:ext uri="{FF2B5EF4-FFF2-40B4-BE49-F238E27FC236}">
                <a16:creationId xmlns:a16="http://schemas.microsoft.com/office/drawing/2014/main" id="{4A3090D4-177F-4795-9571-96435AE8E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765175"/>
            <a:ext cx="8623300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10000"/>
              </a:spcBef>
            </a:pPr>
            <a:r>
              <a:rPr lang="zh-CN" altLang="en-US" sz="3600">
                <a:solidFill>
                  <a:schemeClr val="hlink"/>
                </a:solidFill>
                <a:ea typeface="楷体_GB2312" pitchFamily="49" charset="-122"/>
              </a:rPr>
              <a:t>非极性分子：</a:t>
            </a:r>
            <a:r>
              <a:rPr lang="zh-CN" altLang="en-US" sz="3600">
                <a:ea typeface="楷体_GB2312" pitchFamily="49" charset="-122"/>
              </a:rPr>
              <a:t>分子的正负电荷重心重合，如</a:t>
            </a:r>
            <a:r>
              <a:rPr lang="en-US" altLang="zh-CN" sz="3600">
                <a:ea typeface="楷体_GB2312" pitchFamily="49" charset="-122"/>
              </a:rPr>
              <a:t>H</a:t>
            </a:r>
            <a:r>
              <a:rPr lang="en-US" altLang="zh-CN" sz="3600" baseline="-25000">
                <a:ea typeface="楷体_GB2312" pitchFamily="49" charset="-122"/>
              </a:rPr>
              <a:t>2</a:t>
            </a:r>
            <a:r>
              <a:rPr lang="en-US" altLang="zh-CN" sz="3600">
                <a:ea typeface="楷体_GB2312" pitchFamily="49" charset="-122"/>
              </a:rPr>
              <a:t>, F</a:t>
            </a:r>
            <a:r>
              <a:rPr lang="en-US" altLang="zh-CN" sz="3600" baseline="-25000">
                <a:ea typeface="楷体_GB2312" pitchFamily="49" charset="-122"/>
              </a:rPr>
              <a:t>2</a:t>
            </a:r>
            <a:r>
              <a:rPr lang="zh-CN" altLang="en-US" sz="3600">
                <a:ea typeface="楷体_GB2312" pitchFamily="49" charset="-122"/>
              </a:rPr>
              <a:t>。</a:t>
            </a:r>
          </a:p>
        </p:txBody>
      </p:sp>
      <p:sp>
        <p:nvSpPr>
          <p:cNvPr id="933892" name="Text Box 4">
            <a:extLst>
              <a:ext uri="{FF2B5EF4-FFF2-40B4-BE49-F238E27FC236}">
                <a16:creationId xmlns:a16="http://schemas.microsoft.com/office/drawing/2014/main" id="{F3092FED-D216-4D13-8041-824AAFC27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4508500"/>
            <a:ext cx="5111750" cy="641350"/>
          </a:xfrm>
          <a:prstGeom prst="rect">
            <a:avLst/>
          </a:prstGeom>
          <a:solidFill>
            <a:srgbClr val="CC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>
                <a:solidFill>
                  <a:schemeClr val="tx1"/>
                </a:solidFill>
              </a:rPr>
              <a:t>正极和负极总称为偶极。</a:t>
            </a:r>
          </a:p>
        </p:txBody>
      </p:sp>
      <p:sp>
        <p:nvSpPr>
          <p:cNvPr id="933894" name="Rectangle 6">
            <a:extLst>
              <a:ext uri="{FF2B5EF4-FFF2-40B4-BE49-F238E27FC236}">
                <a16:creationId xmlns:a16="http://schemas.microsoft.com/office/drawing/2014/main" id="{3DD00C5E-8308-44AD-90E4-2C36FEC359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188913"/>
            <a:ext cx="7772400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algn="ctr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sz="4000">
                <a:solidFill>
                  <a:schemeClr val="tx1"/>
                </a:solidFill>
              </a:rPr>
              <a:t>(2) </a:t>
            </a:r>
            <a:r>
              <a:rPr lang="zh-CN" altLang="en-US" sz="4000">
                <a:solidFill>
                  <a:schemeClr val="tx1"/>
                </a:solidFill>
              </a:rPr>
              <a:t>分子的极性</a:t>
            </a:r>
          </a:p>
        </p:txBody>
      </p:sp>
      <p:grpSp>
        <p:nvGrpSpPr>
          <p:cNvPr id="933895" name="Group 7">
            <a:extLst>
              <a:ext uri="{FF2B5EF4-FFF2-40B4-BE49-F238E27FC236}">
                <a16:creationId xmlns:a16="http://schemas.microsoft.com/office/drawing/2014/main" id="{D8D35C31-9844-4AC5-B18C-83B6FD91BB06}"/>
              </a:ext>
            </a:extLst>
          </p:cNvPr>
          <p:cNvGrpSpPr>
            <a:grpSpLocks/>
          </p:cNvGrpSpPr>
          <p:nvPr/>
        </p:nvGrpSpPr>
        <p:grpSpPr bwMode="auto">
          <a:xfrm>
            <a:off x="6443663" y="1341438"/>
            <a:ext cx="1655762" cy="2019300"/>
            <a:chOff x="4059" y="845"/>
            <a:chExt cx="1043" cy="1272"/>
          </a:xfrm>
        </p:grpSpPr>
        <p:pic>
          <p:nvPicPr>
            <p:cNvPr id="933896" name="Picture 8">
              <a:extLst>
                <a:ext uri="{FF2B5EF4-FFF2-40B4-BE49-F238E27FC236}">
                  <a16:creationId xmlns:a16="http://schemas.microsoft.com/office/drawing/2014/main" id="{7E78CFB6-16FD-4401-AA90-4904FDB94F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9" y="845"/>
              <a:ext cx="1043" cy="9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33897" name="Text Box 9">
              <a:extLst>
                <a:ext uri="{FF2B5EF4-FFF2-40B4-BE49-F238E27FC236}">
                  <a16:creationId xmlns:a16="http://schemas.microsoft.com/office/drawing/2014/main" id="{36553041-885C-4BA3-A712-700B4F1EC3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2" y="1752"/>
              <a:ext cx="5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>
                  <a:solidFill>
                    <a:schemeClr val="tx1"/>
                  </a:solidFill>
                </a:rPr>
                <a:t>HF</a:t>
              </a:r>
            </a:p>
          </p:txBody>
        </p:sp>
        <p:sp>
          <p:nvSpPr>
            <p:cNvPr id="933898" name="Text Box 10">
              <a:extLst>
                <a:ext uri="{FF2B5EF4-FFF2-40B4-BE49-F238E27FC236}">
                  <a16:creationId xmlns:a16="http://schemas.microsoft.com/office/drawing/2014/main" id="{A0C1C6A7-A237-46D9-AC34-8CC1255A96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0" y="1065"/>
              <a:ext cx="953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dist">
                <a:spcBef>
                  <a:spcPct val="50000"/>
                </a:spcBef>
              </a:pPr>
              <a:r>
                <a:rPr lang="en-US" altLang="zh-CN" sz="3600">
                  <a:solidFill>
                    <a:srgbClr val="FFFF00"/>
                  </a:solidFill>
                </a:rPr>
                <a:t>+       </a:t>
              </a:r>
              <a:r>
                <a:rPr lang="en-US" altLang="zh-CN" sz="3600">
                  <a:solidFill>
                    <a:srgbClr val="FFFF00"/>
                  </a:solidFill>
                  <a:sym typeface="Symbol" panose="05050102010706020507" pitchFamily="18" charset="2"/>
                </a:rPr>
                <a:t></a:t>
              </a:r>
            </a:p>
          </p:txBody>
        </p:sp>
      </p:grpSp>
      <p:grpSp>
        <p:nvGrpSpPr>
          <p:cNvPr id="933899" name="Group 11">
            <a:extLst>
              <a:ext uri="{FF2B5EF4-FFF2-40B4-BE49-F238E27FC236}">
                <a16:creationId xmlns:a16="http://schemas.microsoft.com/office/drawing/2014/main" id="{AB12CC17-3A9A-4915-AF8A-471206A440DD}"/>
              </a:ext>
            </a:extLst>
          </p:cNvPr>
          <p:cNvGrpSpPr>
            <a:grpSpLocks/>
          </p:cNvGrpSpPr>
          <p:nvPr/>
        </p:nvGrpSpPr>
        <p:grpSpPr bwMode="auto">
          <a:xfrm>
            <a:off x="3779838" y="1484313"/>
            <a:ext cx="1871662" cy="1803400"/>
            <a:chOff x="2290" y="884"/>
            <a:chExt cx="1179" cy="1136"/>
          </a:xfrm>
        </p:grpSpPr>
        <p:grpSp>
          <p:nvGrpSpPr>
            <p:cNvPr id="933900" name="Group 12">
              <a:extLst>
                <a:ext uri="{FF2B5EF4-FFF2-40B4-BE49-F238E27FC236}">
                  <a16:creationId xmlns:a16="http://schemas.microsoft.com/office/drawing/2014/main" id="{C19C35FF-4282-4FCE-9770-70471C8B24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90" y="884"/>
              <a:ext cx="1179" cy="1136"/>
              <a:chOff x="2290" y="935"/>
              <a:chExt cx="1179" cy="1136"/>
            </a:xfrm>
          </p:grpSpPr>
          <p:pic>
            <p:nvPicPr>
              <p:cNvPr id="933901" name="Picture 13">
                <a:extLst>
                  <a:ext uri="{FF2B5EF4-FFF2-40B4-BE49-F238E27FC236}">
                    <a16:creationId xmlns:a16="http://schemas.microsoft.com/office/drawing/2014/main" id="{50CC9A86-F0A9-4B7A-A8C8-5A760B6940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90" y="935"/>
                <a:ext cx="1179" cy="8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933902" name="Text Box 14">
                <a:extLst>
                  <a:ext uri="{FF2B5EF4-FFF2-40B4-BE49-F238E27FC236}">
                    <a16:creationId xmlns:a16="http://schemas.microsoft.com/office/drawing/2014/main" id="{DF24DEDF-C12C-43C0-97C2-14BFFA41AF7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99" y="1706"/>
                <a:ext cx="499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3200">
                    <a:solidFill>
                      <a:schemeClr val="tx1"/>
                    </a:solidFill>
                  </a:rPr>
                  <a:t>F</a:t>
                </a:r>
                <a:r>
                  <a:rPr lang="en-US" altLang="zh-CN" sz="3200" baseline="-25000">
                    <a:solidFill>
                      <a:schemeClr val="tx1"/>
                    </a:solidFill>
                  </a:rPr>
                  <a:t>2</a:t>
                </a:r>
              </a:p>
            </p:txBody>
          </p:sp>
        </p:grpSp>
        <p:sp>
          <p:nvSpPr>
            <p:cNvPr id="933903" name="Text Box 15">
              <a:extLst>
                <a:ext uri="{FF2B5EF4-FFF2-40B4-BE49-F238E27FC236}">
                  <a16:creationId xmlns:a16="http://schemas.microsoft.com/office/drawing/2014/main" id="{AD974959-D0AB-483F-B65B-84C47390B1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9" y="1026"/>
              <a:ext cx="363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dist">
                <a:spcBef>
                  <a:spcPct val="50000"/>
                </a:spcBef>
              </a:pPr>
              <a:r>
                <a:rPr lang="en-US" altLang="zh-CN" sz="3600">
                  <a:solidFill>
                    <a:srgbClr val="FFFF00"/>
                  </a:solidFill>
                  <a:sym typeface="Symbol" panose="05050102010706020507" pitchFamily="18" charset="2"/>
                </a:rPr>
                <a:t>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933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33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33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33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33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3890" grpId="0"/>
      <p:bldP spid="933891" grpId="0" build="p" autoUpdateAnimBg="0"/>
      <p:bldP spid="93389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106DBFF3-1548-43DF-B16F-7056B286FE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93B62-3F16-430C-883B-C09B2A9739E3}" type="slidenum">
              <a:rPr lang="en-US" altLang="zh-CN"/>
              <a:pPr/>
              <a:t>56</a:t>
            </a:fld>
            <a:endParaRPr lang="en-US" altLang="zh-CN"/>
          </a:p>
        </p:txBody>
      </p:sp>
      <p:sp>
        <p:nvSpPr>
          <p:cNvPr id="934914" name="Rectangle 2">
            <a:extLst>
              <a:ext uri="{FF2B5EF4-FFF2-40B4-BE49-F238E27FC236}">
                <a16:creationId xmlns:a16="http://schemas.microsoft.com/office/drawing/2014/main" id="{54F19EB7-7D32-4DBA-8993-9E7589ECFC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388" y="188913"/>
            <a:ext cx="7772400" cy="782637"/>
          </a:xfrm>
        </p:spPr>
        <p:txBody>
          <a:bodyPr/>
          <a:lstStyle/>
          <a:p>
            <a:pPr algn="l"/>
            <a:r>
              <a:rPr lang="en-US" altLang="zh-CN" sz="4000" b="1">
                <a:ea typeface="楷体_GB2312" pitchFamily="49" charset="-122"/>
              </a:rPr>
              <a:t>(3) </a:t>
            </a:r>
            <a:r>
              <a:rPr lang="zh-CN" altLang="en-US" sz="4000" b="1">
                <a:ea typeface="楷体_GB2312" pitchFamily="49" charset="-122"/>
              </a:rPr>
              <a:t>分子极性的判定</a:t>
            </a:r>
          </a:p>
        </p:txBody>
      </p:sp>
      <p:sp>
        <p:nvSpPr>
          <p:cNvPr id="934915" name="Rectangle 3">
            <a:extLst>
              <a:ext uri="{FF2B5EF4-FFF2-40B4-BE49-F238E27FC236}">
                <a16:creationId xmlns:a16="http://schemas.microsoft.com/office/drawing/2014/main" id="{26C0987D-2ECC-47CC-A7D2-0F8C502DB0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0825" y="909638"/>
            <a:ext cx="8497888" cy="1295400"/>
          </a:xfrm>
        </p:spPr>
        <p:txBody>
          <a:bodyPr/>
          <a:lstStyle/>
          <a:p>
            <a:pPr marL="0" indent="0" algn="just">
              <a:buFontTx/>
              <a:buNone/>
            </a:pPr>
            <a:r>
              <a:rPr lang="en-US" altLang="zh-CN" sz="3600" b="1">
                <a:ea typeface="楷体_GB2312" pitchFamily="49" charset="-122"/>
              </a:rPr>
              <a:t>      </a:t>
            </a:r>
            <a:r>
              <a:rPr lang="zh-CN" altLang="en-US" sz="3600" b="1">
                <a:ea typeface="楷体_GB2312" pitchFamily="49" charset="-122"/>
              </a:rPr>
              <a:t>分子的极性可以由</a:t>
            </a:r>
            <a:r>
              <a:rPr lang="zh-CN" altLang="en-US" sz="3600" b="1">
                <a:solidFill>
                  <a:srgbClr val="0000FF"/>
                </a:solidFill>
                <a:ea typeface="楷体_GB2312" pitchFamily="49" charset="-122"/>
              </a:rPr>
              <a:t>组成分子的键的极性和分子的空间构型</a:t>
            </a:r>
            <a:r>
              <a:rPr lang="zh-CN" altLang="en-US" sz="3600" b="1">
                <a:ea typeface="楷体_GB2312" pitchFamily="49" charset="-122"/>
              </a:rPr>
              <a:t>确定。</a:t>
            </a:r>
          </a:p>
        </p:txBody>
      </p:sp>
      <p:sp>
        <p:nvSpPr>
          <p:cNvPr id="934917" name="Text Box 5">
            <a:extLst>
              <a:ext uri="{FF2B5EF4-FFF2-40B4-BE49-F238E27FC236}">
                <a16:creationId xmlns:a16="http://schemas.microsoft.com/office/drawing/2014/main" id="{422F517D-AF32-492E-A0A1-EFB32A54A9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2349500"/>
            <a:ext cx="8642350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1" algn="just">
              <a:buFontTx/>
              <a:buAutoNum type="circleNumDbPlain"/>
            </a:pPr>
            <a:r>
              <a:rPr lang="en-US" altLang="zh-CN" sz="4000">
                <a:solidFill>
                  <a:schemeClr val="hlink"/>
                </a:solidFill>
                <a:ea typeface="楷体_GB2312" pitchFamily="49" charset="-122"/>
              </a:rPr>
              <a:t> </a:t>
            </a:r>
            <a:r>
              <a:rPr lang="zh-CN" altLang="en-US" sz="4000">
                <a:solidFill>
                  <a:schemeClr val="hlink"/>
                </a:solidFill>
                <a:ea typeface="楷体_GB2312" pitchFamily="49" charset="-122"/>
              </a:rPr>
              <a:t>双原子分子</a:t>
            </a:r>
            <a:r>
              <a:rPr lang="en-US" altLang="zh-CN" sz="4000">
                <a:solidFill>
                  <a:schemeClr val="hlink"/>
                </a:solidFill>
                <a:ea typeface="楷体_GB2312" pitchFamily="49" charset="-122"/>
              </a:rPr>
              <a:t>: </a:t>
            </a:r>
            <a:r>
              <a:rPr lang="zh-CN" altLang="en-US" sz="4000">
                <a:solidFill>
                  <a:schemeClr val="hlink"/>
                </a:solidFill>
                <a:ea typeface="楷体_GB2312" pitchFamily="49" charset="-122"/>
              </a:rPr>
              <a:t>键的极性</a:t>
            </a:r>
            <a:r>
              <a:rPr lang="en-US" altLang="zh-CN" sz="4000">
                <a:solidFill>
                  <a:schemeClr val="hlink"/>
                </a:solidFill>
                <a:ea typeface="楷体_GB2312" pitchFamily="49" charset="-122"/>
              </a:rPr>
              <a:t>=</a:t>
            </a:r>
            <a:r>
              <a:rPr lang="zh-CN" altLang="en-US" sz="4000">
                <a:solidFill>
                  <a:schemeClr val="hlink"/>
                </a:solidFill>
                <a:ea typeface="楷体_GB2312" pitchFamily="49" charset="-122"/>
              </a:rPr>
              <a:t>分子的极性</a:t>
            </a:r>
          </a:p>
          <a:p>
            <a:pPr lvl="1" algn="just">
              <a:buFontTx/>
              <a:buChar char="•"/>
            </a:pPr>
            <a:r>
              <a:rPr lang="zh-CN" altLang="en-US" sz="4000">
                <a:ea typeface="楷体_GB2312" pitchFamily="49" charset="-122"/>
              </a:rPr>
              <a:t> 同核双原子分子一定是非极性分子，如</a:t>
            </a:r>
            <a:r>
              <a:rPr lang="en-US" altLang="zh-CN" sz="4000">
                <a:ea typeface="楷体_GB2312" pitchFamily="49" charset="-122"/>
              </a:rPr>
              <a:t>H</a:t>
            </a:r>
            <a:r>
              <a:rPr lang="en-US" altLang="zh-CN" sz="4000" baseline="-25000">
                <a:ea typeface="楷体_GB2312" pitchFamily="49" charset="-122"/>
              </a:rPr>
              <a:t>2</a:t>
            </a:r>
            <a:r>
              <a:rPr lang="zh-CN" altLang="en-US" sz="4000">
                <a:ea typeface="楷体_GB2312" pitchFamily="49" charset="-122"/>
              </a:rPr>
              <a:t>；</a:t>
            </a:r>
          </a:p>
          <a:p>
            <a:pPr lvl="1" algn="just">
              <a:buFontTx/>
              <a:buChar char="•"/>
            </a:pPr>
            <a:r>
              <a:rPr lang="zh-CN" altLang="en-US" sz="4000">
                <a:ea typeface="楷体_GB2312" pitchFamily="49" charset="-122"/>
              </a:rPr>
              <a:t> 异核双原子分子则一定是极性分子，如</a:t>
            </a:r>
            <a:r>
              <a:rPr lang="en-US" altLang="zh-CN" sz="4000">
                <a:ea typeface="楷体_GB2312" pitchFamily="49" charset="-122"/>
              </a:rPr>
              <a:t>HF</a:t>
            </a:r>
            <a:r>
              <a:rPr lang="zh-CN" altLang="en-US" sz="4000">
                <a:ea typeface="楷体_GB2312" pitchFamily="49" charset="-122"/>
              </a:rPr>
              <a:t>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34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8D0414-E37B-4334-A43A-5C97A6FE97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B4EB6-5B11-4D15-8AE8-23C9D1B387A9}" type="slidenum">
              <a:rPr lang="en-US" altLang="zh-CN"/>
              <a:pPr/>
              <a:t>57</a:t>
            </a:fld>
            <a:endParaRPr lang="en-US" altLang="zh-CN"/>
          </a:p>
        </p:txBody>
      </p:sp>
      <p:pic>
        <p:nvPicPr>
          <p:cNvPr id="935938" name="Picture 2">
            <a:extLst>
              <a:ext uri="{FF2B5EF4-FFF2-40B4-BE49-F238E27FC236}">
                <a16:creationId xmlns:a16="http://schemas.microsoft.com/office/drawing/2014/main" id="{7AC6BE0B-D8A2-4AA7-9B4D-05C120655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44900"/>
            <a:ext cx="8893175" cy="297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35939" name="Rectangle 3">
            <a:extLst>
              <a:ext uri="{FF2B5EF4-FFF2-40B4-BE49-F238E27FC236}">
                <a16:creationId xmlns:a16="http://schemas.microsoft.com/office/drawing/2014/main" id="{0157473B-3C58-4E5A-B88C-EBDD233473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950" y="115888"/>
            <a:ext cx="8713788" cy="3887787"/>
          </a:xfrm>
        </p:spPr>
        <p:txBody>
          <a:bodyPr/>
          <a:lstStyle/>
          <a:p>
            <a:pPr marL="361950" indent="-361950" algn="just">
              <a:spcBef>
                <a:spcPct val="10000"/>
              </a:spcBef>
              <a:buFontTx/>
              <a:buAutoNum type="circleNumDbPlain" startAt="2"/>
            </a:pPr>
            <a:r>
              <a:rPr lang="zh-CN" altLang="en-US" sz="4000" b="1">
                <a:ea typeface="楷体_GB2312" pitchFamily="49" charset="-122"/>
              </a:rPr>
              <a:t>多原子分子的极性不但取决于</a:t>
            </a:r>
            <a:r>
              <a:rPr lang="zh-CN" altLang="en-US" sz="4000" b="1">
                <a:solidFill>
                  <a:srgbClr val="0000FF"/>
                </a:solidFill>
                <a:ea typeface="楷体_GB2312" pitchFamily="49" charset="-122"/>
              </a:rPr>
              <a:t>键的极性</a:t>
            </a:r>
            <a:r>
              <a:rPr lang="zh-CN" altLang="en-US" sz="4000" b="1">
                <a:ea typeface="楷体_GB2312" pitchFamily="49" charset="-122"/>
              </a:rPr>
              <a:t>，而且取决于</a:t>
            </a:r>
            <a:r>
              <a:rPr lang="zh-CN" altLang="en-US" sz="4000" b="1">
                <a:solidFill>
                  <a:srgbClr val="0000FF"/>
                </a:solidFill>
                <a:ea typeface="楷体_GB2312" pitchFamily="49" charset="-122"/>
              </a:rPr>
              <a:t>分子的几何形状</a:t>
            </a:r>
            <a:r>
              <a:rPr lang="zh-CN" altLang="en-US" sz="4000" b="1">
                <a:ea typeface="楷体_GB2312" pitchFamily="49" charset="-122"/>
              </a:rPr>
              <a:t>。</a:t>
            </a:r>
          </a:p>
          <a:p>
            <a:pPr marL="361950" indent="-361950" algn="just">
              <a:spcBef>
                <a:spcPct val="10000"/>
              </a:spcBef>
            </a:pPr>
            <a:r>
              <a:rPr lang="zh-CN" altLang="en-US" sz="3600" b="1">
                <a:ea typeface="楷体_GB2312" pitchFamily="49" charset="-122"/>
              </a:rPr>
              <a:t>若空间构型完全对称，正、负电荷重心重合，则为非极性分子</a:t>
            </a:r>
            <a:r>
              <a:rPr lang="en-US" altLang="zh-CN" sz="3600" b="1">
                <a:ea typeface="楷体_GB2312" pitchFamily="49" charset="-122"/>
              </a:rPr>
              <a:t>(</a:t>
            </a:r>
            <a:r>
              <a:rPr lang="zh-CN" altLang="en-US" sz="3600" b="1">
                <a:ea typeface="楷体_GB2312" pitchFamily="49" charset="-122"/>
              </a:rPr>
              <a:t>如</a:t>
            </a:r>
            <a:r>
              <a:rPr lang="en-US" altLang="zh-CN" sz="3600" b="1">
                <a:ea typeface="楷体_GB2312" pitchFamily="49" charset="-122"/>
              </a:rPr>
              <a:t>CO</a:t>
            </a:r>
            <a:r>
              <a:rPr lang="en-US" altLang="zh-CN" sz="3600" b="1" baseline="-25000">
                <a:ea typeface="楷体_GB2312" pitchFamily="49" charset="-122"/>
              </a:rPr>
              <a:t>2</a:t>
            </a:r>
            <a:r>
              <a:rPr lang="zh-CN" altLang="en-US" sz="3600" b="1">
                <a:ea typeface="楷体_GB2312" pitchFamily="49" charset="-122"/>
              </a:rPr>
              <a:t>、</a:t>
            </a:r>
            <a:r>
              <a:rPr lang="en-US" altLang="zh-CN" sz="3600" b="1">
                <a:ea typeface="楷体_GB2312" pitchFamily="49" charset="-122"/>
              </a:rPr>
              <a:t>CCl</a:t>
            </a:r>
            <a:r>
              <a:rPr lang="en-US" altLang="zh-CN" sz="3600" b="1" baseline="-25000">
                <a:ea typeface="楷体_GB2312" pitchFamily="49" charset="-122"/>
              </a:rPr>
              <a:t>4</a:t>
            </a:r>
            <a:r>
              <a:rPr lang="en-US" altLang="zh-CN" sz="3600" b="1">
                <a:ea typeface="楷体_GB2312" pitchFamily="49" charset="-122"/>
              </a:rPr>
              <a:t>)</a:t>
            </a:r>
            <a:r>
              <a:rPr lang="zh-CN" altLang="en-US" sz="3600" b="1">
                <a:ea typeface="楷体_GB2312" pitchFamily="49" charset="-122"/>
              </a:rPr>
              <a:t>；</a:t>
            </a:r>
          </a:p>
          <a:p>
            <a:pPr marL="361950" indent="-361950" algn="just">
              <a:spcBef>
                <a:spcPct val="10000"/>
              </a:spcBef>
            </a:pPr>
            <a:r>
              <a:rPr lang="zh-CN" altLang="en-US" sz="3600" b="1">
                <a:ea typeface="楷体_GB2312" pitchFamily="49" charset="-122"/>
              </a:rPr>
              <a:t>若空间构型不完全对称，正、负电荷重心不重合，则为极性分子</a:t>
            </a:r>
            <a:r>
              <a:rPr lang="en-US" altLang="zh-CN" sz="3600" b="1">
                <a:ea typeface="楷体_GB2312" pitchFamily="49" charset="-122"/>
              </a:rPr>
              <a:t>(</a:t>
            </a:r>
            <a:r>
              <a:rPr lang="zh-CN" altLang="en-US" sz="3600" b="1">
                <a:ea typeface="楷体_GB2312" pitchFamily="49" charset="-122"/>
              </a:rPr>
              <a:t>如</a:t>
            </a:r>
            <a:r>
              <a:rPr lang="en-US" altLang="zh-CN" sz="3600" b="1">
                <a:ea typeface="楷体_GB2312" pitchFamily="49" charset="-122"/>
              </a:rPr>
              <a:t>H</a:t>
            </a:r>
            <a:r>
              <a:rPr lang="en-US" altLang="zh-CN" sz="3600" b="1" baseline="-25000">
                <a:ea typeface="楷体_GB2312" pitchFamily="49" charset="-122"/>
              </a:rPr>
              <a:t>2</a:t>
            </a:r>
            <a:r>
              <a:rPr lang="en-US" altLang="zh-CN" sz="3600" b="1">
                <a:ea typeface="楷体_GB2312" pitchFamily="49" charset="-122"/>
              </a:rPr>
              <a:t>O</a:t>
            </a:r>
            <a:r>
              <a:rPr lang="zh-CN" altLang="en-US" sz="3600" b="1">
                <a:ea typeface="楷体_GB2312" pitchFamily="49" charset="-122"/>
              </a:rPr>
              <a:t>、</a:t>
            </a:r>
            <a:r>
              <a:rPr lang="en-US" altLang="zh-CN" sz="3600" b="1">
                <a:ea typeface="楷体_GB2312" pitchFamily="49" charset="-122"/>
              </a:rPr>
              <a:t>NH</a:t>
            </a:r>
            <a:r>
              <a:rPr lang="en-US" altLang="zh-CN" sz="3600" b="1" baseline="-25000">
                <a:ea typeface="楷体_GB2312" pitchFamily="49" charset="-122"/>
              </a:rPr>
              <a:t>3</a:t>
            </a:r>
            <a:r>
              <a:rPr lang="en-US" altLang="zh-CN" sz="3600" b="1">
                <a:ea typeface="楷体_GB2312" pitchFamily="49" charset="-122"/>
              </a:rPr>
              <a:t>)</a:t>
            </a:r>
            <a:r>
              <a:rPr lang="zh-CN" altLang="en-US" sz="3600" b="1">
                <a:ea typeface="楷体_GB2312" pitchFamily="49" charset="-122"/>
              </a:rPr>
              <a:t>。</a:t>
            </a:r>
            <a:endParaRPr lang="zh-CN" altLang="en-US" sz="4000" b="1"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35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35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35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1EED08EB-C984-4E0B-92BF-EA466D5926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1271-FB60-4261-8F8B-7403270396A8}" type="slidenum">
              <a:rPr lang="en-US" altLang="zh-CN"/>
              <a:pPr/>
              <a:t>58</a:t>
            </a:fld>
            <a:endParaRPr lang="en-US" altLang="zh-CN"/>
          </a:p>
        </p:txBody>
      </p:sp>
      <p:sp>
        <p:nvSpPr>
          <p:cNvPr id="936962" name="Rectangle 2">
            <a:extLst>
              <a:ext uri="{FF2B5EF4-FFF2-40B4-BE49-F238E27FC236}">
                <a16:creationId xmlns:a16="http://schemas.microsoft.com/office/drawing/2014/main" id="{0862DAAC-CC6C-4000-AF1B-05D366104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5888"/>
            <a:ext cx="864235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20000"/>
              </a:spcBef>
            </a:pPr>
            <a:r>
              <a:rPr lang="en-US" altLang="zh-CN" sz="4000">
                <a:ea typeface="楷体_GB2312" pitchFamily="49" charset="-122"/>
              </a:rPr>
              <a:t>(4) </a:t>
            </a:r>
            <a:r>
              <a:rPr lang="zh-CN" altLang="en-US" sz="4000">
                <a:ea typeface="楷体_GB2312" pitchFamily="49" charset="-122"/>
              </a:rPr>
              <a:t>分子的电偶极矩</a:t>
            </a:r>
            <a:r>
              <a:rPr lang="en-US" altLang="zh-CN" sz="4000">
                <a:ea typeface="楷体_GB2312" pitchFamily="49" charset="-122"/>
              </a:rPr>
              <a:t>——</a:t>
            </a:r>
            <a:r>
              <a:rPr lang="zh-CN" altLang="en-US" sz="3600">
                <a:solidFill>
                  <a:srgbClr val="0000CC"/>
                </a:solidFill>
                <a:ea typeface="楷体_GB2312" pitchFamily="49" charset="-122"/>
              </a:rPr>
              <a:t>衡量分子极性大小</a:t>
            </a:r>
            <a:r>
              <a:rPr lang="zh-CN" altLang="en-US" sz="3600">
                <a:ea typeface="楷体_GB2312" pitchFamily="49" charset="-122"/>
              </a:rPr>
              <a:t>的物理量</a:t>
            </a:r>
          </a:p>
          <a:p>
            <a:pPr algn="just">
              <a:spcBef>
                <a:spcPct val="20000"/>
              </a:spcBef>
            </a:pPr>
            <a:r>
              <a:rPr lang="en-US" altLang="zh-CN" sz="3600">
                <a:ea typeface="楷体_GB2312" pitchFamily="49" charset="-122"/>
              </a:rPr>
              <a:t>1) </a:t>
            </a:r>
            <a:r>
              <a:rPr lang="zh-CN" altLang="en-US" sz="3600">
                <a:ea typeface="楷体_GB2312" pitchFamily="49" charset="-122"/>
              </a:rPr>
              <a:t>定义：物理学中，把大小相等、符号相反、彼此相距为</a:t>
            </a:r>
            <a:r>
              <a:rPr lang="en-US" altLang="zh-CN" sz="3600" i="1">
                <a:ea typeface="楷体_GB2312" pitchFamily="49" charset="-122"/>
              </a:rPr>
              <a:t>l</a:t>
            </a:r>
            <a:r>
              <a:rPr lang="zh-CN" altLang="en-US" sz="3600">
                <a:ea typeface="楷体_GB2312" pitchFamily="49" charset="-122"/>
              </a:rPr>
              <a:t>的两个电荷</a:t>
            </a:r>
            <a:r>
              <a:rPr lang="en-US" altLang="zh-CN" sz="3600">
                <a:ea typeface="楷体_GB2312" pitchFamily="49" charset="-122"/>
              </a:rPr>
              <a:t>(+q</a:t>
            </a:r>
            <a:r>
              <a:rPr lang="zh-CN" altLang="en-US" sz="3600">
                <a:ea typeface="楷体_GB2312" pitchFamily="49" charset="-122"/>
              </a:rPr>
              <a:t>和</a:t>
            </a:r>
            <a:r>
              <a:rPr lang="zh-CN" altLang="en-US" sz="3600">
                <a:ea typeface="楷体_GB2312" pitchFamily="49" charset="-122"/>
                <a:sym typeface="Symbol" panose="05050102010706020507" pitchFamily="18" charset="2"/>
              </a:rPr>
              <a:t></a:t>
            </a:r>
            <a:r>
              <a:rPr lang="en-US" altLang="zh-CN" sz="3600">
                <a:ea typeface="楷体_GB2312" pitchFamily="49" charset="-122"/>
              </a:rPr>
              <a:t>q)</a:t>
            </a:r>
            <a:r>
              <a:rPr lang="zh-CN" altLang="en-US" sz="3600">
                <a:ea typeface="楷体_GB2312" pitchFamily="49" charset="-122"/>
              </a:rPr>
              <a:t>组成的体系称为</a:t>
            </a:r>
            <a:r>
              <a:rPr lang="zh-CN" altLang="en-US" sz="3600">
                <a:solidFill>
                  <a:srgbClr val="0000CC"/>
                </a:solidFill>
                <a:ea typeface="楷体_GB2312" pitchFamily="49" charset="-122"/>
              </a:rPr>
              <a:t>偶极子</a:t>
            </a:r>
            <a:r>
              <a:rPr lang="zh-CN" altLang="en-US" sz="3600">
                <a:ea typeface="楷体_GB2312" pitchFamily="49" charset="-122"/>
              </a:rPr>
              <a:t>，其电量与距离之积，就是分子的</a:t>
            </a:r>
            <a:r>
              <a:rPr lang="en-US" altLang="zh-CN" sz="3600">
                <a:ea typeface="楷体_GB2312" pitchFamily="49" charset="-122"/>
              </a:rPr>
              <a:t>(</a:t>
            </a:r>
            <a:r>
              <a:rPr lang="zh-CN" altLang="en-US" sz="3600">
                <a:ea typeface="楷体_GB2312" pitchFamily="49" charset="-122"/>
              </a:rPr>
              <a:t>电</a:t>
            </a:r>
            <a:r>
              <a:rPr lang="en-US" altLang="zh-CN" sz="3600">
                <a:ea typeface="楷体_GB2312" pitchFamily="49" charset="-122"/>
              </a:rPr>
              <a:t>)</a:t>
            </a:r>
            <a:r>
              <a:rPr lang="zh-CN" altLang="en-US" sz="3600">
                <a:ea typeface="楷体_GB2312" pitchFamily="49" charset="-122"/>
              </a:rPr>
              <a:t>偶极矩</a:t>
            </a:r>
            <a:r>
              <a:rPr lang="en-US" altLang="zh-CN" sz="3600">
                <a:ea typeface="楷体_GB2312" pitchFamily="49" charset="-122"/>
              </a:rPr>
              <a:t>(</a:t>
            </a:r>
            <a:r>
              <a:rPr lang="en-US" altLang="zh-CN" sz="3600" i="1">
                <a:ea typeface="楷体_GB2312" pitchFamily="49" charset="-122"/>
                <a:sym typeface="Symbol" panose="05050102010706020507" pitchFamily="18" charset="2"/>
              </a:rPr>
              <a:t></a:t>
            </a:r>
            <a:r>
              <a:rPr lang="en-US" altLang="zh-CN" sz="3600">
                <a:ea typeface="楷体_GB2312" pitchFamily="49" charset="-122"/>
              </a:rPr>
              <a:t>)</a:t>
            </a:r>
            <a:r>
              <a:rPr lang="zh-CN" altLang="en-US" sz="3600">
                <a:ea typeface="楷体_GB2312" pitchFamily="49" charset="-122"/>
              </a:rPr>
              <a:t>。</a:t>
            </a:r>
            <a:endParaRPr lang="zh-CN" altLang="en-US" sz="4400" i="1">
              <a:ea typeface="楷体_GB2312" pitchFamily="49" charset="-122"/>
            </a:endParaRPr>
          </a:p>
        </p:txBody>
      </p:sp>
      <p:sp>
        <p:nvSpPr>
          <p:cNvPr id="936963" name="AutoShape 3">
            <a:extLst>
              <a:ext uri="{FF2B5EF4-FFF2-40B4-BE49-F238E27FC236}">
                <a16:creationId xmlns:a16="http://schemas.microsoft.com/office/drawing/2014/main" id="{D36D6CE7-415F-42B8-B236-03BF163772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0338" y="3933825"/>
            <a:ext cx="1728787" cy="647700"/>
          </a:xfrm>
          <a:prstGeom prst="wedgeRoundRectCallout">
            <a:avLst>
              <a:gd name="adj1" fmla="val -77458"/>
              <a:gd name="adj2" fmla="val -20833"/>
              <a:gd name="adj3" fmla="val 16667"/>
            </a:avLst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3200">
                <a:solidFill>
                  <a:srgbClr val="000099"/>
                </a:solidFill>
              </a:rPr>
              <a:t>偶极长</a:t>
            </a:r>
          </a:p>
        </p:txBody>
      </p:sp>
      <p:sp>
        <p:nvSpPr>
          <p:cNvPr id="936964" name="Text Box 4">
            <a:extLst>
              <a:ext uri="{FF2B5EF4-FFF2-40B4-BE49-F238E27FC236}">
                <a16:creationId xmlns:a16="http://schemas.microsoft.com/office/drawing/2014/main" id="{B006A668-E514-440F-A92D-218D638AA0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4652963"/>
            <a:ext cx="8642350" cy="1795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61950" indent="-3619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4133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10000"/>
              </a:spcBef>
              <a:buFontTx/>
              <a:buChar char="•"/>
            </a:pPr>
            <a:r>
              <a:rPr lang="zh-CN" altLang="en-US" sz="3600">
                <a:ea typeface="楷体_GB2312" pitchFamily="49" charset="-122"/>
              </a:rPr>
              <a:t>当</a:t>
            </a:r>
            <a:r>
              <a:rPr lang="en-US" altLang="zh-CN" sz="3600" i="1">
                <a:ea typeface="楷体_GB2312" pitchFamily="49" charset="-122"/>
              </a:rPr>
              <a:t>q</a:t>
            </a:r>
            <a:r>
              <a:rPr lang="en-US" altLang="zh-CN" sz="3600">
                <a:ea typeface="楷体_GB2312" pitchFamily="49" charset="-122"/>
              </a:rPr>
              <a:t> = 1.602</a:t>
            </a:r>
            <a:r>
              <a:rPr lang="en-US" altLang="zh-CN" sz="3600">
                <a:ea typeface="楷体_GB2312" pitchFamily="49" charset="-122"/>
                <a:sym typeface="Symbol" panose="05050102010706020507" pitchFamily="18" charset="2"/>
              </a:rPr>
              <a:t>10</a:t>
            </a:r>
            <a:r>
              <a:rPr lang="en-US" altLang="zh-CN" sz="3600" baseline="30000">
                <a:ea typeface="楷体_GB2312" pitchFamily="49" charset="-122"/>
                <a:sym typeface="Symbol" panose="05050102010706020507" pitchFamily="18" charset="2"/>
              </a:rPr>
              <a:t>19</a:t>
            </a:r>
            <a:r>
              <a:rPr lang="en-US" altLang="zh-CN" sz="3600">
                <a:ea typeface="楷体_GB2312" pitchFamily="49" charset="-122"/>
                <a:sym typeface="Symbol" panose="05050102010706020507" pitchFamily="18" charset="2"/>
              </a:rPr>
              <a:t> C(</a:t>
            </a:r>
            <a:r>
              <a:rPr lang="zh-CN" altLang="en-US" sz="3600">
                <a:ea typeface="楷体_GB2312" pitchFamily="49" charset="-122"/>
                <a:sym typeface="Symbol" panose="05050102010706020507" pitchFamily="18" charset="2"/>
              </a:rPr>
              <a:t>电子电荷量</a:t>
            </a:r>
            <a:r>
              <a:rPr lang="en-US" altLang="zh-CN" sz="3600">
                <a:ea typeface="楷体_GB2312" pitchFamily="49" charset="-122"/>
                <a:sym typeface="Symbol" panose="05050102010706020507" pitchFamily="18" charset="2"/>
              </a:rPr>
              <a:t>)</a:t>
            </a:r>
            <a:r>
              <a:rPr lang="zh-CN" altLang="en-US" sz="3600">
                <a:ea typeface="楷体_GB2312" pitchFamily="49" charset="-122"/>
                <a:sym typeface="Symbol" panose="05050102010706020507" pitchFamily="18" charset="2"/>
              </a:rPr>
              <a:t>，</a:t>
            </a:r>
            <a:r>
              <a:rPr lang="en-US" altLang="zh-CN" sz="3600" i="1">
                <a:ea typeface="楷体_GB2312" pitchFamily="49" charset="-122"/>
                <a:sym typeface="Symbol" panose="05050102010706020507" pitchFamily="18" charset="2"/>
              </a:rPr>
              <a:t>d</a:t>
            </a:r>
            <a:r>
              <a:rPr lang="en-US" altLang="zh-CN" sz="3600">
                <a:ea typeface="楷体_GB2312" pitchFamily="49" charset="-122"/>
                <a:sym typeface="Symbol" panose="05050102010706020507" pitchFamily="18" charset="2"/>
              </a:rPr>
              <a:t> = 1.010</a:t>
            </a:r>
            <a:r>
              <a:rPr lang="en-US" altLang="zh-CN" sz="3600" baseline="30000">
                <a:ea typeface="楷体_GB2312" pitchFamily="49" charset="-122"/>
                <a:sym typeface="Symbol" panose="05050102010706020507" pitchFamily="18" charset="2"/>
              </a:rPr>
              <a:t>10</a:t>
            </a:r>
            <a:r>
              <a:rPr lang="en-US" altLang="zh-CN" sz="3600">
                <a:ea typeface="楷体_GB2312" pitchFamily="49" charset="-122"/>
                <a:sym typeface="Symbol" panose="05050102010706020507" pitchFamily="18" charset="2"/>
              </a:rPr>
              <a:t> m </a:t>
            </a:r>
            <a:r>
              <a:rPr lang="zh-CN" altLang="en-US" sz="3600">
                <a:ea typeface="楷体_GB2312" pitchFamily="49" charset="-122"/>
                <a:sym typeface="Symbol" panose="05050102010706020507" pitchFamily="18" charset="2"/>
              </a:rPr>
              <a:t>时，</a:t>
            </a:r>
            <a:r>
              <a:rPr lang="zh-CN" altLang="en-US" sz="3600" i="1">
                <a:ea typeface="楷体_GB2312" pitchFamily="49" charset="-122"/>
                <a:sym typeface="Symbol" panose="05050102010706020507" pitchFamily="18" charset="2"/>
              </a:rPr>
              <a:t></a:t>
            </a:r>
            <a:r>
              <a:rPr lang="zh-CN" altLang="en-US" sz="3600"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lang="en-US" altLang="zh-CN" sz="3600">
                <a:ea typeface="楷体_GB2312" pitchFamily="49" charset="-122"/>
                <a:sym typeface="Symbol" panose="05050102010706020507" pitchFamily="18" charset="2"/>
              </a:rPr>
              <a:t>= 4.8 D , </a:t>
            </a:r>
            <a:r>
              <a:rPr lang="zh-CN" altLang="en-US" sz="3600">
                <a:ea typeface="楷体_GB2312" pitchFamily="49" charset="-122"/>
              </a:rPr>
              <a:t>所以</a:t>
            </a:r>
          </a:p>
          <a:p>
            <a:pPr algn="just">
              <a:spcBef>
                <a:spcPct val="10000"/>
              </a:spcBef>
            </a:pPr>
            <a:r>
              <a:rPr lang="zh-CN" altLang="en-US" sz="3600">
                <a:ea typeface="楷体_GB2312" pitchFamily="49" charset="-122"/>
              </a:rPr>
              <a:t>       </a:t>
            </a:r>
            <a:r>
              <a:rPr lang="en-US" altLang="zh-CN" sz="3600">
                <a:ea typeface="楷体_GB2312" pitchFamily="49" charset="-122"/>
              </a:rPr>
              <a:t>1D = 3.34×10</a:t>
            </a:r>
            <a:r>
              <a:rPr lang="en-US" altLang="zh-CN" sz="3600" baseline="30000">
                <a:ea typeface="楷体_GB2312" pitchFamily="49" charset="-122"/>
                <a:sym typeface="Symbol" panose="05050102010706020507" pitchFamily="18" charset="2"/>
              </a:rPr>
              <a:t></a:t>
            </a:r>
            <a:r>
              <a:rPr lang="en-US" altLang="zh-CN" sz="3600" baseline="30000">
                <a:ea typeface="楷体_GB2312" pitchFamily="49" charset="-122"/>
              </a:rPr>
              <a:t>30</a:t>
            </a:r>
            <a:r>
              <a:rPr lang="en-US" altLang="zh-CN" sz="3600">
                <a:ea typeface="楷体_GB2312" pitchFamily="49" charset="-122"/>
              </a:rPr>
              <a:t> C</a:t>
            </a:r>
            <a:r>
              <a:rPr lang="en-US" altLang="zh-CN" sz="3600"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•</a:t>
            </a:r>
            <a:r>
              <a:rPr lang="en-US" altLang="zh-CN" sz="3600">
                <a:ea typeface="楷体_GB2312" pitchFamily="49" charset="-122"/>
              </a:rPr>
              <a:t>m .</a:t>
            </a:r>
          </a:p>
        </p:txBody>
      </p:sp>
      <p:sp>
        <p:nvSpPr>
          <p:cNvPr id="936965" name="Text Box 5">
            <a:extLst>
              <a:ext uri="{FF2B5EF4-FFF2-40B4-BE49-F238E27FC236}">
                <a16:creationId xmlns:a16="http://schemas.microsoft.com/office/drawing/2014/main" id="{FB320535-8549-41F8-954D-9B06FE109C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3716338"/>
            <a:ext cx="2376487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en-US" altLang="zh-CN" i="1">
                <a:solidFill>
                  <a:schemeClr val="tx1"/>
                </a:solidFill>
                <a:sym typeface="Symbol" panose="05050102010706020507" pitchFamily="18" charset="2"/>
              </a:rPr>
              <a:t> </a:t>
            </a:r>
            <a:r>
              <a:rPr lang="en-US" altLang="zh-CN">
                <a:solidFill>
                  <a:schemeClr val="tx1"/>
                </a:solidFill>
              </a:rPr>
              <a:t>= </a:t>
            </a:r>
            <a:r>
              <a:rPr lang="en-US" altLang="zh-CN" i="1">
                <a:solidFill>
                  <a:schemeClr val="tx1"/>
                </a:solidFill>
              </a:rPr>
              <a:t>q</a:t>
            </a:r>
            <a:r>
              <a:rPr lang="en-US" altLang="zh-CN" i="1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en-US" altLang="zh-CN" i="1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936966" name="Text Box 6">
            <a:extLst>
              <a:ext uri="{FF2B5EF4-FFF2-40B4-BE49-F238E27FC236}">
                <a16:creationId xmlns:a16="http://schemas.microsoft.com/office/drawing/2014/main" id="{96DFAC9F-1DCC-422D-9655-A6377B1E24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005263"/>
            <a:ext cx="43926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>
                <a:solidFill>
                  <a:schemeClr val="tx1"/>
                </a:solidFill>
              </a:rPr>
              <a:t>偶极矩单位</a:t>
            </a:r>
            <a:r>
              <a:rPr lang="en-US" altLang="zh-CN" sz="3600">
                <a:solidFill>
                  <a:schemeClr val="tx1"/>
                </a:solidFill>
              </a:rPr>
              <a:t>: </a:t>
            </a:r>
            <a:r>
              <a:rPr lang="zh-CN" altLang="en-US" sz="3600">
                <a:solidFill>
                  <a:schemeClr val="tx1"/>
                </a:solidFill>
              </a:rPr>
              <a:t>德拜</a:t>
            </a:r>
            <a:r>
              <a:rPr lang="en-US" altLang="zh-CN" sz="3600">
                <a:solidFill>
                  <a:schemeClr val="tx1"/>
                </a:solidFill>
              </a:rPr>
              <a:t>(D).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36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936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36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36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936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36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6963" grpId="0" animBg="1"/>
      <p:bldP spid="936964" grpId="0"/>
      <p:bldP spid="936965" grpId="0"/>
      <p:bldP spid="93696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F866364E-CE42-44D4-9DEE-233FABDCEE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0637D-B4BE-40CC-9D52-8526D07E68D1}" type="slidenum">
              <a:rPr lang="en-US" altLang="zh-CN"/>
              <a:pPr/>
              <a:t>59</a:t>
            </a:fld>
            <a:endParaRPr lang="en-US" altLang="zh-CN"/>
          </a:p>
        </p:txBody>
      </p:sp>
      <p:sp>
        <p:nvSpPr>
          <p:cNvPr id="937986" name="Rectangle 2">
            <a:extLst>
              <a:ext uri="{FF2B5EF4-FFF2-40B4-BE49-F238E27FC236}">
                <a16:creationId xmlns:a16="http://schemas.microsoft.com/office/drawing/2014/main" id="{ED4FB2FE-2F9F-497C-AF48-69D3ECF1E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188913"/>
            <a:ext cx="8713788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20000"/>
              </a:spcBef>
            </a:pPr>
            <a:r>
              <a:rPr lang="en-US" altLang="zh-CN" sz="4000">
                <a:ea typeface="楷体_GB2312" pitchFamily="49" charset="-122"/>
              </a:rPr>
              <a:t>2) </a:t>
            </a:r>
            <a:r>
              <a:rPr lang="zh-CN" altLang="en-US" sz="4000">
                <a:solidFill>
                  <a:srgbClr val="0000FF"/>
                </a:solidFill>
                <a:ea typeface="楷体_GB2312" pitchFamily="49" charset="-122"/>
              </a:rPr>
              <a:t>非极性分子</a:t>
            </a:r>
            <a:r>
              <a:rPr lang="zh-CN" altLang="en-US" sz="4000" i="1">
                <a:solidFill>
                  <a:srgbClr val="0000FF"/>
                </a:solidFill>
                <a:ea typeface="楷体_GB2312" pitchFamily="49" charset="-122"/>
                <a:sym typeface="Symbol" panose="05050102010706020507" pitchFamily="18" charset="2"/>
              </a:rPr>
              <a:t></a:t>
            </a:r>
            <a:r>
              <a:rPr lang="zh-CN" altLang="en-US" sz="4000">
                <a:solidFill>
                  <a:srgbClr val="0000FF"/>
                </a:solidFill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lang="en-US" altLang="zh-CN" sz="4000">
                <a:solidFill>
                  <a:srgbClr val="0000FF"/>
                </a:solidFill>
                <a:ea typeface="楷体_GB2312" pitchFamily="49" charset="-122"/>
                <a:sym typeface="Symbol" panose="05050102010706020507" pitchFamily="18" charset="2"/>
              </a:rPr>
              <a:t>= 0</a:t>
            </a:r>
            <a:r>
              <a:rPr lang="zh-CN" altLang="en-US" sz="4000">
                <a:solidFill>
                  <a:srgbClr val="0000FF"/>
                </a:solidFill>
                <a:ea typeface="楷体_GB2312" pitchFamily="49" charset="-122"/>
                <a:sym typeface="Symbol" panose="05050102010706020507" pitchFamily="18" charset="2"/>
              </a:rPr>
              <a:t>，极性分子</a:t>
            </a:r>
            <a:r>
              <a:rPr lang="zh-CN" altLang="en-US" sz="4000" i="1">
                <a:solidFill>
                  <a:srgbClr val="0000FF"/>
                </a:solidFill>
                <a:ea typeface="楷体_GB2312" pitchFamily="49" charset="-122"/>
                <a:sym typeface="Symbol" panose="05050102010706020507" pitchFamily="18" charset="2"/>
              </a:rPr>
              <a:t></a:t>
            </a:r>
            <a:r>
              <a:rPr lang="zh-CN" altLang="en-US" sz="4000">
                <a:solidFill>
                  <a:srgbClr val="0000FF"/>
                </a:solidFill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lang="en-US" altLang="zh-CN" sz="4000">
                <a:solidFill>
                  <a:srgbClr val="0000FF"/>
                </a:solidFill>
                <a:ea typeface="楷体_GB2312" pitchFamily="49" charset="-122"/>
                <a:sym typeface="Symbol" panose="05050102010706020507" pitchFamily="18" charset="2"/>
              </a:rPr>
              <a:t>&gt; 0</a:t>
            </a:r>
            <a:r>
              <a:rPr lang="zh-CN" altLang="en-US" sz="4000">
                <a:ea typeface="楷体_GB2312" pitchFamily="49" charset="-122"/>
                <a:sym typeface="Symbol" panose="05050102010706020507" pitchFamily="18" charset="2"/>
              </a:rPr>
              <a:t>。</a:t>
            </a:r>
            <a:endParaRPr lang="zh-CN" altLang="en-US" sz="4000" i="1">
              <a:ea typeface="楷体_GB2312" pitchFamily="49" charset="-122"/>
            </a:endParaRPr>
          </a:p>
        </p:txBody>
      </p:sp>
      <p:sp>
        <p:nvSpPr>
          <p:cNvPr id="937987" name="Text Box 3">
            <a:extLst>
              <a:ext uri="{FF2B5EF4-FFF2-40B4-BE49-F238E27FC236}">
                <a16:creationId xmlns:a16="http://schemas.microsoft.com/office/drawing/2014/main" id="{49E85644-E92D-4A8F-A14E-9AAC545511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981075"/>
            <a:ext cx="691356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000" i="1">
                <a:solidFill>
                  <a:schemeClr val="tx1"/>
                </a:solidFill>
                <a:sym typeface="Symbol" panose="05050102010706020507" pitchFamily="18" charset="2"/>
              </a:rPr>
              <a:t></a:t>
            </a:r>
            <a:r>
              <a:rPr lang="zh-CN" altLang="en-US" sz="4000">
                <a:solidFill>
                  <a:schemeClr val="tx1"/>
                </a:solidFill>
                <a:sym typeface="Symbol" panose="05050102010706020507" pitchFamily="18" charset="2"/>
              </a:rPr>
              <a:t>越大，分子的极性越强。</a:t>
            </a:r>
          </a:p>
        </p:txBody>
      </p:sp>
      <p:pic>
        <p:nvPicPr>
          <p:cNvPr id="937988" name="Picture 4">
            <a:extLst>
              <a:ext uri="{FF2B5EF4-FFF2-40B4-BE49-F238E27FC236}">
                <a16:creationId xmlns:a16="http://schemas.microsoft.com/office/drawing/2014/main" id="{953584BA-E504-4725-80BE-53D77C575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1700213"/>
            <a:ext cx="8893175" cy="297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37989" name="Text Box 5">
            <a:extLst>
              <a:ext uri="{FF2B5EF4-FFF2-40B4-BE49-F238E27FC236}">
                <a16:creationId xmlns:a16="http://schemas.microsoft.com/office/drawing/2014/main" id="{0ACC7587-F2DA-45B1-925A-50970FC96A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4652963"/>
            <a:ext cx="23034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>
                <a:solidFill>
                  <a:schemeClr val="tx1"/>
                </a:solidFill>
              </a:rPr>
              <a:t>(</a:t>
            </a:r>
            <a:r>
              <a:rPr lang="en-US" altLang="zh-CN" sz="3200" i="1">
                <a:solidFill>
                  <a:schemeClr val="tx1"/>
                </a:solidFill>
                <a:sym typeface="Symbol" panose="05050102010706020507" pitchFamily="18" charset="2"/>
              </a:rPr>
              <a:t></a:t>
            </a:r>
            <a:r>
              <a:rPr lang="en-US" altLang="zh-CN" sz="3200">
                <a:solidFill>
                  <a:schemeClr val="tx1"/>
                </a:solidFill>
                <a:sym typeface="Symbol" panose="05050102010706020507" pitchFamily="18" charset="2"/>
              </a:rPr>
              <a:t> = </a:t>
            </a:r>
            <a:r>
              <a:rPr lang="en-US" altLang="zh-CN" sz="3200">
                <a:solidFill>
                  <a:schemeClr val="tx1"/>
                </a:solidFill>
              </a:rPr>
              <a:t>1.85D)</a:t>
            </a:r>
          </a:p>
        </p:txBody>
      </p:sp>
      <p:sp>
        <p:nvSpPr>
          <p:cNvPr id="937990" name="Text Box 6">
            <a:extLst>
              <a:ext uri="{FF2B5EF4-FFF2-40B4-BE49-F238E27FC236}">
                <a16:creationId xmlns:a16="http://schemas.microsoft.com/office/drawing/2014/main" id="{F4251EF6-9135-4733-BA70-E35A00F4D9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0338" y="4649788"/>
            <a:ext cx="230346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>
                <a:solidFill>
                  <a:schemeClr val="tx1"/>
                </a:solidFill>
              </a:rPr>
              <a:t>(</a:t>
            </a:r>
            <a:r>
              <a:rPr lang="en-US" altLang="zh-CN" sz="3200" i="1">
                <a:solidFill>
                  <a:schemeClr val="tx1"/>
                </a:solidFill>
                <a:sym typeface="Symbol" panose="05050102010706020507" pitchFamily="18" charset="2"/>
              </a:rPr>
              <a:t></a:t>
            </a:r>
            <a:r>
              <a:rPr lang="en-US" altLang="zh-CN" sz="3200">
                <a:solidFill>
                  <a:schemeClr val="tx1"/>
                </a:solidFill>
                <a:sym typeface="Symbol" panose="05050102010706020507" pitchFamily="18" charset="2"/>
              </a:rPr>
              <a:t> = </a:t>
            </a:r>
            <a:r>
              <a:rPr lang="en-US" altLang="zh-CN" sz="3200">
                <a:solidFill>
                  <a:schemeClr val="tx1"/>
                </a:solidFill>
              </a:rPr>
              <a:t>1.47D)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937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937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37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37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37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37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7986" grpId="0" build="p" autoUpdateAnimBg="0"/>
      <p:bldP spid="937987" grpId="0"/>
      <p:bldP spid="937989" grpId="0"/>
      <p:bldP spid="93799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1">
            <a:extLst>
              <a:ext uri="{FF2B5EF4-FFF2-40B4-BE49-F238E27FC236}">
                <a16:creationId xmlns:a16="http://schemas.microsoft.com/office/drawing/2014/main" id="{BF442B12-3270-4871-B250-005B4DD3DD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BA849-C8B8-49DC-9350-5C788BABDCA7}" type="slidenum">
              <a:rPr lang="en-US" altLang="zh-CN"/>
              <a:pPr/>
              <a:t>6</a:t>
            </a:fld>
            <a:endParaRPr lang="en-US" altLang="zh-CN"/>
          </a:p>
        </p:txBody>
      </p:sp>
      <p:sp>
        <p:nvSpPr>
          <p:cNvPr id="358403" name="Rectangle 3">
            <a:extLst>
              <a:ext uri="{FF2B5EF4-FFF2-40B4-BE49-F238E27FC236}">
                <a16:creationId xmlns:a16="http://schemas.microsoft.com/office/drawing/2014/main" id="{2C126CB0-B695-43DD-9121-D08342EDB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1052513"/>
            <a:ext cx="80645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  <a:spcBef>
                <a:spcPct val="20000"/>
              </a:spcBef>
            </a:pPr>
            <a:r>
              <a:rPr lang="en-US" altLang="zh-CN" sz="4400">
                <a:ea typeface="楷体_GB2312" pitchFamily="49" charset="-122"/>
              </a:rPr>
              <a:t>(1) </a:t>
            </a:r>
            <a:r>
              <a:rPr lang="zh-CN" altLang="en-US" sz="4400">
                <a:ea typeface="楷体_GB2312" pitchFamily="49" charset="-122"/>
              </a:rPr>
              <a:t>离子键的本质是静电作用力。</a:t>
            </a:r>
          </a:p>
        </p:txBody>
      </p:sp>
      <p:sp>
        <p:nvSpPr>
          <p:cNvPr id="358405" name="Text Box 5">
            <a:extLst>
              <a:ext uri="{FF2B5EF4-FFF2-40B4-BE49-F238E27FC236}">
                <a16:creationId xmlns:a16="http://schemas.microsoft.com/office/drawing/2014/main" id="{CFEEBF9C-4341-4F9F-94C8-0634C20E4F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260350"/>
            <a:ext cx="47529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000">
                <a:solidFill>
                  <a:srgbClr val="000099"/>
                </a:solidFill>
              </a:rPr>
              <a:t>2) </a:t>
            </a:r>
            <a:r>
              <a:rPr lang="zh-CN" altLang="en-US" sz="4000">
                <a:solidFill>
                  <a:srgbClr val="000099"/>
                </a:solidFill>
              </a:rPr>
              <a:t>离子键的特点：</a:t>
            </a:r>
          </a:p>
        </p:txBody>
      </p:sp>
      <p:sp>
        <p:nvSpPr>
          <p:cNvPr id="358442" name="Text Box 42">
            <a:extLst>
              <a:ext uri="{FF2B5EF4-FFF2-40B4-BE49-F238E27FC236}">
                <a16:creationId xmlns:a16="http://schemas.microsoft.com/office/drawing/2014/main" id="{6D5E02F8-1FE3-403D-ABA4-4A141E0D5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205038"/>
            <a:ext cx="8569325" cy="230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zh-CN" sz="4800" i="1">
                <a:solidFill>
                  <a:schemeClr val="tx1"/>
                </a:solidFill>
              </a:rPr>
              <a:t>    </a:t>
            </a:r>
            <a:r>
              <a:rPr lang="en-US" altLang="zh-CN" sz="4800" i="1">
                <a:solidFill>
                  <a:srgbClr val="0000FF"/>
                </a:solidFill>
              </a:rPr>
              <a:t>F</a:t>
            </a:r>
            <a:r>
              <a:rPr lang="en-US" altLang="zh-CN" sz="4800">
                <a:solidFill>
                  <a:srgbClr val="0000FF"/>
                </a:solidFill>
              </a:rPr>
              <a:t> </a:t>
            </a:r>
            <a:r>
              <a:rPr lang="en-US" altLang="zh-CN" sz="4800">
                <a:solidFill>
                  <a:srgbClr val="0000FF"/>
                </a:solidFill>
                <a:sym typeface="Symbol" panose="05050102010706020507" pitchFamily="18" charset="2"/>
              </a:rPr>
              <a:t> </a:t>
            </a:r>
            <a:r>
              <a:rPr lang="en-US" altLang="zh-CN" sz="4800" i="1">
                <a:solidFill>
                  <a:srgbClr val="0000FF"/>
                </a:solidFill>
                <a:sym typeface="Symbol" panose="05050102010706020507" pitchFamily="18" charset="2"/>
              </a:rPr>
              <a:t>q</a:t>
            </a:r>
            <a:r>
              <a:rPr lang="en-US" altLang="zh-CN" sz="4800" baseline="-25000">
                <a:solidFill>
                  <a:srgbClr val="0000FF"/>
                </a:solidFill>
                <a:sym typeface="Symbol" panose="05050102010706020507" pitchFamily="18" charset="2"/>
              </a:rPr>
              <a:t>1</a:t>
            </a:r>
            <a:r>
              <a:rPr lang="en-US" altLang="zh-CN" sz="4800" i="1">
                <a:solidFill>
                  <a:srgbClr val="0000FF"/>
                </a:solidFill>
                <a:sym typeface="Symbol" panose="05050102010706020507" pitchFamily="18" charset="2"/>
              </a:rPr>
              <a:t>q</a:t>
            </a:r>
            <a:r>
              <a:rPr lang="en-US" altLang="zh-CN" sz="4800" baseline="-25000">
                <a:solidFill>
                  <a:srgbClr val="0000FF"/>
                </a:solidFill>
                <a:sym typeface="Symbol" panose="05050102010706020507" pitchFamily="18" charset="2"/>
              </a:rPr>
              <a:t>2</a:t>
            </a:r>
            <a:r>
              <a:rPr lang="en-US" altLang="zh-CN" sz="4800">
                <a:solidFill>
                  <a:srgbClr val="0000FF"/>
                </a:solidFill>
                <a:sym typeface="Symbol" panose="05050102010706020507" pitchFamily="18" charset="2"/>
              </a:rPr>
              <a:t>/</a:t>
            </a:r>
            <a:r>
              <a:rPr lang="en-US" altLang="zh-CN" sz="4800" i="1">
                <a:solidFill>
                  <a:srgbClr val="0000FF"/>
                </a:solidFill>
                <a:sym typeface="Symbol" panose="05050102010706020507" pitchFamily="18" charset="2"/>
              </a:rPr>
              <a:t>r</a:t>
            </a:r>
            <a:r>
              <a:rPr lang="en-US" altLang="zh-CN" sz="4800" baseline="30000">
                <a:solidFill>
                  <a:srgbClr val="0000FF"/>
                </a:solidFill>
                <a:sym typeface="Symbol" panose="05050102010706020507" pitchFamily="18" charset="2"/>
              </a:rPr>
              <a:t>2</a:t>
            </a:r>
            <a:r>
              <a:rPr lang="en-US" altLang="zh-CN" sz="4800">
                <a:solidFill>
                  <a:schemeClr val="tx1"/>
                </a:solidFill>
                <a:sym typeface="Symbol" panose="05050102010706020507" pitchFamily="18" charset="2"/>
              </a:rPr>
              <a:t>    </a:t>
            </a:r>
            <a:endParaRPr lang="en-US" altLang="zh-CN" sz="4000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algn="just">
              <a:lnSpc>
                <a:spcPct val="110000"/>
              </a:lnSpc>
              <a:spcBef>
                <a:spcPct val="50000"/>
              </a:spcBef>
            </a:pPr>
            <a:r>
              <a:rPr lang="zh-CN" altLang="en-US" sz="3600">
                <a:solidFill>
                  <a:schemeClr val="tx1"/>
                </a:solidFill>
                <a:sym typeface="Symbol" panose="05050102010706020507" pitchFamily="18" charset="2"/>
              </a:rPr>
              <a:t>式中：</a:t>
            </a:r>
            <a:r>
              <a:rPr lang="en-US" altLang="zh-CN" sz="3600" i="1">
                <a:solidFill>
                  <a:schemeClr val="tx1"/>
                </a:solidFill>
                <a:sym typeface="Symbol" panose="05050102010706020507" pitchFamily="18" charset="2"/>
              </a:rPr>
              <a:t>F</a:t>
            </a:r>
            <a:r>
              <a:rPr lang="en-US" altLang="zh-CN" sz="3600">
                <a:solidFill>
                  <a:schemeClr val="tx1"/>
                </a:solidFill>
                <a:sym typeface="Symbol" panose="05050102010706020507" pitchFamily="18" charset="2"/>
              </a:rPr>
              <a:t>, </a:t>
            </a:r>
            <a:r>
              <a:rPr lang="zh-CN" altLang="en-US" sz="3600">
                <a:solidFill>
                  <a:schemeClr val="tx1"/>
                </a:solidFill>
                <a:sym typeface="Symbol" panose="05050102010706020507" pitchFamily="18" charset="2"/>
              </a:rPr>
              <a:t>静电引力</a:t>
            </a:r>
            <a:r>
              <a:rPr lang="en-US" altLang="zh-CN" sz="3600">
                <a:solidFill>
                  <a:schemeClr val="tx1"/>
                </a:solidFill>
                <a:sym typeface="Symbol" panose="05050102010706020507" pitchFamily="18" charset="2"/>
              </a:rPr>
              <a:t>; </a:t>
            </a:r>
            <a:r>
              <a:rPr lang="en-US" altLang="zh-CN" sz="3600" i="1">
                <a:solidFill>
                  <a:schemeClr val="tx1"/>
                </a:solidFill>
                <a:sym typeface="Symbol" panose="05050102010706020507" pitchFamily="18" charset="2"/>
              </a:rPr>
              <a:t>q</a:t>
            </a:r>
            <a:r>
              <a:rPr lang="en-US" altLang="zh-CN" sz="3600" baseline="-25000">
                <a:solidFill>
                  <a:schemeClr val="tx1"/>
                </a:solidFill>
                <a:sym typeface="Symbol" panose="05050102010706020507" pitchFamily="18" charset="2"/>
              </a:rPr>
              <a:t>1</a:t>
            </a:r>
            <a:r>
              <a:rPr lang="en-US" altLang="zh-CN" sz="3600">
                <a:solidFill>
                  <a:schemeClr val="tx1"/>
                </a:solidFill>
                <a:sym typeface="Symbol" panose="05050102010706020507" pitchFamily="18" charset="2"/>
              </a:rPr>
              <a:t>, </a:t>
            </a:r>
            <a:r>
              <a:rPr lang="en-US" altLang="zh-CN" sz="3600" i="1">
                <a:solidFill>
                  <a:schemeClr val="tx1"/>
                </a:solidFill>
                <a:sym typeface="Symbol" panose="05050102010706020507" pitchFamily="18" charset="2"/>
              </a:rPr>
              <a:t>q</a:t>
            </a:r>
            <a:r>
              <a:rPr lang="en-US" altLang="zh-CN" sz="3600" baseline="-25000">
                <a:solidFill>
                  <a:schemeClr val="tx1"/>
                </a:solidFill>
                <a:sym typeface="Symbol" panose="05050102010706020507" pitchFamily="18" charset="2"/>
              </a:rPr>
              <a:t>2</a:t>
            </a:r>
            <a:r>
              <a:rPr lang="zh-CN" altLang="en-US" sz="3600">
                <a:solidFill>
                  <a:schemeClr val="tx1"/>
                </a:solidFill>
                <a:sym typeface="Symbol" panose="05050102010706020507" pitchFamily="18" charset="2"/>
              </a:rPr>
              <a:t>分别为正、负离子所带电荷量</a:t>
            </a:r>
            <a:r>
              <a:rPr lang="en-US" altLang="zh-CN" sz="3600">
                <a:solidFill>
                  <a:schemeClr val="tx1"/>
                </a:solidFill>
                <a:sym typeface="Symbol" panose="05050102010706020507" pitchFamily="18" charset="2"/>
              </a:rPr>
              <a:t>; </a:t>
            </a:r>
            <a:r>
              <a:rPr lang="en-US" altLang="zh-CN" sz="3600" i="1">
                <a:solidFill>
                  <a:schemeClr val="tx1"/>
                </a:solidFill>
                <a:sym typeface="Symbol" panose="05050102010706020507" pitchFamily="18" charset="2"/>
              </a:rPr>
              <a:t>r</a:t>
            </a:r>
            <a:r>
              <a:rPr lang="zh-CN" altLang="en-US" sz="3600">
                <a:solidFill>
                  <a:schemeClr val="tx1"/>
                </a:solidFill>
                <a:sym typeface="Symbol" panose="05050102010706020507" pitchFamily="18" charset="2"/>
              </a:rPr>
              <a:t>为正、负离子的核间距。</a:t>
            </a:r>
            <a:endParaRPr lang="zh-CN" altLang="en-US" sz="3600" baseline="30000">
              <a:solidFill>
                <a:schemeClr val="tx1"/>
              </a:solidFill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8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8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58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03" grpId="0"/>
      <p:bldP spid="35844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6FD0BF51-386E-4B93-B367-55D3597E9A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79827-3272-40C6-A9AB-7AA10CB2B3BA}" type="slidenum">
              <a:rPr lang="en-US" altLang="zh-CN"/>
              <a:pPr/>
              <a:t>60</a:t>
            </a:fld>
            <a:endParaRPr lang="en-US" altLang="zh-CN"/>
          </a:p>
        </p:txBody>
      </p:sp>
      <p:grpSp>
        <p:nvGrpSpPr>
          <p:cNvPr id="941058" name="Group 2">
            <a:extLst>
              <a:ext uri="{FF2B5EF4-FFF2-40B4-BE49-F238E27FC236}">
                <a16:creationId xmlns:a16="http://schemas.microsoft.com/office/drawing/2014/main" id="{4A46B32E-00A9-4DC9-8C3B-21FFD4B9A939}"/>
              </a:ext>
            </a:extLst>
          </p:cNvPr>
          <p:cNvGrpSpPr>
            <a:grpSpLocks/>
          </p:cNvGrpSpPr>
          <p:nvPr/>
        </p:nvGrpSpPr>
        <p:grpSpPr bwMode="auto">
          <a:xfrm>
            <a:off x="4067175" y="2420938"/>
            <a:ext cx="4587875" cy="4176712"/>
            <a:chOff x="1292" y="255"/>
            <a:chExt cx="2890" cy="2631"/>
          </a:xfrm>
        </p:grpSpPr>
        <p:pic>
          <p:nvPicPr>
            <p:cNvPr id="941059" name="Picture 3" descr="9">
              <a:extLst>
                <a:ext uri="{FF2B5EF4-FFF2-40B4-BE49-F238E27FC236}">
                  <a16:creationId xmlns:a16="http://schemas.microsoft.com/office/drawing/2014/main" id="{B21D3CDC-B4F5-4E50-B400-E6B736C511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678"/>
            <a:stretch>
              <a:fillRect/>
            </a:stretch>
          </p:blipFill>
          <p:spPr bwMode="auto">
            <a:xfrm>
              <a:off x="1292" y="255"/>
              <a:ext cx="2890" cy="2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41060" name="AutoShape 4">
              <a:extLst>
                <a:ext uri="{FF2B5EF4-FFF2-40B4-BE49-F238E27FC236}">
                  <a16:creationId xmlns:a16="http://schemas.microsoft.com/office/drawing/2014/main" id="{3318451D-BA81-472A-9B06-AADD7FB247D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927" y="799"/>
              <a:ext cx="635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1061" name="AutoShape 5">
              <a:extLst>
                <a:ext uri="{FF2B5EF4-FFF2-40B4-BE49-F238E27FC236}">
                  <a16:creationId xmlns:a16="http://schemas.microsoft.com/office/drawing/2014/main" id="{0D8E0A67-8762-43BC-BABE-CC7BAFE1841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198" y="845"/>
              <a:ext cx="521" cy="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41062" name="Text Box 6">
            <a:extLst>
              <a:ext uri="{FF2B5EF4-FFF2-40B4-BE49-F238E27FC236}">
                <a16:creationId xmlns:a16="http://schemas.microsoft.com/office/drawing/2014/main" id="{B440B8F0-BC1D-47B7-BF37-61163EABF6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7475"/>
            <a:ext cx="8713787" cy="2103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61950" indent="-3619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84263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72085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357438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994025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3451225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908425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4365625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822825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30000"/>
              </a:spcBef>
            </a:pPr>
            <a:r>
              <a:rPr lang="en-US" altLang="zh-CN" sz="4000">
                <a:ea typeface="楷体_GB2312" pitchFamily="49" charset="-122"/>
              </a:rPr>
              <a:t>3) </a:t>
            </a:r>
            <a:r>
              <a:rPr lang="zh-CN" altLang="en-US" sz="4000">
                <a:ea typeface="楷体_GB2312" pitchFamily="49" charset="-122"/>
              </a:rPr>
              <a:t>偶极矩的类型：</a:t>
            </a:r>
          </a:p>
          <a:p>
            <a:pPr algn="just">
              <a:spcBef>
                <a:spcPct val="30000"/>
              </a:spcBef>
              <a:buFontTx/>
              <a:buAutoNum type="circleNumDbPlain"/>
            </a:pPr>
            <a:r>
              <a:rPr lang="zh-CN" altLang="en-US" sz="4000">
                <a:ea typeface="楷体_GB2312" pitchFamily="49" charset="-122"/>
              </a:rPr>
              <a:t> 永久偶极：极性分子固有的偶极矩</a:t>
            </a:r>
            <a:r>
              <a:rPr lang="en-US" altLang="zh-CN" sz="4000">
                <a:ea typeface="楷体_GB2312" pitchFamily="49" charset="-122"/>
              </a:rPr>
              <a:t>(</a:t>
            </a:r>
            <a:r>
              <a:rPr lang="zh-CN" altLang="en-US" sz="4000">
                <a:ea typeface="楷体_GB2312" pitchFamily="49" charset="-122"/>
              </a:rPr>
              <a:t>也叫固有偶极</a:t>
            </a:r>
            <a:r>
              <a:rPr lang="en-US" altLang="zh-CN" sz="4000">
                <a:ea typeface="楷体_GB2312" pitchFamily="49" charset="-122"/>
              </a:rPr>
              <a:t>)</a:t>
            </a:r>
            <a:r>
              <a:rPr lang="zh-CN" altLang="en-US" sz="4000">
                <a:ea typeface="楷体_GB2312" pitchFamily="49" charset="-122"/>
              </a:rPr>
              <a:t>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0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410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94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灯片编号占位符 3">
            <a:extLst>
              <a:ext uri="{FF2B5EF4-FFF2-40B4-BE49-F238E27FC236}">
                <a16:creationId xmlns:a16="http://schemas.microsoft.com/office/drawing/2014/main" id="{44E278D1-77B3-4740-9790-55C74415D8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3CDB4-0A14-4E34-9099-A01A5959DA8B}" type="slidenum">
              <a:rPr lang="en-US" altLang="zh-CN"/>
              <a:pPr/>
              <a:t>61</a:t>
            </a:fld>
            <a:endParaRPr lang="en-US" altLang="zh-CN"/>
          </a:p>
        </p:txBody>
      </p:sp>
      <p:grpSp>
        <p:nvGrpSpPr>
          <p:cNvPr id="942082" name="Group 2">
            <a:extLst>
              <a:ext uri="{FF2B5EF4-FFF2-40B4-BE49-F238E27FC236}">
                <a16:creationId xmlns:a16="http://schemas.microsoft.com/office/drawing/2014/main" id="{1F18652E-B66A-439F-AF39-10766E8384E3}"/>
              </a:ext>
            </a:extLst>
          </p:cNvPr>
          <p:cNvGrpSpPr>
            <a:grpSpLocks/>
          </p:cNvGrpSpPr>
          <p:nvPr/>
        </p:nvGrpSpPr>
        <p:grpSpPr bwMode="auto">
          <a:xfrm>
            <a:off x="1187450" y="1114425"/>
            <a:ext cx="6697663" cy="3827463"/>
            <a:chOff x="748" y="618"/>
            <a:chExt cx="4219" cy="2411"/>
          </a:xfrm>
        </p:grpSpPr>
        <p:sp>
          <p:nvSpPr>
            <p:cNvPr id="942083" name="Oval 3">
              <a:extLst>
                <a:ext uri="{FF2B5EF4-FFF2-40B4-BE49-F238E27FC236}">
                  <a16:creationId xmlns:a16="http://schemas.microsoft.com/office/drawing/2014/main" id="{1FF6C11E-1402-48D1-91CC-D9DC2282545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47" y="1067"/>
              <a:ext cx="530" cy="530"/>
            </a:xfrm>
            <a:prstGeom prst="ellipse">
              <a:avLst/>
            </a:prstGeom>
            <a:gradFill rotWithShape="1">
              <a:gsLst>
                <a:gs pos="0">
                  <a:srgbClr val="00FFFF"/>
                </a:gs>
                <a:gs pos="100000">
                  <a:srgbClr val="3366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3366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sz="2800">
                  <a:solidFill>
                    <a:srgbClr val="FF0000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</a:t>
              </a:r>
            </a:p>
          </p:txBody>
        </p:sp>
        <p:sp>
          <p:nvSpPr>
            <p:cNvPr id="942084" name="AutoShape 4">
              <a:extLst>
                <a:ext uri="{FF2B5EF4-FFF2-40B4-BE49-F238E27FC236}">
                  <a16:creationId xmlns:a16="http://schemas.microsoft.com/office/drawing/2014/main" id="{2D7B8301-EC84-41D1-9C67-6B2EDE9E175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763" y="1271"/>
              <a:ext cx="693" cy="82"/>
            </a:xfrm>
            <a:prstGeom prst="rightArrow">
              <a:avLst>
                <a:gd name="adj1" fmla="val 50000"/>
                <a:gd name="adj2" fmla="val 211280"/>
              </a:avLst>
            </a:prstGeom>
            <a:solidFill>
              <a:schemeClr val="tx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085" name="Oval 5">
              <a:extLst>
                <a:ext uri="{FF2B5EF4-FFF2-40B4-BE49-F238E27FC236}">
                  <a16:creationId xmlns:a16="http://schemas.microsoft.com/office/drawing/2014/main" id="{5499A6A7-CCA4-4C29-B14E-31D55E37704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65" y="1067"/>
              <a:ext cx="653" cy="490"/>
            </a:xfrm>
            <a:prstGeom prst="ellipse">
              <a:avLst/>
            </a:prstGeom>
            <a:gradFill rotWithShape="1">
              <a:gsLst>
                <a:gs pos="0">
                  <a:srgbClr val="00FFFF"/>
                </a:gs>
                <a:gs pos="100000">
                  <a:srgbClr val="3366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3366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sz="2400">
                  <a:solidFill>
                    <a:srgbClr val="FF0000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 +</a:t>
              </a:r>
            </a:p>
          </p:txBody>
        </p:sp>
        <p:sp>
          <p:nvSpPr>
            <p:cNvPr id="942086" name="Oval 6">
              <a:extLst>
                <a:ext uri="{FF2B5EF4-FFF2-40B4-BE49-F238E27FC236}">
                  <a16:creationId xmlns:a16="http://schemas.microsoft.com/office/drawing/2014/main" id="{D6971346-7ED7-4E1C-9D2D-92BBFDD1CEB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66" y="2251"/>
              <a:ext cx="693" cy="433"/>
            </a:xfrm>
            <a:prstGeom prst="ellipse">
              <a:avLst/>
            </a:prstGeom>
            <a:gradFill rotWithShape="1">
              <a:gsLst>
                <a:gs pos="0">
                  <a:srgbClr val="00FFFF"/>
                </a:gs>
                <a:gs pos="100000">
                  <a:srgbClr val="3366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3366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sz="2400">
                  <a:solidFill>
                    <a:srgbClr val="FF0000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   +</a:t>
              </a:r>
            </a:p>
          </p:txBody>
        </p:sp>
        <p:sp>
          <p:nvSpPr>
            <p:cNvPr id="942087" name="Oval 7">
              <a:extLst>
                <a:ext uri="{FF2B5EF4-FFF2-40B4-BE49-F238E27FC236}">
                  <a16:creationId xmlns:a16="http://schemas.microsoft.com/office/drawing/2014/main" id="{D01A3C8F-5A32-4493-9BD6-959885270E3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24" y="2251"/>
              <a:ext cx="817" cy="408"/>
            </a:xfrm>
            <a:prstGeom prst="ellipse">
              <a:avLst/>
            </a:prstGeom>
            <a:gradFill rotWithShape="1">
              <a:gsLst>
                <a:gs pos="0">
                  <a:srgbClr val="00FFFF"/>
                </a:gs>
                <a:gs pos="100000">
                  <a:srgbClr val="3366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3366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0" lang="en-US" altLang="zh-CN" sz="2400">
                  <a:solidFill>
                    <a:srgbClr val="FF0000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          +</a:t>
              </a:r>
            </a:p>
          </p:txBody>
        </p:sp>
        <p:sp>
          <p:nvSpPr>
            <p:cNvPr id="942088" name="AutoShape 8">
              <a:extLst>
                <a:ext uri="{FF2B5EF4-FFF2-40B4-BE49-F238E27FC236}">
                  <a16:creationId xmlns:a16="http://schemas.microsoft.com/office/drawing/2014/main" id="{B3A1F7DA-6D59-4ED4-AB04-CD6A74F7219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763" y="2414"/>
              <a:ext cx="693" cy="82"/>
            </a:xfrm>
            <a:prstGeom prst="rightArrow">
              <a:avLst>
                <a:gd name="adj1" fmla="val 50000"/>
                <a:gd name="adj2" fmla="val 211280"/>
              </a:avLst>
            </a:prstGeom>
            <a:solidFill>
              <a:schemeClr val="tx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2089" name="Line 9">
              <a:extLst>
                <a:ext uri="{FF2B5EF4-FFF2-40B4-BE49-F238E27FC236}">
                  <a16:creationId xmlns:a16="http://schemas.microsoft.com/office/drawing/2014/main" id="{2470B6D3-F428-4E8E-AA62-6F2F1267444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580" y="945"/>
              <a:ext cx="0" cy="734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2090" name="Line 10">
              <a:extLst>
                <a:ext uri="{FF2B5EF4-FFF2-40B4-BE49-F238E27FC236}">
                  <a16:creationId xmlns:a16="http://schemas.microsoft.com/office/drawing/2014/main" id="{276A32F3-1969-464C-A880-D19A2CC16DE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803" y="934"/>
              <a:ext cx="0" cy="734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2091" name="Line 11">
              <a:extLst>
                <a:ext uri="{FF2B5EF4-FFF2-40B4-BE49-F238E27FC236}">
                  <a16:creationId xmlns:a16="http://schemas.microsoft.com/office/drawing/2014/main" id="{ED936D83-165E-475D-96C1-A30087B32DD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580" y="2047"/>
              <a:ext cx="0" cy="735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2092" name="Line 12">
              <a:extLst>
                <a:ext uri="{FF2B5EF4-FFF2-40B4-BE49-F238E27FC236}">
                  <a16:creationId xmlns:a16="http://schemas.microsoft.com/office/drawing/2014/main" id="{58F33916-C7ED-418D-A84A-A747B8FDDC0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803" y="2047"/>
              <a:ext cx="0" cy="735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2093" name="Text Box 13">
              <a:extLst>
                <a:ext uri="{FF2B5EF4-FFF2-40B4-BE49-F238E27FC236}">
                  <a16:creationId xmlns:a16="http://schemas.microsoft.com/office/drawing/2014/main" id="{B206E1C5-0920-4853-85A5-33E0FCCE9C57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748" y="1216"/>
              <a:ext cx="115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zh-CN" altLang="en-US" sz="2400">
                  <a:solidFill>
                    <a:schemeClr val="tx1"/>
                  </a:solidFill>
                  <a:ea typeface="宋体" panose="02010600030101010101" pitchFamily="2" charset="-122"/>
                </a:rPr>
                <a:t>非极性分子</a:t>
              </a:r>
            </a:p>
          </p:txBody>
        </p:sp>
        <p:sp>
          <p:nvSpPr>
            <p:cNvPr id="942094" name="Text Box 14">
              <a:extLst>
                <a:ext uri="{FF2B5EF4-FFF2-40B4-BE49-F238E27FC236}">
                  <a16:creationId xmlns:a16="http://schemas.microsoft.com/office/drawing/2014/main" id="{96D094CA-3A5C-4916-B9DC-7A596D3DB1A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884" y="2326"/>
              <a:ext cx="9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zh-CN" altLang="en-US" sz="2400">
                  <a:solidFill>
                    <a:schemeClr val="tx1"/>
                  </a:solidFill>
                  <a:ea typeface="宋体" panose="02010600030101010101" pitchFamily="2" charset="-122"/>
                </a:rPr>
                <a:t>极性分子</a:t>
              </a:r>
            </a:p>
          </p:txBody>
        </p:sp>
        <p:sp>
          <p:nvSpPr>
            <p:cNvPr id="942095" name="Text Box 15">
              <a:extLst>
                <a:ext uri="{FF2B5EF4-FFF2-40B4-BE49-F238E27FC236}">
                  <a16:creationId xmlns:a16="http://schemas.microsoft.com/office/drawing/2014/main" id="{F9632FF6-5D65-4F69-AA54-6AC4FBC19B6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457" y="700"/>
              <a:ext cx="28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kumimoji="0" lang="zh-CN" altLang="zh-CN" sz="1800" b="0" baseline="-2500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42096" name="Text Box 16">
              <a:extLst>
                <a:ext uri="{FF2B5EF4-FFF2-40B4-BE49-F238E27FC236}">
                  <a16:creationId xmlns:a16="http://schemas.microsoft.com/office/drawing/2014/main" id="{6911E96F-29C3-4C94-91DA-0ACDC4EB558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457" y="657"/>
              <a:ext cx="28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3200">
                  <a:solidFill>
                    <a:srgbClr val="FF0000"/>
                  </a:solidFill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942097" name="Text Box 17">
              <a:extLst>
                <a:ext uri="{FF2B5EF4-FFF2-40B4-BE49-F238E27FC236}">
                  <a16:creationId xmlns:a16="http://schemas.microsoft.com/office/drawing/2014/main" id="{483BD602-19F5-4037-BF9C-F09B8E418DE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457" y="1761"/>
              <a:ext cx="28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3200">
                  <a:solidFill>
                    <a:srgbClr val="FF0000"/>
                  </a:solidFill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942098" name="Text Box 18">
              <a:extLst>
                <a:ext uri="{FF2B5EF4-FFF2-40B4-BE49-F238E27FC236}">
                  <a16:creationId xmlns:a16="http://schemas.microsoft.com/office/drawing/2014/main" id="{A4C9F59F-77BF-4017-AE5F-1ABEE0F5E8A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681" y="618"/>
              <a:ext cx="28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3200">
                  <a:solidFill>
                    <a:srgbClr val="FF0000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</a:p>
          </p:txBody>
        </p:sp>
        <p:sp>
          <p:nvSpPr>
            <p:cNvPr id="942099" name="Text Box 19">
              <a:extLst>
                <a:ext uri="{FF2B5EF4-FFF2-40B4-BE49-F238E27FC236}">
                  <a16:creationId xmlns:a16="http://schemas.microsoft.com/office/drawing/2014/main" id="{D103289C-2DE5-4751-8AC6-3644D33E9CC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631" y="1736"/>
              <a:ext cx="10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zh-CN" altLang="en-US" sz="2400">
                  <a:solidFill>
                    <a:schemeClr val="tx1"/>
                  </a:solidFill>
                  <a:ea typeface="宋体" panose="02010600030101010101" pitchFamily="2" charset="-122"/>
                </a:rPr>
                <a:t>外加电场</a:t>
              </a:r>
            </a:p>
          </p:txBody>
        </p:sp>
        <p:sp>
          <p:nvSpPr>
            <p:cNvPr id="942100" name="Text Box 20">
              <a:extLst>
                <a:ext uri="{FF2B5EF4-FFF2-40B4-BE49-F238E27FC236}">
                  <a16:creationId xmlns:a16="http://schemas.microsoft.com/office/drawing/2014/main" id="{2765BA4D-70F2-4EF2-9C2E-0E6CC8688271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988" y="1557"/>
              <a:ext cx="6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400" i="1">
                  <a:solidFill>
                    <a:schemeClr val="tx1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 </a:t>
              </a:r>
              <a:r>
                <a:rPr kumimoji="0" lang="en-US" altLang="zh-CN" sz="2400">
                  <a:solidFill>
                    <a:schemeClr val="tx1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= 0</a:t>
              </a:r>
            </a:p>
          </p:txBody>
        </p:sp>
        <p:sp>
          <p:nvSpPr>
            <p:cNvPr id="942101" name="Text Box 21">
              <a:extLst>
                <a:ext uri="{FF2B5EF4-FFF2-40B4-BE49-F238E27FC236}">
                  <a16:creationId xmlns:a16="http://schemas.microsoft.com/office/drawing/2014/main" id="{88E75C74-FBAD-4FB0-9233-073969A440A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110" y="2686"/>
              <a:ext cx="5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400" i="1">
                  <a:solidFill>
                    <a:schemeClr val="tx1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</a:t>
              </a:r>
            </a:p>
          </p:txBody>
        </p:sp>
        <p:sp>
          <p:nvSpPr>
            <p:cNvPr id="942102" name="Text Box 22">
              <a:extLst>
                <a:ext uri="{FF2B5EF4-FFF2-40B4-BE49-F238E27FC236}">
                  <a16:creationId xmlns:a16="http://schemas.microsoft.com/office/drawing/2014/main" id="{F21B3A5B-D81F-45D4-8336-DB5DA61CEB7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029" y="1598"/>
              <a:ext cx="44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400">
                  <a:solidFill>
                    <a:schemeClr val="tx1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</a:t>
              </a:r>
              <a:r>
                <a:rPr kumimoji="0" lang="en-US" altLang="zh-CN" sz="2400" i="1">
                  <a:solidFill>
                    <a:schemeClr val="tx1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</a:t>
              </a:r>
            </a:p>
          </p:txBody>
        </p:sp>
        <p:sp>
          <p:nvSpPr>
            <p:cNvPr id="942103" name="Text Box 23">
              <a:extLst>
                <a:ext uri="{FF2B5EF4-FFF2-40B4-BE49-F238E27FC236}">
                  <a16:creationId xmlns:a16="http://schemas.microsoft.com/office/drawing/2014/main" id="{2077ED14-064C-443B-97CC-256F0306D16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947" y="2741"/>
              <a:ext cx="8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400" i="1">
                  <a:solidFill>
                    <a:schemeClr val="tx1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 + </a:t>
              </a:r>
              <a:r>
                <a:rPr kumimoji="0" lang="en-US" altLang="zh-CN" sz="2400">
                  <a:solidFill>
                    <a:schemeClr val="tx1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</a:t>
              </a:r>
              <a:r>
                <a:rPr kumimoji="0" lang="en-US" altLang="zh-CN" sz="2400" i="1">
                  <a:solidFill>
                    <a:schemeClr val="tx1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</a:t>
              </a:r>
            </a:p>
          </p:txBody>
        </p:sp>
        <p:sp>
          <p:nvSpPr>
            <p:cNvPr id="942104" name="Text Box 24">
              <a:extLst>
                <a:ext uri="{FF2B5EF4-FFF2-40B4-BE49-F238E27FC236}">
                  <a16:creationId xmlns:a16="http://schemas.microsoft.com/office/drawing/2014/main" id="{B8958FD8-F52C-494B-8DDC-97287CAB01D1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681" y="1761"/>
              <a:ext cx="28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3200">
                  <a:solidFill>
                    <a:srgbClr val="FF0000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</a:p>
          </p:txBody>
        </p:sp>
      </p:grpSp>
      <p:sp>
        <p:nvSpPr>
          <p:cNvPr id="942105" name="Rectangle 25">
            <a:extLst>
              <a:ext uri="{FF2B5EF4-FFF2-40B4-BE49-F238E27FC236}">
                <a16:creationId xmlns:a16="http://schemas.microsoft.com/office/drawing/2014/main" id="{FF3678F3-8D9D-425C-BEAB-EC911B9B85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388" y="44450"/>
            <a:ext cx="8785225" cy="1225550"/>
          </a:xfrm>
          <a:noFill/>
          <a:ln/>
        </p:spPr>
        <p:txBody>
          <a:bodyPr/>
          <a:lstStyle/>
          <a:p>
            <a:pPr marL="609600" indent="-609600" algn="just">
              <a:buFontTx/>
              <a:buAutoNum type="circleNumDbPlain" startAt="2"/>
            </a:pPr>
            <a:r>
              <a:rPr lang="zh-CN" altLang="en-US" sz="4000" b="1">
                <a:ea typeface="楷体_GB2312" pitchFamily="49" charset="-122"/>
              </a:rPr>
              <a:t>诱导偶极：在外电场诱导下产生的偶极矩称为诱导偶极</a:t>
            </a:r>
            <a:r>
              <a:rPr lang="en-US" altLang="zh-CN" sz="4000" b="1">
                <a:ea typeface="楷体_GB2312" pitchFamily="49" charset="-122"/>
              </a:rPr>
              <a:t>(</a:t>
            </a:r>
            <a:r>
              <a:rPr lang="zh-CN" altLang="en-US" sz="4000" b="1">
                <a:ea typeface="楷体_GB2312" pitchFamily="49" charset="-122"/>
              </a:rPr>
              <a:t>用</a:t>
            </a:r>
            <a:r>
              <a:rPr lang="zh-CN" altLang="en-US" sz="4000" b="1">
                <a:ea typeface="楷体_GB2312" pitchFamily="49" charset="-122"/>
                <a:sym typeface="Symbol" panose="05050102010706020507" pitchFamily="18" charset="2"/>
              </a:rPr>
              <a:t></a:t>
            </a:r>
            <a:r>
              <a:rPr lang="zh-CN" altLang="en-US" sz="4000" b="1" i="1">
                <a:ea typeface="楷体_GB2312" pitchFamily="49" charset="-122"/>
                <a:sym typeface="Symbol" panose="05050102010706020507" pitchFamily="18" charset="2"/>
              </a:rPr>
              <a:t></a:t>
            </a:r>
            <a:r>
              <a:rPr lang="zh-CN" altLang="en-US" sz="4000" b="1">
                <a:ea typeface="楷体_GB2312" pitchFamily="49" charset="-122"/>
                <a:sym typeface="Symbol" panose="05050102010706020507" pitchFamily="18" charset="2"/>
              </a:rPr>
              <a:t>表示</a:t>
            </a:r>
            <a:r>
              <a:rPr lang="en-US" altLang="zh-CN" sz="4000" b="1">
                <a:ea typeface="楷体_GB2312" pitchFamily="49" charset="-122"/>
              </a:rPr>
              <a:t>)</a:t>
            </a:r>
            <a:r>
              <a:rPr lang="zh-CN" altLang="en-US" sz="4000" b="1">
                <a:ea typeface="楷体_GB2312" pitchFamily="49" charset="-122"/>
              </a:rPr>
              <a:t>。</a:t>
            </a:r>
          </a:p>
        </p:txBody>
      </p:sp>
      <p:sp>
        <p:nvSpPr>
          <p:cNvPr id="942106" name="Text Box 26">
            <a:extLst>
              <a:ext uri="{FF2B5EF4-FFF2-40B4-BE49-F238E27FC236}">
                <a16:creationId xmlns:a16="http://schemas.microsoft.com/office/drawing/2014/main" id="{7B4DB8AD-A51F-41E1-92B0-6AEAB4A15D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338" y="4797425"/>
            <a:ext cx="8532812" cy="194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5000"/>
              </a:lnSpc>
              <a:spcBef>
                <a:spcPct val="50000"/>
              </a:spcBef>
            </a:pPr>
            <a:r>
              <a:rPr lang="zh-CN" altLang="en-US" sz="3200">
                <a:solidFill>
                  <a:schemeClr val="tx1"/>
                </a:solidFill>
              </a:rPr>
              <a:t>诱导偶极的强度大小和</a:t>
            </a:r>
            <a:r>
              <a:rPr lang="zh-CN" altLang="en-US" sz="3200">
                <a:solidFill>
                  <a:srgbClr val="0000CC"/>
                </a:solidFill>
              </a:rPr>
              <a:t>电场强度</a:t>
            </a:r>
            <a:r>
              <a:rPr lang="zh-CN" altLang="en-US" sz="3200">
                <a:solidFill>
                  <a:schemeClr val="tx1"/>
                </a:solidFill>
              </a:rPr>
              <a:t>成正比</a:t>
            </a:r>
            <a:r>
              <a:rPr lang="en-US" altLang="zh-CN" sz="3200">
                <a:solidFill>
                  <a:schemeClr val="tx1"/>
                </a:solidFill>
              </a:rPr>
              <a:t>, </a:t>
            </a:r>
            <a:r>
              <a:rPr lang="zh-CN" altLang="en-US" sz="3200">
                <a:solidFill>
                  <a:schemeClr val="tx1"/>
                </a:solidFill>
              </a:rPr>
              <a:t>也和</a:t>
            </a:r>
            <a:r>
              <a:rPr lang="zh-CN" altLang="en-US" sz="3200">
                <a:solidFill>
                  <a:srgbClr val="0000CC"/>
                </a:solidFill>
              </a:rPr>
              <a:t>分子的变形性</a:t>
            </a:r>
            <a:r>
              <a:rPr lang="zh-CN" altLang="en-US" sz="3200">
                <a:solidFill>
                  <a:schemeClr val="tx1"/>
                </a:solidFill>
              </a:rPr>
              <a:t>成正比</a:t>
            </a:r>
            <a:r>
              <a:rPr lang="en-US" altLang="zh-CN" sz="3200">
                <a:solidFill>
                  <a:schemeClr val="tx1"/>
                </a:solidFill>
              </a:rPr>
              <a:t>. </a:t>
            </a:r>
            <a:r>
              <a:rPr lang="zh-CN" altLang="en-US" sz="3200">
                <a:solidFill>
                  <a:schemeClr val="tx1"/>
                </a:solidFill>
              </a:rPr>
              <a:t>所谓分子的变形性</a:t>
            </a:r>
            <a:r>
              <a:rPr lang="en-US" altLang="zh-CN" sz="3200">
                <a:solidFill>
                  <a:schemeClr val="tx1"/>
                </a:solidFill>
              </a:rPr>
              <a:t>, </a:t>
            </a:r>
            <a:r>
              <a:rPr lang="zh-CN" altLang="en-US" sz="3200">
                <a:solidFill>
                  <a:schemeClr val="tx1"/>
                </a:solidFill>
              </a:rPr>
              <a:t>即为分子的正负电重心的可分程度</a:t>
            </a:r>
            <a:r>
              <a:rPr lang="en-US" altLang="zh-CN" sz="3200">
                <a:solidFill>
                  <a:schemeClr val="tx1"/>
                </a:solidFill>
              </a:rPr>
              <a:t>, </a:t>
            </a:r>
            <a:r>
              <a:rPr lang="zh-CN" altLang="en-US" sz="3200">
                <a:solidFill>
                  <a:schemeClr val="tx1"/>
                </a:solidFill>
              </a:rPr>
              <a:t>分子体积越大</a:t>
            </a:r>
            <a:r>
              <a:rPr lang="en-US" altLang="zh-CN" sz="3200">
                <a:solidFill>
                  <a:schemeClr val="tx1"/>
                </a:solidFill>
              </a:rPr>
              <a:t>, </a:t>
            </a:r>
            <a:r>
              <a:rPr lang="zh-CN" altLang="en-US" sz="3200">
                <a:solidFill>
                  <a:schemeClr val="tx1"/>
                </a:solidFill>
              </a:rPr>
              <a:t>电子越多</a:t>
            </a:r>
            <a:r>
              <a:rPr lang="en-US" altLang="zh-CN" sz="3200">
                <a:solidFill>
                  <a:schemeClr val="tx1"/>
                </a:solidFill>
              </a:rPr>
              <a:t>, </a:t>
            </a:r>
            <a:r>
              <a:rPr lang="zh-CN" altLang="en-US" sz="3200">
                <a:solidFill>
                  <a:schemeClr val="tx1"/>
                </a:solidFill>
              </a:rPr>
              <a:t>变形性越大</a:t>
            </a:r>
            <a:r>
              <a:rPr lang="en-US" altLang="zh-CN" sz="3200">
                <a:solidFill>
                  <a:schemeClr val="tx1"/>
                </a:solidFill>
              </a:rPr>
              <a:t>.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942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42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0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>
            <a:extLst>
              <a:ext uri="{FF2B5EF4-FFF2-40B4-BE49-F238E27FC236}">
                <a16:creationId xmlns:a16="http://schemas.microsoft.com/office/drawing/2014/main" id="{69BC0CAC-3245-4BE9-BBC4-C2448AAA18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7A884-E487-4F14-8E3C-8FC16907491C}" type="slidenum">
              <a:rPr lang="en-US" altLang="zh-CN"/>
              <a:pPr/>
              <a:t>62</a:t>
            </a:fld>
            <a:endParaRPr lang="en-US" altLang="zh-CN"/>
          </a:p>
        </p:txBody>
      </p:sp>
      <p:sp>
        <p:nvSpPr>
          <p:cNvPr id="943106" name="Rectangle 2">
            <a:extLst>
              <a:ext uri="{FF2B5EF4-FFF2-40B4-BE49-F238E27FC236}">
                <a16:creationId xmlns:a16="http://schemas.microsoft.com/office/drawing/2014/main" id="{AC420E34-0968-49DD-A317-A01925EBF5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333375"/>
            <a:ext cx="8207375" cy="5400675"/>
          </a:xfrm>
        </p:spPr>
        <p:txBody>
          <a:bodyPr/>
          <a:lstStyle/>
          <a:p>
            <a:pPr marL="609600" indent="-609600" algn="just">
              <a:lnSpc>
                <a:spcPct val="110000"/>
              </a:lnSpc>
              <a:buFontTx/>
              <a:buAutoNum type="circleNumDbPlain" startAt="3"/>
            </a:pPr>
            <a:r>
              <a:rPr lang="zh-CN" altLang="en-US" sz="4000" b="1">
                <a:ea typeface="楷体_GB2312" pitchFamily="49" charset="-122"/>
              </a:rPr>
              <a:t>瞬间偶极：</a:t>
            </a:r>
            <a:r>
              <a:rPr lang="zh-CN" altLang="en-US" sz="4000" b="1">
                <a:solidFill>
                  <a:srgbClr val="0000CC"/>
                </a:solidFill>
                <a:ea typeface="楷体_GB2312" pitchFamily="49" charset="-122"/>
              </a:rPr>
              <a:t>任何一个分子</a:t>
            </a:r>
            <a:r>
              <a:rPr lang="zh-CN" altLang="en-US" sz="4000" b="1">
                <a:ea typeface="楷体_GB2312" pitchFamily="49" charset="-122"/>
              </a:rPr>
              <a:t>，由于不断运动的电子和不停振动的原子核在某一瞬间的相对位移，而造成</a:t>
            </a:r>
            <a:r>
              <a:rPr lang="zh-CN" altLang="en-US" sz="4000" b="1">
                <a:solidFill>
                  <a:srgbClr val="0000CC"/>
                </a:solidFill>
                <a:ea typeface="楷体_GB2312" pitchFamily="49" charset="-122"/>
              </a:rPr>
              <a:t>分子正、负电荷重心在瞬间分离</a:t>
            </a:r>
            <a:r>
              <a:rPr lang="zh-CN" altLang="en-US" sz="4000" b="1">
                <a:ea typeface="楷体_GB2312" pitchFamily="49" charset="-122"/>
              </a:rPr>
              <a:t>，这时产生的偶极矩称为瞬间偶极。 瞬间偶极主要与分子的变形性大小有关。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43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3106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D5A133B8-F960-4BD7-881A-D135408796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870AF-4883-42FE-B15D-E30F08DD9513}" type="slidenum">
              <a:rPr lang="en-US" altLang="zh-CN"/>
              <a:pPr/>
              <a:t>63</a:t>
            </a:fld>
            <a:endParaRPr lang="en-US" altLang="zh-CN"/>
          </a:p>
        </p:txBody>
      </p:sp>
      <p:sp>
        <p:nvSpPr>
          <p:cNvPr id="903170" name="Rectangle 2">
            <a:extLst>
              <a:ext uri="{FF2B5EF4-FFF2-40B4-BE49-F238E27FC236}">
                <a16:creationId xmlns:a16="http://schemas.microsoft.com/office/drawing/2014/main" id="{8958063D-FC88-46B7-9069-75706F074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333375"/>
            <a:ext cx="84963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000">
                <a:solidFill>
                  <a:schemeClr val="tx1"/>
                </a:solidFill>
              </a:rPr>
              <a:t>5.3.3 </a:t>
            </a:r>
            <a:r>
              <a:rPr lang="zh-CN" altLang="en-US" sz="4000">
                <a:solidFill>
                  <a:schemeClr val="tx1"/>
                </a:solidFill>
              </a:rPr>
              <a:t>分子间相互作用力</a:t>
            </a:r>
          </a:p>
        </p:txBody>
      </p:sp>
      <p:sp>
        <p:nvSpPr>
          <p:cNvPr id="903171" name="Rectangle 3">
            <a:extLst>
              <a:ext uri="{FF2B5EF4-FFF2-40B4-BE49-F238E27FC236}">
                <a16:creationId xmlns:a16="http://schemas.microsoft.com/office/drawing/2014/main" id="{EBBC5F54-5304-4256-80C2-F855AD022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196975"/>
            <a:ext cx="8496300" cy="435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61950" indent="-3619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4133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  <a:buFontTx/>
              <a:buChar char="•"/>
            </a:pPr>
            <a:r>
              <a:rPr lang="zh-CN" altLang="en-US" sz="4000">
                <a:solidFill>
                  <a:schemeClr val="hlink"/>
                </a:solidFill>
                <a:ea typeface="楷体_GB2312" pitchFamily="49" charset="-122"/>
              </a:rPr>
              <a:t>分子间相互作用力</a:t>
            </a:r>
            <a:r>
              <a:rPr lang="zh-CN" altLang="en-US" sz="4000">
                <a:ea typeface="楷体_GB2312" pitchFamily="49" charset="-122"/>
              </a:rPr>
              <a:t>：分子之间的弱相互作用，其能量只有</a:t>
            </a:r>
            <a:r>
              <a:rPr lang="zh-CN" altLang="en-US" sz="4000">
                <a:solidFill>
                  <a:srgbClr val="0000CC"/>
                </a:solidFill>
                <a:ea typeface="楷体_GB2312" pitchFamily="49" charset="-122"/>
              </a:rPr>
              <a:t>几到几十</a:t>
            </a:r>
            <a:r>
              <a:rPr lang="en-US" altLang="zh-CN" sz="4000">
                <a:solidFill>
                  <a:srgbClr val="0000CC"/>
                </a:solidFill>
                <a:ea typeface="楷体_GB2312" pitchFamily="49" charset="-122"/>
              </a:rPr>
              <a:t>kJ</a:t>
            </a:r>
            <a:r>
              <a:rPr lang="en-US" altLang="zh-CN" sz="4000">
                <a:solidFill>
                  <a:srgbClr val="0000FF"/>
                </a:solidFill>
                <a:ea typeface="楷体_GB2312" pitchFamily="49" charset="-122"/>
                <a:sym typeface="Symbol" panose="05050102010706020507" pitchFamily="18" charset="2"/>
              </a:rPr>
              <a:t>•</a:t>
            </a:r>
            <a:r>
              <a:rPr lang="en-US" altLang="zh-CN" sz="4000">
                <a:solidFill>
                  <a:srgbClr val="0000CC"/>
                </a:solidFill>
                <a:ea typeface="楷体_GB2312" pitchFamily="49" charset="-122"/>
              </a:rPr>
              <a:t>mol</a:t>
            </a:r>
            <a:r>
              <a:rPr lang="en-US" altLang="zh-CN" sz="4000">
                <a:solidFill>
                  <a:srgbClr val="0000FF"/>
                </a:solidFill>
                <a:ea typeface="楷体_GB2312" pitchFamily="49" charset="-122"/>
                <a:sym typeface="Symbol" panose="05050102010706020507" pitchFamily="18" charset="2"/>
              </a:rPr>
              <a:t></a:t>
            </a:r>
            <a:r>
              <a:rPr lang="en-US" altLang="zh-CN" sz="4000">
                <a:solidFill>
                  <a:srgbClr val="0000CC"/>
                </a:solidFill>
                <a:ea typeface="楷体_GB2312" pitchFamily="49" charset="-122"/>
              </a:rPr>
              <a:t>1</a:t>
            </a:r>
            <a:r>
              <a:rPr lang="zh-CN" altLang="en-US" sz="4000">
                <a:ea typeface="楷体_GB2312" pitchFamily="49" charset="-122"/>
              </a:rPr>
              <a:t>，包括</a:t>
            </a:r>
            <a:r>
              <a:rPr lang="zh-CN" altLang="en-US" sz="4000">
                <a:solidFill>
                  <a:schemeClr val="hlink"/>
                </a:solidFill>
                <a:ea typeface="楷体_GB2312" pitchFamily="49" charset="-122"/>
              </a:rPr>
              <a:t>范德华力</a:t>
            </a:r>
            <a:r>
              <a:rPr lang="en-US" altLang="zh-CN" sz="4000">
                <a:ea typeface="楷体_GB2312" pitchFamily="49" charset="-122"/>
              </a:rPr>
              <a:t>(</a:t>
            </a:r>
            <a:r>
              <a:rPr lang="zh-CN" altLang="en-US" sz="4000">
                <a:ea typeface="楷体_GB2312" pitchFamily="49" charset="-122"/>
              </a:rPr>
              <a:t>分子间力</a:t>
            </a:r>
            <a:r>
              <a:rPr lang="en-US" altLang="zh-CN" sz="4000">
                <a:ea typeface="楷体_GB2312" pitchFamily="49" charset="-122"/>
              </a:rPr>
              <a:t>)</a:t>
            </a:r>
            <a:r>
              <a:rPr lang="en-US" altLang="zh-CN" sz="4000">
                <a:solidFill>
                  <a:schemeClr val="hlink"/>
                </a:solidFill>
                <a:ea typeface="楷体_GB2312" pitchFamily="49" charset="-122"/>
              </a:rPr>
              <a:t> </a:t>
            </a:r>
            <a:r>
              <a:rPr lang="zh-CN" altLang="en-US" sz="4000">
                <a:solidFill>
                  <a:schemeClr val="hlink"/>
                </a:solidFill>
                <a:ea typeface="楷体_GB2312" pitchFamily="49" charset="-122"/>
              </a:rPr>
              <a:t>、氢键和疏水作用等。</a:t>
            </a:r>
            <a:endParaRPr lang="zh-CN" altLang="en-US" sz="4000">
              <a:ea typeface="楷体_GB2312" pitchFamily="49" charset="-122"/>
            </a:endParaRPr>
          </a:p>
          <a:p>
            <a:pPr algn="just">
              <a:spcBef>
                <a:spcPct val="50000"/>
              </a:spcBef>
              <a:buFontTx/>
              <a:buChar char="•"/>
            </a:pPr>
            <a:r>
              <a:rPr lang="zh-CN" altLang="en-US" sz="4000">
                <a:ea typeface="楷体_GB2312" pitchFamily="49" charset="-122"/>
              </a:rPr>
              <a:t>范德华力根据不同来源分为三种：</a:t>
            </a:r>
          </a:p>
          <a:p>
            <a:pPr algn="just">
              <a:spcBef>
                <a:spcPct val="50000"/>
              </a:spcBef>
            </a:pPr>
            <a:r>
              <a:rPr lang="zh-CN" altLang="en-US" sz="4000">
                <a:solidFill>
                  <a:srgbClr val="0000FF"/>
                </a:solidFill>
                <a:ea typeface="楷体_GB2312" pitchFamily="49" charset="-122"/>
              </a:rPr>
              <a:t>    取向力、诱导力、色散力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03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03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03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3">
            <a:extLst>
              <a:ext uri="{FF2B5EF4-FFF2-40B4-BE49-F238E27FC236}">
                <a16:creationId xmlns:a16="http://schemas.microsoft.com/office/drawing/2014/main" id="{8B38834C-794E-4444-B3A1-95D5D0B9D6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DDEDB-9A4A-43C6-B29C-20A24223364F}" type="slidenum">
              <a:rPr lang="en-US" altLang="zh-CN"/>
              <a:pPr/>
              <a:t>64</a:t>
            </a:fld>
            <a:endParaRPr lang="en-US" altLang="zh-CN"/>
          </a:p>
        </p:txBody>
      </p:sp>
      <p:sp>
        <p:nvSpPr>
          <p:cNvPr id="904194" name="Rectangle 2">
            <a:extLst>
              <a:ext uri="{FF2B5EF4-FFF2-40B4-BE49-F238E27FC236}">
                <a16:creationId xmlns:a16="http://schemas.microsoft.com/office/drawing/2014/main" id="{B528D072-CBE5-46A7-9D60-69148C093E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388" y="765175"/>
            <a:ext cx="7632700" cy="914400"/>
          </a:xfrm>
        </p:spPr>
        <p:txBody>
          <a:bodyPr/>
          <a:lstStyle/>
          <a:p>
            <a:pPr algn="l"/>
            <a:r>
              <a:rPr lang="en-US" altLang="zh-CN" sz="3600" b="1">
                <a:solidFill>
                  <a:schemeClr val="tx1"/>
                </a:solidFill>
                <a:ea typeface="楷体_GB2312" pitchFamily="49" charset="-122"/>
              </a:rPr>
              <a:t>(1) </a:t>
            </a:r>
            <a:r>
              <a:rPr lang="zh-CN" altLang="en-US" sz="3600" b="1">
                <a:solidFill>
                  <a:schemeClr val="tx1"/>
                </a:solidFill>
                <a:ea typeface="楷体_GB2312" pitchFamily="49" charset="-122"/>
              </a:rPr>
              <a:t>取向力</a:t>
            </a:r>
            <a:r>
              <a:rPr lang="en-US" altLang="zh-CN" sz="3600" b="1">
                <a:solidFill>
                  <a:schemeClr val="tx1"/>
                </a:solidFill>
                <a:ea typeface="楷体_GB2312" pitchFamily="49" charset="-122"/>
              </a:rPr>
              <a:t>(</a:t>
            </a:r>
            <a:r>
              <a:rPr lang="zh-CN" altLang="en-US" sz="3600" b="1">
                <a:solidFill>
                  <a:schemeClr val="tx1"/>
                </a:solidFill>
                <a:ea typeface="楷体_GB2312" pitchFamily="49" charset="-122"/>
              </a:rPr>
              <a:t>定向力或葛生</a:t>
            </a:r>
            <a:r>
              <a:rPr lang="en-US" altLang="zh-CN" sz="3600" b="1">
                <a:solidFill>
                  <a:schemeClr val="tx1"/>
                </a:solidFill>
                <a:ea typeface="楷体_GB2312" pitchFamily="49" charset="-122"/>
              </a:rPr>
              <a:t>Keeson</a:t>
            </a:r>
            <a:r>
              <a:rPr lang="zh-CN" altLang="en-US" sz="3600" b="1">
                <a:solidFill>
                  <a:schemeClr val="tx1"/>
                </a:solidFill>
                <a:ea typeface="楷体_GB2312" pitchFamily="49" charset="-122"/>
              </a:rPr>
              <a:t>力</a:t>
            </a:r>
            <a:r>
              <a:rPr lang="en-US" altLang="zh-CN" sz="3600" b="1">
                <a:solidFill>
                  <a:schemeClr val="tx1"/>
                </a:solidFill>
                <a:ea typeface="楷体_GB2312" pitchFamily="49" charset="-122"/>
              </a:rPr>
              <a:t>)</a:t>
            </a:r>
          </a:p>
        </p:txBody>
      </p:sp>
      <p:sp>
        <p:nvSpPr>
          <p:cNvPr id="904195" name="Rectangle 3">
            <a:extLst>
              <a:ext uri="{FF2B5EF4-FFF2-40B4-BE49-F238E27FC236}">
                <a16:creationId xmlns:a16="http://schemas.microsoft.com/office/drawing/2014/main" id="{20EDF426-451B-4D69-BB85-18AC79AF70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557338"/>
            <a:ext cx="8353425" cy="1223962"/>
          </a:xfrm>
        </p:spPr>
        <p:txBody>
          <a:bodyPr/>
          <a:lstStyle/>
          <a:p>
            <a:pPr marL="0" indent="0" algn="just">
              <a:lnSpc>
                <a:spcPct val="90000"/>
              </a:lnSpc>
              <a:buFontTx/>
              <a:buNone/>
            </a:pPr>
            <a:r>
              <a:rPr lang="en-US" altLang="zh-CN" sz="3600" b="1">
                <a:ea typeface="楷体_GB2312" pitchFamily="49" charset="-122"/>
              </a:rPr>
              <a:t>      </a:t>
            </a:r>
            <a:r>
              <a:rPr lang="zh-CN" altLang="en-US" sz="3600" b="1">
                <a:ea typeface="楷体_GB2312" pitchFamily="49" charset="-122"/>
              </a:rPr>
              <a:t>极性分子与极性分子之间的固有偶极间的</a:t>
            </a:r>
            <a:r>
              <a:rPr lang="zh-CN" altLang="en-US" sz="3600" b="1">
                <a:solidFill>
                  <a:schemeClr val="hlink"/>
                </a:solidFill>
                <a:ea typeface="楷体_GB2312" pitchFamily="49" charset="-122"/>
              </a:rPr>
              <a:t>静电引力</a:t>
            </a:r>
            <a:r>
              <a:rPr lang="zh-CN" altLang="en-US" sz="3600" b="1">
                <a:ea typeface="楷体_GB2312" pitchFamily="49" charset="-122"/>
              </a:rPr>
              <a:t>。</a:t>
            </a:r>
          </a:p>
        </p:txBody>
      </p:sp>
      <p:grpSp>
        <p:nvGrpSpPr>
          <p:cNvPr id="904196" name="Group 4">
            <a:extLst>
              <a:ext uri="{FF2B5EF4-FFF2-40B4-BE49-F238E27FC236}">
                <a16:creationId xmlns:a16="http://schemas.microsoft.com/office/drawing/2014/main" id="{066E6C6C-D14E-466A-BFF1-900316AC50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39750" y="2708275"/>
            <a:ext cx="4824413" cy="3825875"/>
            <a:chOff x="1474" y="1207"/>
            <a:chExt cx="3923" cy="3113"/>
          </a:xfrm>
        </p:grpSpPr>
        <p:pic>
          <p:nvPicPr>
            <p:cNvPr id="904197" name="Picture 5">
              <a:extLst>
                <a:ext uri="{FF2B5EF4-FFF2-40B4-BE49-F238E27FC236}">
                  <a16:creationId xmlns:a16="http://schemas.microsoft.com/office/drawing/2014/main" id="{5BE25ABB-4EB9-4A33-A5BC-7056AB6F5B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4" y="1212"/>
              <a:ext cx="3923" cy="3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4198" name="Picture 6">
              <a:extLst>
                <a:ext uri="{FF2B5EF4-FFF2-40B4-BE49-F238E27FC236}">
                  <a16:creationId xmlns:a16="http://schemas.microsoft.com/office/drawing/2014/main" id="{BD9630A5-E1B6-4943-9841-9DF8519B8A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62"/>
            <a:stretch>
              <a:fillRect/>
            </a:stretch>
          </p:blipFill>
          <p:spPr bwMode="auto">
            <a:xfrm>
              <a:off x="3243" y="1207"/>
              <a:ext cx="2086" cy="9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04199" name="Text Box 7">
            <a:extLst>
              <a:ext uri="{FF2B5EF4-FFF2-40B4-BE49-F238E27FC236}">
                <a16:creationId xmlns:a16="http://schemas.microsoft.com/office/drawing/2014/main" id="{0E39A8DD-B7AD-4825-B6E1-A43EC928D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2725" y="3429000"/>
            <a:ext cx="3529013" cy="11906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zh-CN" altLang="en-US" sz="3600">
                <a:solidFill>
                  <a:srgbClr val="0000FF"/>
                </a:solidFill>
              </a:rPr>
              <a:t>分子偶极矩愈大</a:t>
            </a:r>
            <a:r>
              <a:rPr lang="en-US" altLang="zh-CN" sz="3600">
                <a:solidFill>
                  <a:srgbClr val="0000FF"/>
                </a:solidFill>
              </a:rPr>
              <a:t>, </a:t>
            </a:r>
            <a:r>
              <a:rPr lang="zh-CN" altLang="en-US" sz="3600">
                <a:solidFill>
                  <a:srgbClr val="0000FF"/>
                </a:solidFill>
              </a:rPr>
              <a:t>取向力越大。</a:t>
            </a:r>
          </a:p>
        </p:txBody>
      </p:sp>
      <p:sp>
        <p:nvSpPr>
          <p:cNvPr id="904201" name="Text Box 9">
            <a:extLst>
              <a:ext uri="{FF2B5EF4-FFF2-40B4-BE49-F238E27FC236}">
                <a16:creationId xmlns:a16="http://schemas.microsoft.com/office/drawing/2014/main" id="{F9DD027B-1FDC-4E1E-BDA2-93C37ADC2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15888"/>
            <a:ext cx="6121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000">
                <a:solidFill>
                  <a:schemeClr val="tx1"/>
                </a:solidFill>
              </a:rPr>
              <a:t>1. </a:t>
            </a:r>
            <a:r>
              <a:rPr lang="zh-CN" altLang="en-US" sz="4000">
                <a:solidFill>
                  <a:schemeClr val="tx1"/>
                </a:solidFill>
              </a:rPr>
              <a:t>分子间力</a:t>
            </a:r>
            <a:r>
              <a:rPr lang="en-US" altLang="zh-CN" sz="4000">
                <a:solidFill>
                  <a:schemeClr val="tx1"/>
                </a:solidFill>
              </a:rPr>
              <a:t>(</a:t>
            </a:r>
            <a:r>
              <a:rPr lang="zh-CN" altLang="en-US" sz="4000">
                <a:solidFill>
                  <a:schemeClr val="tx1"/>
                </a:solidFill>
              </a:rPr>
              <a:t>范德华力</a:t>
            </a:r>
            <a:r>
              <a:rPr lang="en-US" altLang="zh-CN" sz="4000">
                <a:solidFill>
                  <a:schemeClr val="tx1"/>
                </a:solidFill>
              </a:rPr>
              <a:t>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04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04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04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4195" grpId="0" build="p"/>
      <p:bldP spid="90419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灯片编号占位符 1">
            <a:extLst>
              <a:ext uri="{FF2B5EF4-FFF2-40B4-BE49-F238E27FC236}">
                <a16:creationId xmlns:a16="http://schemas.microsoft.com/office/drawing/2014/main" id="{9E0B0349-FDB9-4F72-9011-E935EE7E28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F498F-C530-4B0E-BC2E-463E8C479D6A}" type="slidenum">
              <a:rPr lang="en-US" altLang="zh-CN"/>
              <a:pPr/>
              <a:t>65</a:t>
            </a:fld>
            <a:endParaRPr lang="en-US" altLang="zh-CN"/>
          </a:p>
        </p:txBody>
      </p:sp>
      <p:sp>
        <p:nvSpPr>
          <p:cNvPr id="905219" name="Rectangle 3">
            <a:extLst>
              <a:ext uri="{FF2B5EF4-FFF2-40B4-BE49-F238E27FC236}">
                <a16:creationId xmlns:a16="http://schemas.microsoft.com/office/drawing/2014/main" id="{E1B2FE29-3CDF-44E4-BA88-E5D4E5DC4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188913"/>
            <a:ext cx="61658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4000">
                <a:solidFill>
                  <a:schemeClr val="tx1"/>
                </a:solidFill>
                <a:ea typeface="宋体" panose="02010600030101010101" pitchFamily="2" charset="-122"/>
              </a:rPr>
              <a:t>(2) </a:t>
            </a:r>
            <a:r>
              <a:rPr lang="zh-CN" altLang="en-US" sz="4000">
                <a:solidFill>
                  <a:schemeClr val="tx1"/>
                </a:solidFill>
                <a:ea typeface="宋体" panose="02010600030101010101" pitchFamily="2" charset="-122"/>
              </a:rPr>
              <a:t>诱导力</a:t>
            </a:r>
            <a:r>
              <a:rPr lang="en-US" altLang="zh-CN" sz="4000">
                <a:solidFill>
                  <a:schemeClr val="tx1"/>
                </a:solidFill>
                <a:ea typeface="宋体" panose="02010600030101010101" pitchFamily="2" charset="-122"/>
              </a:rPr>
              <a:t>(</a:t>
            </a:r>
            <a:r>
              <a:rPr lang="zh-CN" altLang="en-US" sz="4000">
                <a:solidFill>
                  <a:schemeClr val="tx1"/>
                </a:solidFill>
                <a:ea typeface="宋体" panose="02010600030101010101" pitchFamily="2" charset="-122"/>
              </a:rPr>
              <a:t>德拜</a:t>
            </a:r>
            <a:r>
              <a:rPr lang="en-US" altLang="zh-CN" sz="4000">
                <a:solidFill>
                  <a:schemeClr val="tx1"/>
                </a:solidFill>
                <a:ea typeface="宋体" panose="02010600030101010101" pitchFamily="2" charset="-122"/>
              </a:rPr>
              <a:t>Debye</a:t>
            </a:r>
            <a:r>
              <a:rPr lang="zh-CN" altLang="en-US" sz="4000">
                <a:solidFill>
                  <a:schemeClr val="tx1"/>
                </a:solidFill>
                <a:ea typeface="宋体" panose="02010600030101010101" pitchFamily="2" charset="-122"/>
              </a:rPr>
              <a:t>力</a:t>
            </a:r>
            <a:r>
              <a:rPr lang="en-US" altLang="zh-CN" sz="4000">
                <a:solidFill>
                  <a:schemeClr val="tx1"/>
                </a:solidFill>
                <a:ea typeface="宋体" panose="02010600030101010101" pitchFamily="2" charset="-122"/>
              </a:rPr>
              <a:t>)</a:t>
            </a:r>
            <a:r>
              <a:rPr lang="zh-CN" altLang="en-US" sz="4000">
                <a:solidFill>
                  <a:schemeClr val="tx1"/>
                </a:solidFill>
                <a:ea typeface="宋体" panose="02010600030101010101" pitchFamily="2" charset="-122"/>
              </a:rPr>
              <a:t>：</a:t>
            </a:r>
          </a:p>
        </p:txBody>
      </p:sp>
      <p:sp>
        <p:nvSpPr>
          <p:cNvPr id="905220" name="Rectangle 4">
            <a:extLst>
              <a:ext uri="{FF2B5EF4-FFF2-40B4-BE49-F238E27FC236}">
                <a16:creationId xmlns:a16="http://schemas.microsoft.com/office/drawing/2014/main" id="{5145AE9B-5B79-495D-A824-E86DA99A56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1700213"/>
            <a:ext cx="80645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4000">
                <a:solidFill>
                  <a:schemeClr val="tx1"/>
                </a:solidFill>
              </a:rPr>
              <a:t>或极性分子与非极性分子之间。</a:t>
            </a:r>
          </a:p>
        </p:txBody>
      </p:sp>
      <p:sp>
        <p:nvSpPr>
          <p:cNvPr id="905221" name="Rectangle 5">
            <a:extLst>
              <a:ext uri="{FF2B5EF4-FFF2-40B4-BE49-F238E27FC236}">
                <a16:creationId xmlns:a16="http://schemas.microsoft.com/office/drawing/2014/main" id="{FFAE897B-DD38-44C0-87E7-713438119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981075"/>
            <a:ext cx="727233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4000">
                <a:solidFill>
                  <a:schemeClr val="tx1"/>
                </a:solidFill>
              </a:rPr>
              <a:t>极性分子与极性分子之间；</a:t>
            </a:r>
          </a:p>
        </p:txBody>
      </p:sp>
      <p:grpSp>
        <p:nvGrpSpPr>
          <p:cNvPr id="905222" name="Group 6">
            <a:extLst>
              <a:ext uri="{FF2B5EF4-FFF2-40B4-BE49-F238E27FC236}">
                <a16:creationId xmlns:a16="http://schemas.microsoft.com/office/drawing/2014/main" id="{684C9826-AD32-4D49-87BF-27DECD034438}"/>
              </a:ext>
            </a:extLst>
          </p:cNvPr>
          <p:cNvGrpSpPr>
            <a:grpSpLocks/>
          </p:cNvGrpSpPr>
          <p:nvPr/>
        </p:nvGrpSpPr>
        <p:grpSpPr bwMode="auto">
          <a:xfrm>
            <a:off x="252413" y="2563813"/>
            <a:ext cx="2519362" cy="936625"/>
            <a:chOff x="159" y="1615"/>
            <a:chExt cx="1587" cy="590"/>
          </a:xfrm>
        </p:grpSpPr>
        <p:sp>
          <p:nvSpPr>
            <p:cNvPr id="905223" name="Oval 7">
              <a:extLst>
                <a:ext uri="{FF2B5EF4-FFF2-40B4-BE49-F238E27FC236}">
                  <a16:creationId xmlns:a16="http://schemas.microsoft.com/office/drawing/2014/main" id="{0D22CC49-648C-4BE3-8CF3-CA5007485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9" y="1660"/>
              <a:ext cx="907" cy="544"/>
            </a:xfrm>
            <a:prstGeom prst="ellipse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4000">
                  <a:solidFill>
                    <a:schemeClr val="tx1"/>
                  </a:solidFill>
                </a:rPr>
                <a:t>+    </a:t>
              </a:r>
              <a:r>
                <a:rPr lang="en-US" altLang="zh-CN" sz="4000">
                  <a:solidFill>
                    <a:schemeClr val="tx1"/>
                  </a:solidFill>
                  <a:sym typeface="Symbol" panose="05050102010706020507" pitchFamily="18" charset="2"/>
                </a:rPr>
                <a:t></a:t>
              </a:r>
            </a:p>
          </p:txBody>
        </p:sp>
        <p:sp>
          <p:nvSpPr>
            <p:cNvPr id="905224" name="Oval 8">
              <a:extLst>
                <a:ext uri="{FF2B5EF4-FFF2-40B4-BE49-F238E27FC236}">
                  <a16:creationId xmlns:a16="http://schemas.microsoft.com/office/drawing/2014/main" id="{ADA8D137-CAC0-4BAF-85E3-A4EB754ED1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" y="1615"/>
              <a:ext cx="590" cy="59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4000">
                  <a:solidFill>
                    <a:schemeClr val="tx1"/>
                  </a:solidFill>
                </a:rPr>
                <a:t>±</a:t>
              </a:r>
            </a:p>
          </p:txBody>
        </p:sp>
      </p:grpSp>
      <p:sp>
        <p:nvSpPr>
          <p:cNvPr id="905225" name="AutoShape 9">
            <a:extLst>
              <a:ext uri="{FF2B5EF4-FFF2-40B4-BE49-F238E27FC236}">
                <a16:creationId xmlns:a16="http://schemas.microsoft.com/office/drawing/2014/main" id="{17CA8025-571B-4CC6-A56C-A4D98C0E0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675" y="2995613"/>
            <a:ext cx="1295400" cy="144462"/>
          </a:xfrm>
          <a:prstGeom prst="rightArrow">
            <a:avLst>
              <a:gd name="adj1" fmla="val 50000"/>
              <a:gd name="adj2" fmla="val 224177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905226" name="Group 10">
            <a:extLst>
              <a:ext uri="{FF2B5EF4-FFF2-40B4-BE49-F238E27FC236}">
                <a16:creationId xmlns:a16="http://schemas.microsoft.com/office/drawing/2014/main" id="{CE9D6B90-8CF9-4FE5-9894-1BEC80BFEDB9}"/>
              </a:ext>
            </a:extLst>
          </p:cNvPr>
          <p:cNvGrpSpPr>
            <a:grpSpLocks/>
          </p:cNvGrpSpPr>
          <p:nvPr/>
        </p:nvGrpSpPr>
        <p:grpSpPr bwMode="auto">
          <a:xfrm>
            <a:off x="1619250" y="3500438"/>
            <a:ext cx="1943100" cy="1139825"/>
            <a:chOff x="1020" y="2205"/>
            <a:chExt cx="1224" cy="1107"/>
          </a:xfrm>
        </p:grpSpPr>
        <p:sp>
          <p:nvSpPr>
            <p:cNvPr id="905227" name="Rectangle 11">
              <a:extLst>
                <a:ext uri="{FF2B5EF4-FFF2-40B4-BE49-F238E27FC236}">
                  <a16:creationId xmlns:a16="http://schemas.microsoft.com/office/drawing/2014/main" id="{0C771CCD-3F36-4E20-ABB6-83E8D9865A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" y="2749"/>
              <a:ext cx="1224" cy="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3200">
                  <a:solidFill>
                    <a:schemeClr val="tx1"/>
                  </a:solidFill>
                </a:rPr>
                <a:t>固有偶极</a:t>
              </a:r>
            </a:p>
          </p:txBody>
        </p:sp>
        <p:sp>
          <p:nvSpPr>
            <p:cNvPr id="905228" name="Line 12">
              <a:extLst>
                <a:ext uri="{FF2B5EF4-FFF2-40B4-BE49-F238E27FC236}">
                  <a16:creationId xmlns:a16="http://schemas.microsoft.com/office/drawing/2014/main" id="{B521EDF4-D31A-4AF6-A063-C6FE756DB2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383" y="2205"/>
              <a:ext cx="182" cy="59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05229" name="Group 13">
            <a:extLst>
              <a:ext uri="{FF2B5EF4-FFF2-40B4-BE49-F238E27FC236}">
                <a16:creationId xmlns:a16="http://schemas.microsoft.com/office/drawing/2014/main" id="{9D6A0056-11B8-40EF-8079-8E8C67E0DFAC}"/>
              </a:ext>
            </a:extLst>
          </p:cNvPr>
          <p:cNvGrpSpPr>
            <a:grpSpLocks/>
          </p:cNvGrpSpPr>
          <p:nvPr/>
        </p:nvGrpSpPr>
        <p:grpSpPr bwMode="auto">
          <a:xfrm>
            <a:off x="4211638" y="3500438"/>
            <a:ext cx="1943100" cy="1112837"/>
            <a:chOff x="2653" y="2205"/>
            <a:chExt cx="1224" cy="947"/>
          </a:xfrm>
        </p:grpSpPr>
        <p:sp>
          <p:nvSpPr>
            <p:cNvPr id="905230" name="Rectangle 14">
              <a:extLst>
                <a:ext uri="{FF2B5EF4-FFF2-40B4-BE49-F238E27FC236}">
                  <a16:creationId xmlns:a16="http://schemas.microsoft.com/office/drawing/2014/main" id="{FEAA1B41-9642-41E1-A82F-159E610AB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3" y="2659"/>
              <a:ext cx="1224" cy="4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3200">
                  <a:solidFill>
                    <a:schemeClr val="tx1"/>
                  </a:solidFill>
                </a:rPr>
                <a:t>诱导偶极</a:t>
              </a:r>
            </a:p>
          </p:txBody>
        </p:sp>
        <p:sp>
          <p:nvSpPr>
            <p:cNvPr id="905231" name="Line 15">
              <a:extLst>
                <a:ext uri="{FF2B5EF4-FFF2-40B4-BE49-F238E27FC236}">
                  <a16:creationId xmlns:a16="http://schemas.microsoft.com/office/drawing/2014/main" id="{0BE62795-BDBA-4B59-A92D-C9FB8BDD95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43" y="2205"/>
              <a:ext cx="0" cy="49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05232" name="Text Box 16">
            <a:extLst>
              <a:ext uri="{FF2B5EF4-FFF2-40B4-BE49-F238E27FC236}">
                <a16:creationId xmlns:a16="http://schemas.microsoft.com/office/drawing/2014/main" id="{9F9F2E9D-F9BB-48D7-9480-9785772925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4581525"/>
            <a:ext cx="8640763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3600">
                <a:solidFill>
                  <a:schemeClr val="tx1"/>
                </a:solidFill>
              </a:rPr>
              <a:t>诱导偶极与极性分子的固有偶极之间的相互作用，称为</a:t>
            </a:r>
            <a:r>
              <a:rPr lang="zh-CN" altLang="en-US" sz="3600">
                <a:solidFill>
                  <a:srgbClr val="003399"/>
                </a:solidFill>
              </a:rPr>
              <a:t>诱导力</a:t>
            </a:r>
            <a:r>
              <a:rPr lang="zh-CN" altLang="en-US" sz="3600">
                <a:solidFill>
                  <a:schemeClr val="tx1"/>
                </a:solidFill>
              </a:rPr>
              <a:t>。</a:t>
            </a:r>
          </a:p>
        </p:txBody>
      </p:sp>
      <p:grpSp>
        <p:nvGrpSpPr>
          <p:cNvPr id="905234" name="Group 18">
            <a:extLst>
              <a:ext uri="{FF2B5EF4-FFF2-40B4-BE49-F238E27FC236}">
                <a16:creationId xmlns:a16="http://schemas.microsoft.com/office/drawing/2014/main" id="{9BA1385A-CCEE-4E9E-8032-6D34937912AD}"/>
              </a:ext>
            </a:extLst>
          </p:cNvPr>
          <p:cNvGrpSpPr>
            <a:grpSpLocks/>
          </p:cNvGrpSpPr>
          <p:nvPr/>
        </p:nvGrpSpPr>
        <p:grpSpPr bwMode="auto">
          <a:xfrm>
            <a:off x="4645025" y="2636838"/>
            <a:ext cx="2806700" cy="863600"/>
            <a:chOff x="2926" y="1661"/>
            <a:chExt cx="1768" cy="544"/>
          </a:xfrm>
        </p:grpSpPr>
        <p:sp>
          <p:nvSpPr>
            <p:cNvPr id="905235" name="Oval 19">
              <a:extLst>
                <a:ext uri="{FF2B5EF4-FFF2-40B4-BE49-F238E27FC236}">
                  <a16:creationId xmlns:a16="http://schemas.microsoft.com/office/drawing/2014/main" id="{8A8B99EB-7885-4711-AEE1-DFAA37412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6" y="1705"/>
              <a:ext cx="771" cy="49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4000">
                  <a:solidFill>
                    <a:schemeClr val="tx1"/>
                  </a:solidFill>
                </a:rPr>
                <a:t>+    </a:t>
              </a:r>
              <a:r>
                <a:rPr lang="en-US" altLang="zh-CN" sz="4000">
                  <a:solidFill>
                    <a:schemeClr val="tx1"/>
                  </a:solidFill>
                  <a:sym typeface="Symbol" panose="05050102010706020507" pitchFamily="18" charset="2"/>
                </a:rPr>
                <a:t></a:t>
              </a:r>
            </a:p>
          </p:txBody>
        </p:sp>
        <p:sp>
          <p:nvSpPr>
            <p:cNvPr id="905236" name="Oval 20">
              <a:extLst>
                <a:ext uri="{FF2B5EF4-FFF2-40B4-BE49-F238E27FC236}">
                  <a16:creationId xmlns:a16="http://schemas.microsoft.com/office/drawing/2014/main" id="{4FAEB7D0-FD8C-4CC6-8660-C8E46A088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7" y="1661"/>
              <a:ext cx="907" cy="544"/>
            </a:xfrm>
            <a:prstGeom prst="ellipse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4000">
                  <a:solidFill>
                    <a:schemeClr val="tx1"/>
                  </a:solidFill>
                </a:rPr>
                <a:t>+    </a:t>
              </a:r>
              <a:r>
                <a:rPr lang="en-US" altLang="zh-CN" sz="4000">
                  <a:solidFill>
                    <a:schemeClr val="tx1"/>
                  </a:solidFill>
                  <a:sym typeface="Symbol" panose="05050102010706020507" pitchFamily="18" charset="2"/>
                </a:rPr>
                <a:t>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05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05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05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05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05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05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05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05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05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05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5220" grpId="0"/>
      <p:bldP spid="905221" grpId="0"/>
      <p:bldP spid="90523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3">
            <a:extLst>
              <a:ext uri="{FF2B5EF4-FFF2-40B4-BE49-F238E27FC236}">
                <a16:creationId xmlns:a16="http://schemas.microsoft.com/office/drawing/2014/main" id="{F942B146-6AA6-4E23-957E-64B762FE88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DED752-1F98-461F-A085-B2E58EB8AC96}" type="slidenum">
              <a:rPr lang="en-US" altLang="zh-CN"/>
              <a:pPr/>
              <a:t>66</a:t>
            </a:fld>
            <a:endParaRPr lang="en-US" altLang="zh-CN"/>
          </a:p>
        </p:txBody>
      </p:sp>
      <p:sp>
        <p:nvSpPr>
          <p:cNvPr id="906242" name="Rectangle 2">
            <a:extLst>
              <a:ext uri="{FF2B5EF4-FFF2-40B4-BE49-F238E27FC236}">
                <a16:creationId xmlns:a16="http://schemas.microsoft.com/office/drawing/2014/main" id="{C7848868-1FBE-40F8-B40A-A1D06D2CAD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950" y="836613"/>
            <a:ext cx="8569325" cy="647700"/>
          </a:xfrm>
        </p:spPr>
        <p:txBody>
          <a:bodyPr/>
          <a:lstStyle/>
          <a:p>
            <a:pPr algn="just">
              <a:lnSpc>
                <a:spcPct val="90000"/>
              </a:lnSpc>
            </a:pPr>
            <a:r>
              <a:rPr lang="zh-CN" altLang="en-US" sz="4000" b="1">
                <a:ea typeface="楷体_GB2312" pitchFamily="49" charset="-122"/>
              </a:rPr>
              <a:t>瞬间偶极与瞬间偶极之间的作用力。</a:t>
            </a:r>
          </a:p>
        </p:txBody>
      </p:sp>
      <p:sp>
        <p:nvSpPr>
          <p:cNvPr id="906243" name="Rectangle 3">
            <a:extLst>
              <a:ext uri="{FF2B5EF4-FFF2-40B4-BE49-F238E27FC236}">
                <a16:creationId xmlns:a16="http://schemas.microsoft.com/office/drawing/2014/main" id="{415AE01C-C3E5-48CF-A9B3-46F1574F7A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88913"/>
            <a:ext cx="597693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4000">
                <a:solidFill>
                  <a:schemeClr val="tx1"/>
                </a:solidFill>
              </a:rPr>
              <a:t>(3) </a:t>
            </a:r>
            <a:r>
              <a:rPr lang="zh-CN" altLang="en-US" sz="4000">
                <a:solidFill>
                  <a:schemeClr val="tx1"/>
                </a:solidFill>
              </a:rPr>
              <a:t>色散力</a:t>
            </a:r>
            <a:r>
              <a:rPr lang="en-US" altLang="zh-CN" sz="4000">
                <a:solidFill>
                  <a:schemeClr val="tx1"/>
                </a:solidFill>
              </a:rPr>
              <a:t>(</a:t>
            </a:r>
            <a:r>
              <a:rPr lang="zh-CN" altLang="en-US" sz="4000">
                <a:solidFill>
                  <a:schemeClr val="tx1"/>
                </a:solidFill>
              </a:rPr>
              <a:t>伦敦</a:t>
            </a:r>
            <a:r>
              <a:rPr lang="en-US" altLang="zh-CN" sz="4000">
                <a:solidFill>
                  <a:schemeClr val="tx1"/>
                </a:solidFill>
              </a:rPr>
              <a:t>London</a:t>
            </a:r>
            <a:r>
              <a:rPr lang="zh-CN" altLang="en-US" sz="4000">
                <a:solidFill>
                  <a:schemeClr val="tx1"/>
                </a:solidFill>
              </a:rPr>
              <a:t>力</a:t>
            </a:r>
            <a:r>
              <a:rPr lang="en-US" altLang="zh-CN" sz="4000">
                <a:solidFill>
                  <a:schemeClr val="tx1"/>
                </a:solidFill>
              </a:rPr>
              <a:t>)</a:t>
            </a:r>
          </a:p>
        </p:txBody>
      </p:sp>
      <p:grpSp>
        <p:nvGrpSpPr>
          <p:cNvPr id="906244" name="Group 4">
            <a:extLst>
              <a:ext uri="{FF2B5EF4-FFF2-40B4-BE49-F238E27FC236}">
                <a16:creationId xmlns:a16="http://schemas.microsoft.com/office/drawing/2014/main" id="{E74C1F26-55D6-46D5-96B7-03E43538FF53}"/>
              </a:ext>
            </a:extLst>
          </p:cNvPr>
          <p:cNvGrpSpPr>
            <a:grpSpLocks/>
          </p:cNvGrpSpPr>
          <p:nvPr/>
        </p:nvGrpSpPr>
        <p:grpSpPr bwMode="auto">
          <a:xfrm>
            <a:off x="1403350" y="1484313"/>
            <a:ext cx="7561263" cy="5238750"/>
            <a:chOff x="748" y="935"/>
            <a:chExt cx="4763" cy="3300"/>
          </a:xfrm>
        </p:grpSpPr>
        <p:pic>
          <p:nvPicPr>
            <p:cNvPr id="906245" name="Picture 5">
              <a:extLst>
                <a:ext uri="{FF2B5EF4-FFF2-40B4-BE49-F238E27FC236}">
                  <a16:creationId xmlns:a16="http://schemas.microsoft.com/office/drawing/2014/main" id="{9FE8713B-0157-4955-AF1D-AE846935A7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1" y="2444"/>
              <a:ext cx="1860" cy="17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06246" name="Picture 6">
              <a:extLst>
                <a:ext uri="{FF2B5EF4-FFF2-40B4-BE49-F238E27FC236}">
                  <a16:creationId xmlns:a16="http://schemas.microsoft.com/office/drawing/2014/main" id="{8EB9A736-43F7-465E-B8D3-5A46C7BFEA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41"/>
            <a:stretch>
              <a:fillRect/>
            </a:stretch>
          </p:blipFill>
          <p:spPr bwMode="auto">
            <a:xfrm>
              <a:off x="748" y="935"/>
              <a:ext cx="4762" cy="15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06247" name="Rectangle 7">
            <a:extLst>
              <a:ext uri="{FF2B5EF4-FFF2-40B4-BE49-F238E27FC236}">
                <a16:creationId xmlns:a16="http://schemas.microsoft.com/office/drawing/2014/main" id="{B07F9886-B93A-434B-AA2D-0FD4E8537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3500438"/>
            <a:ext cx="5616575" cy="3097212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27088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35075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43063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buFontTx/>
              <a:buNone/>
            </a:pPr>
            <a:r>
              <a:rPr lang="en-US" altLang="zh-CN" sz="2800">
                <a:ea typeface="楷体_GB2312" pitchFamily="49" charset="-122"/>
              </a:rPr>
              <a:t>      </a:t>
            </a:r>
            <a:r>
              <a:rPr lang="zh-CN" altLang="en-US" sz="2800">
                <a:ea typeface="楷体_GB2312" pitchFamily="49" charset="-122"/>
              </a:rPr>
              <a:t>一个非极性分子，由于</a:t>
            </a:r>
            <a:r>
              <a:rPr lang="zh-CN" altLang="en-US" sz="2800">
                <a:solidFill>
                  <a:srgbClr val="000099"/>
                </a:solidFill>
                <a:ea typeface="楷体_GB2312" pitchFamily="49" charset="-122"/>
              </a:rPr>
              <a:t>电子的运动和原子核的振动可导致其电荷重心瞬间分离，从而产生瞬间偶极</a:t>
            </a:r>
            <a:r>
              <a:rPr lang="zh-CN" altLang="en-US" sz="2800">
                <a:ea typeface="楷体_GB2312" pitchFamily="49" charset="-122"/>
              </a:rPr>
              <a:t>。瞬间偶极又使邻近的</a:t>
            </a:r>
            <a:r>
              <a:rPr lang="zh-CN" altLang="en-US" sz="2800">
                <a:solidFill>
                  <a:srgbClr val="000099"/>
                </a:solidFill>
                <a:ea typeface="楷体_GB2312" pitchFamily="49" charset="-122"/>
              </a:rPr>
              <a:t>另一非极性分子产生瞬间诱导偶极</a:t>
            </a:r>
            <a:r>
              <a:rPr lang="zh-CN" altLang="en-US" sz="2800">
                <a:ea typeface="楷体_GB2312" pitchFamily="49" charset="-122"/>
              </a:rPr>
              <a:t>，两个瞬时偶极必然是处于</a:t>
            </a:r>
            <a:r>
              <a:rPr lang="zh-CN" altLang="en-US" sz="2800" u="sng">
                <a:solidFill>
                  <a:srgbClr val="0000FF"/>
                </a:solidFill>
                <a:ea typeface="楷体_GB2312" pitchFamily="49" charset="-122"/>
              </a:rPr>
              <a:t>异极相邻</a:t>
            </a:r>
            <a:r>
              <a:rPr lang="zh-CN" altLang="en-US" sz="2800">
                <a:ea typeface="楷体_GB2312" pitchFamily="49" charset="-122"/>
              </a:rPr>
              <a:t>的状态，而相互吸引，即色散力。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06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06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06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1">
            <a:extLst>
              <a:ext uri="{FF2B5EF4-FFF2-40B4-BE49-F238E27FC236}">
                <a16:creationId xmlns:a16="http://schemas.microsoft.com/office/drawing/2014/main" id="{99F0B7A3-B3AF-436A-A0AD-179F6BB38A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E9BC6-2758-4117-9A5B-0CF232E65E57}" type="slidenum">
              <a:rPr lang="en-US" altLang="zh-CN"/>
              <a:pPr/>
              <a:t>67</a:t>
            </a:fld>
            <a:endParaRPr lang="en-US" altLang="zh-CN"/>
          </a:p>
        </p:txBody>
      </p:sp>
      <p:sp>
        <p:nvSpPr>
          <p:cNvPr id="907266" name="Rectangle 2">
            <a:extLst>
              <a:ext uri="{FF2B5EF4-FFF2-40B4-BE49-F238E27FC236}">
                <a16:creationId xmlns:a16="http://schemas.microsoft.com/office/drawing/2014/main" id="{4C0AA3AA-8950-4452-A86C-0FCC27F20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476250"/>
            <a:ext cx="8785225" cy="508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61950" indent="-3619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4133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  <a:buFontTx/>
              <a:buChar char="•"/>
            </a:pPr>
            <a:r>
              <a:rPr lang="zh-CN" altLang="en-US" sz="4000">
                <a:ea typeface="楷体_GB2312" pitchFamily="49" charset="-122"/>
              </a:rPr>
              <a:t>由于各种分子均有瞬间偶极，故</a:t>
            </a:r>
            <a:r>
              <a:rPr lang="zh-CN" altLang="en-US" sz="4000">
                <a:solidFill>
                  <a:srgbClr val="0000FF"/>
                </a:solidFill>
                <a:ea typeface="楷体_GB2312" pitchFamily="49" charset="-122"/>
              </a:rPr>
              <a:t>色散力普遍存在于各种分子之间</a:t>
            </a:r>
            <a:r>
              <a:rPr lang="zh-CN" altLang="en-US" sz="4000">
                <a:ea typeface="楷体_GB2312" pitchFamily="49" charset="-122"/>
              </a:rPr>
              <a:t>，即极性分子和极性分子、极性分子和非极性分子、非极性分子和非极性分子之间。</a:t>
            </a:r>
          </a:p>
          <a:p>
            <a:pPr algn="just">
              <a:lnSpc>
                <a:spcPct val="110000"/>
              </a:lnSpc>
              <a:spcBef>
                <a:spcPct val="50000"/>
              </a:spcBef>
              <a:buFontTx/>
              <a:buChar char="•"/>
            </a:pPr>
            <a:r>
              <a:rPr lang="zh-CN" altLang="en-US" sz="4000">
                <a:solidFill>
                  <a:srgbClr val="0000FF"/>
                </a:solidFill>
                <a:ea typeface="楷体_GB2312" pitchFamily="49" charset="-122"/>
              </a:rPr>
              <a:t>色散力与分子的变形性有关</a:t>
            </a:r>
            <a:r>
              <a:rPr lang="en-US" altLang="zh-CN" sz="4000">
                <a:ea typeface="楷体_GB2312" pitchFamily="49" charset="-122"/>
              </a:rPr>
              <a:t>, </a:t>
            </a:r>
            <a:r>
              <a:rPr lang="zh-CN" altLang="en-US" sz="4000">
                <a:ea typeface="楷体_GB2312" pitchFamily="49" charset="-122"/>
              </a:rPr>
              <a:t>分子的体积越大</a:t>
            </a:r>
            <a:r>
              <a:rPr lang="en-US" altLang="zh-CN" sz="4000">
                <a:ea typeface="楷体_GB2312" pitchFamily="49" charset="-122"/>
              </a:rPr>
              <a:t>, </a:t>
            </a:r>
            <a:r>
              <a:rPr lang="zh-CN" altLang="en-US" sz="4000">
                <a:ea typeface="楷体_GB2312" pitchFamily="49" charset="-122"/>
              </a:rPr>
              <a:t>电子越多</a:t>
            </a:r>
            <a:r>
              <a:rPr lang="en-US" altLang="zh-CN" sz="4000">
                <a:ea typeface="楷体_GB2312" pitchFamily="49" charset="-122"/>
              </a:rPr>
              <a:t>, </a:t>
            </a:r>
            <a:r>
              <a:rPr lang="zh-CN" altLang="en-US" sz="4000">
                <a:ea typeface="楷体_GB2312" pitchFamily="49" charset="-122"/>
              </a:rPr>
              <a:t>越容易变形</a:t>
            </a:r>
            <a:r>
              <a:rPr lang="en-US" altLang="zh-CN" sz="4000">
                <a:ea typeface="楷体_GB2312" pitchFamily="49" charset="-122"/>
              </a:rPr>
              <a:t>, </a:t>
            </a:r>
            <a:r>
              <a:rPr lang="zh-CN" altLang="en-US" sz="4000">
                <a:ea typeface="楷体_GB2312" pitchFamily="49" charset="-122"/>
              </a:rPr>
              <a:t>色散力就越大。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07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07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灯片编号占位符 1">
            <a:extLst>
              <a:ext uri="{FF2B5EF4-FFF2-40B4-BE49-F238E27FC236}">
                <a16:creationId xmlns:a16="http://schemas.microsoft.com/office/drawing/2014/main" id="{AF64E55E-F947-4E06-B9A7-D6C27D24C3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E4BBA-6326-42F6-93DE-C2111F2CFC58}" type="slidenum">
              <a:rPr lang="en-US" altLang="zh-CN"/>
              <a:pPr/>
              <a:t>68</a:t>
            </a:fld>
            <a:endParaRPr lang="en-US" altLang="zh-CN"/>
          </a:p>
        </p:txBody>
      </p:sp>
      <p:sp>
        <p:nvSpPr>
          <p:cNvPr id="908290" name="Rectangle 2">
            <a:extLst>
              <a:ext uri="{FF2B5EF4-FFF2-40B4-BE49-F238E27FC236}">
                <a16:creationId xmlns:a16="http://schemas.microsoft.com/office/drawing/2014/main" id="{E887201E-F6C4-41D1-886A-2E55F0F48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260350"/>
            <a:ext cx="8713787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61950" indent="-3619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4133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4000">
                <a:solidFill>
                  <a:srgbClr val="0000FF"/>
                </a:solidFill>
                <a:ea typeface="楷体_GB2312" pitchFamily="49" charset="-122"/>
              </a:rPr>
              <a:t>一般情况下</a:t>
            </a:r>
            <a:r>
              <a:rPr lang="en-US" altLang="zh-CN" sz="4000">
                <a:solidFill>
                  <a:srgbClr val="0000FF"/>
                </a:solidFill>
                <a:ea typeface="楷体_GB2312" pitchFamily="49" charset="-122"/>
              </a:rPr>
              <a:t>, </a:t>
            </a:r>
            <a:r>
              <a:rPr lang="zh-CN" altLang="en-US" sz="4000">
                <a:solidFill>
                  <a:srgbClr val="0000FF"/>
                </a:solidFill>
                <a:ea typeface="楷体_GB2312" pitchFamily="49" charset="-122"/>
              </a:rPr>
              <a:t>色散力是主要的分子间力</a:t>
            </a:r>
            <a:r>
              <a:rPr lang="zh-CN" altLang="en-US" sz="4000">
                <a:ea typeface="楷体_GB2312" pitchFamily="49" charset="-122"/>
              </a:rPr>
              <a:t>；只有极性相当强的分子</a:t>
            </a:r>
            <a:r>
              <a:rPr lang="en-US" altLang="zh-CN" sz="4000">
                <a:ea typeface="楷体_GB2312" pitchFamily="49" charset="-122"/>
              </a:rPr>
              <a:t>(</a:t>
            </a:r>
            <a:r>
              <a:rPr lang="zh-CN" altLang="en-US" sz="4000">
                <a:ea typeface="楷体_GB2312" pitchFamily="49" charset="-122"/>
              </a:rPr>
              <a:t>如</a:t>
            </a:r>
            <a:r>
              <a:rPr lang="en-US" altLang="zh-CN" sz="4000">
                <a:ea typeface="楷体_GB2312" pitchFamily="49" charset="-122"/>
              </a:rPr>
              <a:t>H</a:t>
            </a:r>
            <a:r>
              <a:rPr lang="en-US" altLang="zh-CN" sz="4000" baseline="-25000">
                <a:ea typeface="楷体_GB2312" pitchFamily="49" charset="-122"/>
              </a:rPr>
              <a:t>2</a:t>
            </a:r>
            <a:r>
              <a:rPr lang="en-US" altLang="zh-CN" sz="4000">
                <a:ea typeface="楷体_GB2312" pitchFamily="49" charset="-122"/>
              </a:rPr>
              <a:t>O)</a:t>
            </a:r>
            <a:r>
              <a:rPr lang="zh-CN" altLang="en-US" sz="4000">
                <a:ea typeface="楷体_GB2312" pitchFamily="49" charset="-122"/>
              </a:rPr>
              <a:t>，取向力才占较大比重；而诱导力通常都很小。</a:t>
            </a:r>
          </a:p>
        </p:txBody>
      </p:sp>
      <p:graphicFrame>
        <p:nvGraphicFramePr>
          <p:cNvPr id="908291" name="Group 3">
            <a:extLst>
              <a:ext uri="{FF2B5EF4-FFF2-40B4-BE49-F238E27FC236}">
                <a16:creationId xmlns:a16="http://schemas.microsoft.com/office/drawing/2014/main" id="{C48FCD55-FA32-4131-9D7D-44739B8BF216}"/>
              </a:ext>
            </a:extLst>
          </p:cNvPr>
          <p:cNvGraphicFramePr>
            <a:graphicFrameLocks noGrp="1"/>
          </p:cNvGraphicFramePr>
          <p:nvPr/>
        </p:nvGraphicFramePr>
        <p:xfrm>
          <a:off x="539750" y="3297238"/>
          <a:ext cx="7920038" cy="2508250"/>
        </p:xfrm>
        <a:graphic>
          <a:graphicData uri="http://schemas.openxmlformats.org/drawingml/2006/table">
            <a:tbl>
              <a:tblPr/>
              <a:tblGrid>
                <a:gridCol w="1979613">
                  <a:extLst>
                    <a:ext uri="{9D8B030D-6E8A-4147-A177-3AD203B41FA5}">
                      <a16:colId xmlns:a16="http://schemas.microsoft.com/office/drawing/2014/main" val="3939174555"/>
                    </a:ext>
                  </a:extLst>
                </a:gridCol>
                <a:gridCol w="1982787">
                  <a:extLst>
                    <a:ext uri="{9D8B030D-6E8A-4147-A177-3AD203B41FA5}">
                      <a16:colId xmlns:a16="http://schemas.microsoft.com/office/drawing/2014/main" val="3972723954"/>
                    </a:ext>
                  </a:extLst>
                </a:gridCol>
                <a:gridCol w="1978025">
                  <a:extLst>
                    <a:ext uri="{9D8B030D-6E8A-4147-A177-3AD203B41FA5}">
                      <a16:colId xmlns:a16="http://schemas.microsoft.com/office/drawing/2014/main" val="3073709398"/>
                    </a:ext>
                  </a:extLst>
                </a:gridCol>
                <a:gridCol w="1979613">
                  <a:extLst>
                    <a:ext uri="{9D8B030D-6E8A-4147-A177-3AD203B41FA5}">
                      <a16:colId xmlns:a16="http://schemas.microsoft.com/office/drawing/2014/main" val="221504827"/>
                    </a:ext>
                  </a:extLst>
                </a:gridCol>
              </a:tblGrid>
              <a:tr h="4365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取向力</a:t>
                      </a: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诱导力</a:t>
                      </a: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色散力</a:t>
                      </a: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9314020"/>
                  </a:ext>
                </a:extLst>
              </a:tr>
              <a:tr h="438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HCl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15.66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4.73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79.61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1072850"/>
                  </a:ext>
                </a:extLst>
              </a:tr>
              <a:tr h="4365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NH</a:t>
                      </a:r>
                      <a:r>
                        <a:rPr kumimoji="1" lang="en-US" altLang="zh-CN" sz="3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3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44.65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5.20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50.15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71122"/>
                  </a:ext>
                </a:extLst>
              </a:tr>
              <a:tr h="4365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H</a:t>
                      </a:r>
                      <a:r>
                        <a:rPr kumimoji="1" lang="en-US" altLang="zh-CN" sz="3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O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76.90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4.08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19.02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8854448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08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08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829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565F1E-13A3-492F-BF99-9815043EC9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2F370-3B1C-4EDC-8148-9B9294744D80}" type="slidenum">
              <a:rPr lang="en-US" altLang="zh-CN"/>
              <a:pPr/>
              <a:t>69</a:t>
            </a:fld>
            <a:endParaRPr lang="en-US" altLang="zh-CN"/>
          </a:p>
        </p:txBody>
      </p:sp>
      <p:sp>
        <p:nvSpPr>
          <p:cNvPr id="909314" name="Rectangle 2">
            <a:extLst>
              <a:ext uri="{FF2B5EF4-FFF2-40B4-BE49-F238E27FC236}">
                <a16:creationId xmlns:a16="http://schemas.microsoft.com/office/drawing/2014/main" id="{B222E0AE-73E7-4626-B1D1-23169E553B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0825" y="1341438"/>
            <a:ext cx="8497888" cy="4751387"/>
          </a:xfrm>
        </p:spPr>
        <p:txBody>
          <a:bodyPr/>
          <a:lstStyle/>
          <a:p>
            <a:pPr algn="just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sz="3600" b="1">
                <a:ea typeface="楷体_GB2312" pitchFamily="49" charset="-122"/>
              </a:rPr>
              <a:t>(1) </a:t>
            </a:r>
            <a:r>
              <a:rPr lang="zh-CN" altLang="en-US" sz="3600" b="1">
                <a:ea typeface="楷体_GB2312" pitchFamily="49" charset="-122"/>
              </a:rPr>
              <a:t>分子间力是永远存在于分子间的一种电性作用力。</a:t>
            </a:r>
          </a:p>
          <a:p>
            <a:pPr algn="just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sz="3600" b="1">
                <a:ea typeface="楷体_GB2312" pitchFamily="49" charset="-122"/>
              </a:rPr>
              <a:t>(2) </a:t>
            </a:r>
            <a:r>
              <a:rPr lang="zh-CN" altLang="en-US" sz="3600" b="1">
                <a:ea typeface="楷体_GB2312" pitchFamily="49" charset="-122"/>
              </a:rPr>
              <a:t>力的作用很小，一般只有几个至几十个</a:t>
            </a:r>
            <a:r>
              <a:rPr lang="en-US" altLang="zh-CN" sz="3600" b="1">
                <a:ea typeface="楷体_GB2312" pitchFamily="49" charset="-122"/>
              </a:rPr>
              <a:t>kJ</a:t>
            </a:r>
            <a:r>
              <a:rPr lang="en-US" altLang="zh-CN" sz="3600" b="1"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•</a:t>
            </a:r>
            <a:r>
              <a:rPr lang="en-US" altLang="zh-CN" sz="3600" b="1">
                <a:ea typeface="楷体_GB2312" pitchFamily="49" charset="-122"/>
              </a:rPr>
              <a:t>mol</a:t>
            </a:r>
            <a:r>
              <a:rPr lang="en-US" altLang="zh-CN" sz="3600" b="1" baseline="30000">
                <a:ea typeface="楷体_GB2312" pitchFamily="49" charset="-122"/>
                <a:sym typeface="Symbol" panose="05050102010706020507" pitchFamily="18" charset="2"/>
              </a:rPr>
              <a:t></a:t>
            </a:r>
            <a:r>
              <a:rPr lang="en-US" altLang="zh-CN" sz="3600" b="1" baseline="30000">
                <a:ea typeface="楷体_GB2312" pitchFamily="49" charset="-122"/>
              </a:rPr>
              <a:t>1</a:t>
            </a:r>
            <a:r>
              <a:rPr lang="zh-CN" altLang="en-US" sz="3600" b="1">
                <a:ea typeface="楷体_GB2312" pitchFamily="49" charset="-122"/>
              </a:rPr>
              <a:t>， 比化学键能小</a:t>
            </a:r>
            <a:r>
              <a:rPr lang="en-US" altLang="zh-CN" sz="3600" b="1">
                <a:ea typeface="楷体_GB2312" pitchFamily="49" charset="-122"/>
              </a:rPr>
              <a:t>1-2</a:t>
            </a:r>
            <a:r>
              <a:rPr lang="zh-CN" altLang="en-US" sz="3600" b="1">
                <a:ea typeface="楷体_GB2312" pitchFamily="49" charset="-122"/>
              </a:rPr>
              <a:t>个数量级。</a:t>
            </a:r>
          </a:p>
          <a:p>
            <a:pPr algn="just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sz="3600" b="1">
                <a:ea typeface="楷体_GB2312" pitchFamily="49" charset="-122"/>
              </a:rPr>
              <a:t>(3) </a:t>
            </a:r>
            <a:r>
              <a:rPr lang="zh-CN" altLang="en-US" sz="3600" b="1">
                <a:ea typeface="楷体_GB2312" pitchFamily="49" charset="-122"/>
              </a:rPr>
              <a:t>无方向性和饱和性。</a:t>
            </a:r>
          </a:p>
          <a:p>
            <a:pPr algn="just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sz="3600" b="1">
                <a:ea typeface="楷体_GB2312" pitchFamily="49" charset="-122"/>
              </a:rPr>
              <a:t>(4) </a:t>
            </a:r>
            <a:r>
              <a:rPr lang="zh-CN" altLang="en-US" sz="3600" b="1">
                <a:ea typeface="楷体_GB2312" pitchFamily="49" charset="-122"/>
              </a:rPr>
              <a:t>近程力，作用范围约几百</a:t>
            </a:r>
            <a:r>
              <a:rPr lang="en-US" altLang="zh-CN" sz="3600" b="1">
                <a:ea typeface="楷体_GB2312" pitchFamily="49" charset="-122"/>
              </a:rPr>
              <a:t>pm</a:t>
            </a:r>
            <a:r>
              <a:rPr lang="zh-CN" altLang="en-US" sz="3600" b="1">
                <a:ea typeface="楷体_GB2312" pitchFamily="49" charset="-122"/>
              </a:rPr>
              <a:t>；随分子间距离的增大，作用力迅速减弱。</a:t>
            </a:r>
          </a:p>
          <a:p>
            <a:pPr algn="just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sz="3600" b="1">
                <a:ea typeface="楷体_GB2312" pitchFamily="49" charset="-122"/>
              </a:rPr>
              <a:t>(5) </a:t>
            </a:r>
            <a:r>
              <a:rPr lang="zh-CN" altLang="en-US" sz="3600" b="1">
                <a:ea typeface="楷体_GB2312" pitchFamily="49" charset="-122"/>
              </a:rPr>
              <a:t>分子间力中经常是以色散力为主。</a:t>
            </a:r>
          </a:p>
        </p:txBody>
      </p:sp>
      <p:sp>
        <p:nvSpPr>
          <p:cNvPr id="909315" name="Text Box 3">
            <a:extLst>
              <a:ext uri="{FF2B5EF4-FFF2-40B4-BE49-F238E27FC236}">
                <a16:creationId xmlns:a16="http://schemas.microsoft.com/office/drawing/2014/main" id="{F11DEF36-1AE3-4877-BF0D-98D85EDF5A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88913"/>
            <a:ext cx="8785225" cy="125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4000">
                <a:solidFill>
                  <a:schemeClr val="tx1"/>
                </a:solidFill>
              </a:rPr>
              <a:t>小结：</a:t>
            </a:r>
            <a:r>
              <a:rPr lang="zh-CN" altLang="en-US" sz="3600">
                <a:solidFill>
                  <a:schemeClr val="tx1"/>
                </a:solidFill>
              </a:rPr>
              <a:t>取向力、诱导力和色散力统称</a:t>
            </a:r>
            <a:r>
              <a:rPr lang="zh-CN" altLang="en-US" sz="3600">
                <a:solidFill>
                  <a:srgbClr val="0000CC"/>
                </a:solidFill>
              </a:rPr>
              <a:t>分子间力</a:t>
            </a:r>
            <a:r>
              <a:rPr lang="en-US" altLang="zh-CN" sz="3600">
                <a:solidFill>
                  <a:srgbClr val="0000CC"/>
                </a:solidFill>
              </a:rPr>
              <a:t>(</a:t>
            </a:r>
            <a:r>
              <a:rPr lang="zh-CN" altLang="en-US" sz="3600">
                <a:solidFill>
                  <a:srgbClr val="0000CC"/>
                </a:solidFill>
              </a:rPr>
              <a:t>范德华力</a:t>
            </a:r>
            <a:r>
              <a:rPr lang="en-US" altLang="zh-CN" sz="3600">
                <a:solidFill>
                  <a:srgbClr val="0000CC"/>
                </a:solidFill>
              </a:rPr>
              <a:t>)</a:t>
            </a:r>
            <a:r>
              <a:rPr lang="zh-CN" altLang="en-US" sz="3600">
                <a:solidFill>
                  <a:schemeClr val="tx1"/>
                </a:solidFill>
              </a:rPr>
              <a:t>，它们具有以下的共性：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09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09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09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09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09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灯片编号占位符 1">
            <a:extLst>
              <a:ext uri="{FF2B5EF4-FFF2-40B4-BE49-F238E27FC236}">
                <a16:creationId xmlns:a16="http://schemas.microsoft.com/office/drawing/2014/main" id="{DFE9BEBA-DA2F-43DB-B763-64D78D7D4C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0BC7C-6BED-4720-BF93-2E67C6510CF7}" type="slidenum">
              <a:rPr lang="en-US" altLang="zh-CN"/>
              <a:pPr/>
              <a:t>7</a:t>
            </a:fld>
            <a:endParaRPr lang="en-US" altLang="zh-CN"/>
          </a:p>
        </p:txBody>
      </p:sp>
      <p:sp>
        <p:nvSpPr>
          <p:cNvPr id="796674" name="Rectangle 2">
            <a:extLst>
              <a:ext uri="{FF2B5EF4-FFF2-40B4-BE49-F238E27FC236}">
                <a16:creationId xmlns:a16="http://schemas.microsoft.com/office/drawing/2014/main" id="{83B2D00E-629D-4AE2-8010-01F7CAD78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765175"/>
            <a:ext cx="8785225" cy="210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  <a:spcBef>
                <a:spcPct val="20000"/>
              </a:spcBef>
            </a:pPr>
            <a:r>
              <a:rPr lang="en-US" altLang="zh-CN" sz="4000">
                <a:ea typeface="楷体_GB2312" pitchFamily="49" charset="-122"/>
              </a:rPr>
              <a:t>(2) </a:t>
            </a:r>
            <a:r>
              <a:rPr lang="zh-CN" altLang="en-US" sz="4000">
                <a:ea typeface="楷体_GB2312" pitchFamily="49" charset="-122"/>
              </a:rPr>
              <a:t>离子键既无方向性又无饱和性；只要空间条件允许，离子周围可以尽量地吸引反荷离子。</a:t>
            </a:r>
          </a:p>
        </p:txBody>
      </p:sp>
      <p:sp>
        <p:nvSpPr>
          <p:cNvPr id="796676" name="Text Box 4">
            <a:extLst>
              <a:ext uri="{FF2B5EF4-FFF2-40B4-BE49-F238E27FC236}">
                <a16:creationId xmlns:a16="http://schemas.microsoft.com/office/drawing/2014/main" id="{6F398758-CF6D-4A6F-9E29-481B2AB4A8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5888"/>
            <a:ext cx="47529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>
                <a:solidFill>
                  <a:srgbClr val="000099"/>
                </a:solidFill>
              </a:rPr>
              <a:t>离子键的特点</a:t>
            </a:r>
            <a:r>
              <a:rPr lang="en-US" altLang="zh-CN" sz="4000">
                <a:solidFill>
                  <a:srgbClr val="000099"/>
                </a:solidFill>
              </a:rPr>
              <a:t>:</a:t>
            </a:r>
          </a:p>
        </p:txBody>
      </p:sp>
      <p:grpSp>
        <p:nvGrpSpPr>
          <p:cNvPr id="796677" name="Group 5">
            <a:extLst>
              <a:ext uri="{FF2B5EF4-FFF2-40B4-BE49-F238E27FC236}">
                <a16:creationId xmlns:a16="http://schemas.microsoft.com/office/drawing/2014/main" id="{DA906946-D9D1-4784-A34A-E29E860211BB}"/>
              </a:ext>
            </a:extLst>
          </p:cNvPr>
          <p:cNvGrpSpPr>
            <a:grpSpLocks/>
          </p:cNvGrpSpPr>
          <p:nvPr/>
        </p:nvGrpSpPr>
        <p:grpSpPr bwMode="auto">
          <a:xfrm>
            <a:off x="468313" y="3330575"/>
            <a:ext cx="3638550" cy="2376488"/>
            <a:chOff x="361" y="2744"/>
            <a:chExt cx="2292" cy="1412"/>
          </a:xfrm>
        </p:grpSpPr>
        <p:graphicFrame>
          <p:nvGraphicFramePr>
            <p:cNvPr id="796678" name="Object 6">
              <a:extLst>
                <a:ext uri="{FF2B5EF4-FFF2-40B4-BE49-F238E27FC236}">
                  <a16:creationId xmlns:a16="http://schemas.microsoft.com/office/drawing/2014/main" id="{6E029F16-BA6F-4301-B010-4BD51242EA9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5" y="2886"/>
            <a:ext cx="1723" cy="1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6714" name="位图图像" r:id="rId3" imgW="2161905" imgH="1580952" progId="Paint.Picture">
                    <p:embed/>
                  </p:oleObj>
                </mc:Choice>
                <mc:Fallback>
                  <p:oleObj name="位图图像" r:id="rId3" imgW="2161905" imgH="1580952" progId="Paint.Picture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" y="2886"/>
                          <a:ext cx="1723" cy="12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96679" name="Oval 7">
              <a:extLst>
                <a:ext uri="{FF2B5EF4-FFF2-40B4-BE49-F238E27FC236}">
                  <a16:creationId xmlns:a16="http://schemas.microsoft.com/office/drawing/2014/main" id="{62DEF4BD-F5FC-42DC-B3D1-8F152E38A1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8" y="3340"/>
              <a:ext cx="91" cy="90"/>
            </a:xfrm>
            <a:prstGeom prst="ellipse">
              <a:avLst/>
            </a:prstGeom>
            <a:solidFill>
              <a:srgbClr val="FF33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796680" name="Group 8">
              <a:extLst>
                <a:ext uri="{FF2B5EF4-FFF2-40B4-BE49-F238E27FC236}">
                  <a16:creationId xmlns:a16="http://schemas.microsoft.com/office/drawing/2014/main" id="{D826ADBC-90BE-4019-8CB3-750C4DA4F8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1" y="2744"/>
              <a:ext cx="2292" cy="1412"/>
              <a:chOff x="361" y="2744"/>
              <a:chExt cx="2292" cy="1412"/>
            </a:xfrm>
          </p:grpSpPr>
          <p:sp>
            <p:nvSpPr>
              <p:cNvPr id="796681" name="Oval 9">
                <a:extLst>
                  <a:ext uri="{FF2B5EF4-FFF2-40B4-BE49-F238E27FC236}">
                    <a16:creationId xmlns:a16="http://schemas.microsoft.com/office/drawing/2014/main" id="{C7A0E44B-440A-4360-B361-0231F766D8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" y="2852"/>
                <a:ext cx="136" cy="136"/>
              </a:xfrm>
              <a:prstGeom prst="ellipse">
                <a:avLst/>
              </a:prstGeom>
              <a:gradFill rotWithShape="1">
                <a:gsLst>
                  <a:gs pos="0">
                    <a:srgbClr val="3333FF"/>
                  </a:gs>
                  <a:gs pos="100000">
                    <a:srgbClr val="3333FF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96682" name="Oval 10">
                <a:extLst>
                  <a:ext uri="{FF2B5EF4-FFF2-40B4-BE49-F238E27FC236}">
                    <a16:creationId xmlns:a16="http://schemas.microsoft.com/office/drawing/2014/main" id="{876A78EB-9CD5-47F3-AF28-633D9D01E8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" y="3079"/>
                <a:ext cx="136" cy="136"/>
              </a:xfrm>
              <a:prstGeom prst="ellipse">
                <a:avLst/>
              </a:prstGeom>
              <a:gradFill rotWithShape="1">
                <a:gsLst>
                  <a:gs pos="0">
                    <a:srgbClr val="3333FF"/>
                  </a:gs>
                  <a:gs pos="100000">
                    <a:srgbClr val="3333FF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96683" name="Oval 11">
                <a:extLst>
                  <a:ext uri="{FF2B5EF4-FFF2-40B4-BE49-F238E27FC236}">
                    <a16:creationId xmlns:a16="http://schemas.microsoft.com/office/drawing/2014/main" id="{D2C1FB73-8F7A-4CA3-BA41-454353E20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8" y="2964"/>
                <a:ext cx="136" cy="136"/>
              </a:xfrm>
              <a:prstGeom prst="ellipse">
                <a:avLst/>
              </a:prstGeom>
              <a:gradFill rotWithShape="1">
                <a:gsLst>
                  <a:gs pos="0">
                    <a:srgbClr val="3333FF"/>
                  </a:gs>
                  <a:gs pos="100000">
                    <a:srgbClr val="3333FF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96684" name="Oval 12">
                <a:extLst>
                  <a:ext uri="{FF2B5EF4-FFF2-40B4-BE49-F238E27FC236}">
                    <a16:creationId xmlns:a16="http://schemas.microsoft.com/office/drawing/2014/main" id="{B9714A60-8C73-4E90-A960-7C2150719B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1" y="3089"/>
                <a:ext cx="136" cy="136"/>
              </a:xfrm>
              <a:prstGeom prst="ellipse">
                <a:avLst/>
              </a:prstGeom>
              <a:gradFill rotWithShape="1">
                <a:gsLst>
                  <a:gs pos="0">
                    <a:srgbClr val="3333FF"/>
                  </a:gs>
                  <a:gs pos="100000">
                    <a:srgbClr val="3333FF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96685" name="Oval 13">
                <a:extLst>
                  <a:ext uri="{FF2B5EF4-FFF2-40B4-BE49-F238E27FC236}">
                    <a16:creationId xmlns:a16="http://schemas.microsoft.com/office/drawing/2014/main" id="{9004AB2E-E42F-4902-80B2-E94A881689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4" y="2864"/>
                <a:ext cx="136" cy="136"/>
              </a:xfrm>
              <a:prstGeom prst="ellipse">
                <a:avLst/>
              </a:prstGeom>
              <a:gradFill rotWithShape="1">
                <a:gsLst>
                  <a:gs pos="0">
                    <a:srgbClr val="3333FF"/>
                  </a:gs>
                  <a:gs pos="100000">
                    <a:srgbClr val="3333FF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96686" name="Oval 14">
                <a:extLst>
                  <a:ext uri="{FF2B5EF4-FFF2-40B4-BE49-F238E27FC236}">
                    <a16:creationId xmlns:a16="http://schemas.microsoft.com/office/drawing/2014/main" id="{4AC8A59E-48D4-4D08-B1E7-F94B47283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7" y="3442"/>
                <a:ext cx="136" cy="136"/>
              </a:xfrm>
              <a:prstGeom prst="ellipse">
                <a:avLst/>
              </a:prstGeom>
              <a:gradFill rotWithShape="1">
                <a:gsLst>
                  <a:gs pos="0">
                    <a:srgbClr val="3333FF"/>
                  </a:gs>
                  <a:gs pos="100000">
                    <a:srgbClr val="3333FF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96687" name="Oval 15">
                <a:extLst>
                  <a:ext uri="{FF2B5EF4-FFF2-40B4-BE49-F238E27FC236}">
                    <a16:creationId xmlns:a16="http://schemas.microsoft.com/office/drawing/2014/main" id="{32F97AB8-56F7-4B75-B0EF-F11F8EC63E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6" y="3784"/>
                <a:ext cx="136" cy="136"/>
              </a:xfrm>
              <a:prstGeom prst="ellipse">
                <a:avLst/>
              </a:prstGeom>
              <a:gradFill rotWithShape="1">
                <a:gsLst>
                  <a:gs pos="0">
                    <a:srgbClr val="3333FF"/>
                  </a:gs>
                  <a:gs pos="100000">
                    <a:srgbClr val="3333FF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96688" name="Oval 16">
                <a:extLst>
                  <a:ext uri="{FF2B5EF4-FFF2-40B4-BE49-F238E27FC236}">
                    <a16:creationId xmlns:a16="http://schemas.microsoft.com/office/drawing/2014/main" id="{BFB85092-BE79-4262-AF4E-24A52C528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1" y="4020"/>
                <a:ext cx="136" cy="136"/>
              </a:xfrm>
              <a:prstGeom prst="ellipse">
                <a:avLst/>
              </a:prstGeom>
              <a:gradFill rotWithShape="1">
                <a:gsLst>
                  <a:gs pos="0">
                    <a:srgbClr val="3333FF"/>
                  </a:gs>
                  <a:gs pos="100000">
                    <a:srgbClr val="3333FF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96689" name="Oval 17">
                <a:extLst>
                  <a:ext uri="{FF2B5EF4-FFF2-40B4-BE49-F238E27FC236}">
                    <a16:creationId xmlns:a16="http://schemas.microsoft.com/office/drawing/2014/main" id="{ADAF14CA-1CDE-43EE-9F29-6F8A12557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8" y="3896"/>
                <a:ext cx="136" cy="136"/>
              </a:xfrm>
              <a:prstGeom prst="ellipse">
                <a:avLst/>
              </a:prstGeom>
              <a:gradFill rotWithShape="1">
                <a:gsLst>
                  <a:gs pos="0">
                    <a:srgbClr val="3333FF"/>
                  </a:gs>
                  <a:gs pos="100000">
                    <a:srgbClr val="3333FF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96690" name="Oval 18">
                <a:extLst>
                  <a:ext uri="{FF2B5EF4-FFF2-40B4-BE49-F238E27FC236}">
                    <a16:creationId xmlns:a16="http://schemas.microsoft.com/office/drawing/2014/main" id="{73A28E61-A63A-4BD6-AB28-A828FB6135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9" y="3793"/>
                <a:ext cx="136" cy="136"/>
              </a:xfrm>
              <a:prstGeom prst="ellipse">
                <a:avLst/>
              </a:prstGeom>
              <a:gradFill rotWithShape="1">
                <a:gsLst>
                  <a:gs pos="0">
                    <a:srgbClr val="3333FF"/>
                  </a:gs>
                  <a:gs pos="100000">
                    <a:srgbClr val="3333FF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96691" name="Oval 19">
                <a:extLst>
                  <a:ext uri="{FF2B5EF4-FFF2-40B4-BE49-F238E27FC236}">
                    <a16:creationId xmlns:a16="http://schemas.microsoft.com/office/drawing/2014/main" id="{7472AECD-6466-429C-83DD-1CFB3EC741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" y="4020"/>
                <a:ext cx="136" cy="136"/>
              </a:xfrm>
              <a:prstGeom prst="ellipse">
                <a:avLst/>
              </a:prstGeom>
              <a:gradFill rotWithShape="1">
                <a:gsLst>
                  <a:gs pos="0">
                    <a:srgbClr val="3333FF"/>
                  </a:gs>
                  <a:gs pos="100000">
                    <a:srgbClr val="3333FF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96692" name="Oval 20">
                <a:extLst>
                  <a:ext uri="{FF2B5EF4-FFF2-40B4-BE49-F238E27FC236}">
                    <a16:creationId xmlns:a16="http://schemas.microsoft.com/office/drawing/2014/main" id="{A25D22AE-825F-466A-8B8D-788E79DDD0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8" y="3442"/>
                <a:ext cx="136" cy="136"/>
              </a:xfrm>
              <a:prstGeom prst="ellipse">
                <a:avLst/>
              </a:prstGeom>
              <a:gradFill rotWithShape="1">
                <a:gsLst>
                  <a:gs pos="0">
                    <a:srgbClr val="3333FF"/>
                  </a:gs>
                  <a:gs pos="100000">
                    <a:srgbClr val="3333FF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96693" name="Oval 21">
                <a:extLst>
                  <a:ext uri="{FF2B5EF4-FFF2-40B4-BE49-F238E27FC236}">
                    <a16:creationId xmlns:a16="http://schemas.microsoft.com/office/drawing/2014/main" id="{9CFACE19-A193-44D1-A434-911F2C8F98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5" y="3327"/>
                <a:ext cx="136" cy="136"/>
              </a:xfrm>
              <a:prstGeom prst="ellipse">
                <a:avLst/>
              </a:prstGeom>
              <a:gradFill rotWithShape="1">
                <a:gsLst>
                  <a:gs pos="0">
                    <a:srgbClr val="3333FF"/>
                  </a:gs>
                  <a:gs pos="100000">
                    <a:srgbClr val="3333FF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96694" name="Oval 22">
                <a:extLst>
                  <a:ext uri="{FF2B5EF4-FFF2-40B4-BE49-F238E27FC236}">
                    <a16:creationId xmlns:a16="http://schemas.microsoft.com/office/drawing/2014/main" id="{13289158-0BFC-47A4-A152-23F2317829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1" y="3554"/>
                <a:ext cx="136" cy="136"/>
              </a:xfrm>
              <a:prstGeom prst="ellipse">
                <a:avLst/>
              </a:prstGeom>
              <a:gradFill rotWithShape="1">
                <a:gsLst>
                  <a:gs pos="0">
                    <a:srgbClr val="3333FF"/>
                  </a:gs>
                  <a:gs pos="100000">
                    <a:srgbClr val="3333FF">
                      <a:gamma/>
                      <a:shade val="46275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96695" name="Oval 23">
                <a:extLst>
                  <a:ext uri="{FF2B5EF4-FFF2-40B4-BE49-F238E27FC236}">
                    <a16:creationId xmlns:a16="http://schemas.microsoft.com/office/drawing/2014/main" id="{84FDA6E9-3388-4A7C-9351-0574AC900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1" y="2874"/>
                <a:ext cx="91" cy="90"/>
              </a:xfrm>
              <a:prstGeom prst="ellipse">
                <a:avLst/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96696" name="Oval 24">
                <a:extLst>
                  <a:ext uri="{FF2B5EF4-FFF2-40B4-BE49-F238E27FC236}">
                    <a16:creationId xmlns:a16="http://schemas.microsoft.com/office/drawing/2014/main" id="{C2896B6F-0E80-4B68-882D-81DB7A82C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4" y="2998"/>
                <a:ext cx="91" cy="90"/>
              </a:xfrm>
              <a:prstGeom prst="ellipse">
                <a:avLst/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96697" name="Oval 25">
                <a:extLst>
                  <a:ext uri="{FF2B5EF4-FFF2-40B4-BE49-F238E27FC236}">
                    <a16:creationId xmlns:a16="http://schemas.microsoft.com/office/drawing/2014/main" id="{EEE23356-D4C6-4B37-BADB-6AF8F8213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986"/>
                <a:ext cx="91" cy="90"/>
              </a:xfrm>
              <a:prstGeom prst="ellipse">
                <a:avLst/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96698" name="Oval 26">
                <a:extLst>
                  <a:ext uri="{FF2B5EF4-FFF2-40B4-BE49-F238E27FC236}">
                    <a16:creationId xmlns:a16="http://schemas.microsoft.com/office/drawing/2014/main" id="{9C539650-AD69-4A66-A0AE-9FDF8ED91C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5" y="3113"/>
                <a:ext cx="91" cy="90"/>
              </a:xfrm>
              <a:prstGeom prst="ellipse">
                <a:avLst/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96699" name="Oval 27">
                <a:extLst>
                  <a:ext uri="{FF2B5EF4-FFF2-40B4-BE49-F238E27FC236}">
                    <a16:creationId xmlns:a16="http://schemas.microsoft.com/office/drawing/2014/main" id="{74919037-9BF4-49EF-A042-84DF03BD39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5" y="3579"/>
                <a:ext cx="91" cy="90"/>
              </a:xfrm>
              <a:prstGeom prst="ellipse">
                <a:avLst/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96700" name="Line 28">
                <a:extLst>
                  <a:ext uri="{FF2B5EF4-FFF2-40B4-BE49-F238E27FC236}">
                    <a16:creationId xmlns:a16="http://schemas.microsoft.com/office/drawing/2014/main" id="{561121DD-DEB5-48E3-ABB4-7216263324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66" y="3430"/>
                <a:ext cx="363" cy="18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6701" name="Oval 29">
                <a:extLst>
                  <a:ext uri="{FF2B5EF4-FFF2-40B4-BE49-F238E27FC236}">
                    <a16:creationId xmlns:a16="http://schemas.microsoft.com/office/drawing/2014/main" id="{D6A80EF2-5B7D-4F27-9821-41DE8AA42A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1" y="3930"/>
                <a:ext cx="91" cy="90"/>
              </a:xfrm>
              <a:prstGeom prst="ellipse">
                <a:avLst/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96702" name="Oval 30">
                <a:extLst>
                  <a:ext uri="{FF2B5EF4-FFF2-40B4-BE49-F238E27FC236}">
                    <a16:creationId xmlns:a16="http://schemas.microsoft.com/office/drawing/2014/main" id="{192C73D5-25EE-4030-9A0F-132F3A4BD4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1" y="3815"/>
                <a:ext cx="91" cy="90"/>
              </a:xfrm>
              <a:prstGeom prst="ellipse">
                <a:avLst/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96703" name="Oval 31">
                <a:extLst>
                  <a:ext uri="{FF2B5EF4-FFF2-40B4-BE49-F238E27FC236}">
                    <a16:creationId xmlns:a16="http://schemas.microsoft.com/office/drawing/2014/main" id="{89497860-6845-40FD-B884-56BB763F33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5" y="4056"/>
                <a:ext cx="91" cy="90"/>
              </a:xfrm>
              <a:prstGeom prst="ellipse">
                <a:avLst/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96704" name="Oval 32">
                <a:extLst>
                  <a:ext uri="{FF2B5EF4-FFF2-40B4-BE49-F238E27FC236}">
                    <a16:creationId xmlns:a16="http://schemas.microsoft.com/office/drawing/2014/main" id="{F17461C8-F982-424B-A8A6-FFBD84F9D7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1" y="3351"/>
                <a:ext cx="91" cy="90"/>
              </a:xfrm>
              <a:prstGeom prst="ellipse">
                <a:avLst/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96705" name="Oval 33">
                <a:extLst>
                  <a:ext uri="{FF2B5EF4-FFF2-40B4-BE49-F238E27FC236}">
                    <a16:creationId xmlns:a16="http://schemas.microsoft.com/office/drawing/2014/main" id="{FAE01D79-6263-4F8E-AB9D-53923445DC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" y="3579"/>
                <a:ext cx="91" cy="90"/>
              </a:xfrm>
              <a:prstGeom prst="ellipse">
                <a:avLst/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96706" name="Oval 34">
                <a:extLst>
                  <a:ext uri="{FF2B5EF4-FFF2-40B4-BE49-F238E27FC236}">
                    <a16:creationId xmlns:a16="http://schemas.microsoft.com/office/drawing/2014/main" id="{78D1DDE1-DF6B-4A0D-9299-3477D2166F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3930"/>
                <a:ext cx="91" cy="90"/>
              </a:xfrm>
              <a:prstGeom prst="ellipse">
                <a:avLst/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96707" name="Text Box 35">
                <a:extLst>
                  <a:ext uri="{FF2B5EF4-FFF2-40B4-BE49-F238E27FC236}">
                    <a16:creationId xmlns:a16="http://schemas.microsoft.com/office/drawing/2014/main" id="{184817BB-D6DF-4426-9B87-026CACD644D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73" y="2744"/>
                <a:ext cx="589" cy="3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20000"/>
                  </a:spcBef>
                </a:pPr>
                <a:r>
                  <a:rPr kumimoji="0" lang="en-US" altLang="zh-CN" sz="3200">
                    <a:solidFill>
                      <a:schemeClr val="tx1"/>
                    </a:solidFill>
                    <a:ea typeface="幼圆" panose="02010509060101010101" pitchFamily="49" charset="-122"/>
                  </a:rPr>
                  <a:t>Cl</a:t>
                </a:r>
                <a:r>
                  <a:rPr kumimoji="0" lang="en-US" altLang="zh-CN" sz="3200" baseline="30000">
                    <a:solidFill>
                      <a:schemeClr val="tx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-</a:t>
                </a:r>
                <a:endParaRPr kumimoji="0" lang="en-US" altLang="zh-CN" sz="3600">
                  <a:solidFill>
                    <a:schemeClr val="tx1"/>
                  </a:solidFill>
                  <a:ea typeface="幼圆" panose="02010509060101010101" pitchFamily="49" charset="-122"/>
                </a:endParaRPr>
              </a:p>
            </p:txBody>
          </p:sp>
          <p:sp>
            <p:nvSpPr>
              <p:cNvPr id="796708" name="Text Box 36">
                <a:extLst>
                  <a:ext uri="{FF2B5EF4-FFF2-40B4-BE49-F238E27FC236}">
                    <a16:creationId xmlns:a16="http://schemas.microsoft.com/office/drawing/2014/main" id="{205DE22F-7A13-4153-B846-2FF3D1B2B4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64" y="3201"/>
                <a:ext cx="589" cy="3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0" lang="en-US" altLang="zh-CN" sz="3200">
                    <a:solidFill>
                      <a:schemeClr val="tx1"/>
                    </a:solidFill>
                    <a:ea typeface="幼圆" panose="02010509060101010101" pitchFamily="49" charset="-122"/>
                  </a:rPr>
                  <a:t>Na</a:t>
                </a:r>
                <a:r>
                  <a:rPr kumimoji="0" lang="en-US" altLang="zh-CN" sz="3200" baseline="30000">
                    <a:solidFill>
                      <a:schemeClr val="tx1"/>
                    </a:solidFill>
                    <a:ea typeface="幼圆" panose="02010509060101010101" pitchFamily="49" charset="-122"/>
                  </a:rPr>
                  <a:t>+</a:t>
                </a:r>
              </a:p>
            </p:txBody>
          </p:sp>
          <p:sp>
            <p:nvSpPr>
              <p:cNvPr id="796709" name="Oval 37">
                <a:extLst>
                  <a:ext uri="{FF2B5EF4-FFF2-40B4-BE49-F238E27FC236}">
                    <a16:creationId xmlns:a16="http://schemas.microsoft.com/office/drawing/2014/main" id="{34FC3863-97D6-4228-AE5D-DB1626F17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1" y="3475"/>
                <a:ext cx="91" cy="90"/>
              </a:xfrm>
              <a:prstGeom prst="ellipse">
                <a:avLst/>
              </a:prstGeom>
              <a:solidFill>
                <a:srgbClr val="FF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796711" name="Text Box 39">
            <a:extLst>
              <a:ext uri="{FF2B5EF4-FFF2-40B4-BE49-F238E27FC236}">
                <a16:creationId xmlns:a16="http://schemas.microsoft.com/office/drawing/2014/main" id="{80FD5545-DB58-46AC-9B74-5D6A99BC4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638" y="3500438"/>
            <a:ext cx="4176712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30000"/>
              </a:spcBef>
            </a:pPr>
            <a:r>
              <a:rPr lang="en-US" altLang="zh-CN" sz="3600">
                <a:solidFill>
                  <a:srgbClr val="0033CC"/>
                </a:solidFill>
              </a:rPr>
              <a:t>Na</a:t>
            </a:r>
            <a:r>
              <a:rPr lang="en-US" altLang="zh-CN" sz="3600" baseline="30000">
                <a:solidFill>
                  <a:srgbClr val="0033CC"/>
                </a:solidFill>
              </a:rPr>
              <a:t>+</a:t>
            </a:r>
            <a:r>
              <a:rPr lang="zh-CN" altLang="en-US" sz="3600">
                <a:solidFill>
                  <a:srgbClr val="0033CC"/>
                </a:solidFill>
              </a:rPr>
              <a:t>的配位数为</a:t>
            </a:r>
            <a:r>
              <a:rPr lang="en-US" altLang="zh-CN" sz="3600">
                <a:solidFill>
                  <a:srgbClr val="0033CC"/>
                </a:solidFill>
              </a:rPr>
              <a:t>6</a:t>
            </a:r>
            <a:r>
              <a:rPr lang="zh-CN" altLang="en-US" sz="3600">
                <a:solidFill>
                  <a:srgbClr val="0033CC"/>
                </a:solidFill>
              </a:rPr>
              <a:t>，</a:t>
            </a:r>
            <a:r>
              <a:rPr lang="en-US" altLang="zh-CN" sz="3600">
                <a:solidFill>
                  <a:srgbClr val="0033CC"/>
                </a:solidFill>
              </a:rPr>
              <a:t>Cl</a:t>
            </a:r>
            <a:r>
              <a:rPr lang="en-US" altLang="zh-CN" sz="3600" baseline="30000">
                <a:solidFill>
                  <a:srgbClr val="0033CC"/>
                </a:solidFill>
                <a:sym typeface="Symbol" panose="05050102010706020507" pitchFamily="18" charset="2"/>
              </a:rPr>
              <a:t></a:t>
            </a:r>
            <a:r>
              <a:rPr lang="zh-CN" altLang="en-US" sz="3600">
                <a:solidFill>
                  <a:srgbClr val="0033CC"/>
                </a:solidFill>
                <a:sym typeface="Symbol" panose="05050102010706020507" pitchFamily="18" charset="2"/>
              </a:rPr>
              <a:t>的配位数也为</a:t>
            </a:r>
            <a:r>
              <a:rPr lang="en-US" altLang="zh-CN" sz="3600">
                <a:solidFill>
                  <a:srgbClr val="0033CC"/>
                </a:solidFill>
                <a:sym typeface="Symbol" panose="05050102010706020507" pitchFamily="18" charset="2"/>
              </a:rPr>
              <a:t>6;</a:t>
            </a:r>
            <a:endParaRPr lang="en-US" altLang="zh-CN" sz="3600">
              <a:solidFill>
                <a:srgbClr val="0033CC"/>
              </a:solidFill>
            </a:endParaRPr>
          </a:p>
        </p:txBody>
      </p:sp>
      <p:sp>
        <p:nvSpPr>
          <p:cNvPr id="796713" name="Text Box 41">
            <a:extLst>
              <a:ext uri="{FF2B5EF4-FFF2-40B4-BE49-F238E27FC236}">
                <a16:creationId xmlns:a16="http://schemas.microsoft.com/office/drawing/2014/main" id="{839E91E0-5B8E-485B-B2C7-E4784E44CE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5876925"/>
            <a:ext cx="85693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3200">
                <a:solidFill>
                  <a:srgbClr val="6600FF"/>
                </a:solidFill>
              </a:rPr>
              <a:t>但较远的异号离子</a:t>
            </a:r>
            <a:r>
              <a:rPr lang="en-US" altLang="zh-CN" sz="3200">
                <a:solidFill>
                  <a:srgbClr val="6600FF"/>
                </a:solidFill>
              </a:rPr>
              <a:t>, </a:t>
            </a:r>
            <a:r>
              <a:rPr lang="zh-CN" altLang="en-US" sz="3200">
                <a:solidFill>
                  <a:srgbClr val="6600FF"/>
                </a:solidFill>
              </a:rPr>
              <a:t>也受吸引</a:t>
            </a:r>
            <a:r>
              <a:rPr lang="en-US" altLang="zh-CN" sz="3200">
                <a:solidFill>
                  <a:srgbClr val="6600FF"/>
                </a:solidFill>
              </a:rPr>
              <a:t>, </a:t>
            </a:r>
            <a:r>
              <a:rPr lang="zh-CN" altLang="en-US" sz="3200">
                <a:solidFill>
                  <a:srgbClr val="6600FF"/>
                </a:solidFill>
              </a:rPr>
              <a:t>尽管引力较小。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96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96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7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967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967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96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96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6674" grpId="0"/>
      <p:bldP spid="79671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1">
            <a:extLst>
              <a:ext uri="{FF2B5EF4-FFF2-40B4-BE49-F238E27FC236}">
                <a16:creationId xmlns:a16="http://schemas.microsoft.com/office/drawing/2014/main" id="{BC7848AD-4B5A-49F4-9A1E-ED96A15A77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AE1507-DB53-4467-9CE2-63D00AA67D10}" type="slidenum">
              <a:rPr lang="en-US" altLang="zh-CN"/>
              <a:pPr/>
              <a:t>70</a:t>
            </a:fld>
            <a:endParaRPr lang="en-US" altLang="zh-CN"/>
          </a:p>
        </p:txBody>
      </p:sp>
      <p:graphicFrame>
        <p:nvGraphicFramePr>
          <p:cNvPr id="910338" name="Group 2">
            <a:extLst>
              <a:ext uri="{FF2B5EF4-FFF2-40B4-BE49-F238E27FC236}">
                <a16:creationId xmlns:a16="http://schemas.microsoft.com/office/drawing/2014/main" id="{80E32F5F-AC37-41FA-ACFE-32A9CF579A3C}"/>
              </a:ext>
            </a:extLst>
          </p:cNvPr>
          <p:cNvGraphicFramePr>
            <a:graphicFrameLocks noGrp="1"/>
          </p:cNvGraphicFramePr>
          <p:nvPr/>
        </p:nvGraphicFramePr>
        <p:xfrm>
          <a:off x="250825" y="1052513"/>
          <a:ext cx="8569325" cy="4535487"/>
        </p:xfrm>
        <a:graphic>
          <a:graphicData uri="http://schemas.openxmlformats.org/drawingml/2006/table">
            <a:tbl>
              <a:tblPr/>
              <a:tblGrid>
                <a:gridCol w="2952750">
                  <a:extLst>
                    <a:ext uri="{9D8B030D-6E8A-4147-A177-3AD203B41FA5}">
                      <a16:colId xmlns:a16="http://schemas.microsoft.com/office/drawing/2014/main" val="2475372575"/>
                    </a:ext>
                  </a:extLst>
                </a:gridCol>
                <a:gridCol w="5616575">
                  <a:extLst>
                    <a:ext uri="{9D8B030D-6E8A-4147-A177-3AD203B41FA5}">
                      <a16:colId xmlns:a16="http://schemas.microsoft.com/office/drawing/2014/main" val="1841794927"/>
                    </a:ext>
                  </a:extLst>
                </a:gridCol>
              </a:tblGrid>
              <a:tr h="622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分子间力类型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分子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5933288"/>
                  </a:ext>
                </a:extLst>
              </a:tr>
              <a:tr h="620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取向力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极性分子</a:t>
                      </a: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-</a:t>
                      </a:r>
                      <a:r>
                        <a:rPr kumimoji="1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极性分子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872299"/>
                  </a:ext>
                </a:extLst>
              </a:tr>
              <a:tr h="619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诱导力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极性分子</a:t>
                      </a: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-</a:t>
                      </a:r>
                      <a:r>
                        <a:rPr kumimoji="1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极性分子，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极性分子</a:t>
                      </a: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-</a:t>
                      </a:r>
                      <a:r>
                        <a:rPr kumimoji="1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非极性分子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0757407"/>
                  </a:ext>
                </a:extLst>
              </a:tr>
              <a:tr h="620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色散力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极性分子</a:t>
                      </a: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-</a:t>
                      </a:r>
                      <a:r>
                        <a:rPr kumimoji="1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极性分子，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极性分子</a:t>
                      </a: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-</a:t>
                      </a:r>
                      <a:r>
                        <a:rPr kumimoji="1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非极性分子，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非极性分子</a:t>
                      </a: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-</a:t>
                      </a:r>
                      <a:r>
                        <a:rPr kumimoji="1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非极性分子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7528376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10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3">
            <a:extLst>
              <a:ext uri="{FF2B5EF4-FFF2-40B4-BE49-F238E27FC236}">
                <a16:creationId xmlns:a16="http://schemas.microsoft.com/office/drawing/2014/main" id="{1E4BBC27-BDA7-468E-9AAC-9061731677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E240AE-C926-47F6-9910-9EED7AE35FBF}" type="slidenum">
              <a:rPr lang="en-US" altLang="zh-CN"/>
              <a:pPr/>
              <a:t>71</a:t>
            </a:fld>
            <a:endParaRPr lang="en-US" altLang="zh-CN"/>
          </a:p>
        </p:txBody>
      </p:sp>
      <p:grpSp>
        <p:nvGrpSpPr>
          <p:cNvPr id="912386" name="Group 2">
            <a:extLst>
              <a:ext uri="{FF2B5EF4-FFF2-40B4-BE49-F238E27FC236}">
                <a16:creationId xmlns:a16="http://schemas.microsoft.com/office/drawing/2014/main" id="{35FEA38D-0693-496A-8CAA-6FF59ADC16C2}"/>
              </a:ext>
            </a:extLst>
          </p:cNvPr>
          <p:cNvGrpSpPr>
            <a:grpSpLocks/>
          </p:cNvGrpSpPr>
          <p:nvPr/>
        </p:nvGrpSpPr>
        <p:grpSpPr bwMode="auto">
          <a:xfrm>
            <a:off x="900113" y="836613"/>
            <a:ext cx="7918450" cy="5327650"/>
            <a:chOff x="569" y="845"/>
            <a:chExt cx="4988" cy="3356"/>
          </a:xfrm>
        </p:grpSpPr>
        <p:pic>
          <p:nvPicPr>
            <p:cNvPr id="912387" name="Picture 3" descr="11">
              <a:extLst>
                <a:ext uri="{FF2B5EF4-FFF2-40B4-BE49-F238E27FC236}">
                  <a16:creationId xmlns:a16="http://schemas.microsoft.com/office/drawing/2014/main" id="{1BF11F18-F708-49B9-9D55-C1BDF4A173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89" r="2089" b="3755"/>
            <a:stretch>
              <a:fillRect/>
            </a:stretch>
          </p:blipFill>
          <p:spPr bwMode="auto">
            <a:xfrm>
              <a:off x="569" y="845"/>
              <a:ext cx="4987" cy="3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12388" name="Rectangle 4">
              <a:extLst>
                <a:ext uri="{FF2B5EF4-FFF2-40B4-BE49-F238E27FC236}">
                  <a16:creationId xmlns:a16="http://schemas.microsoft.com/office/drawing/2014/main" id="{D0F4936F-D2EB-4167-8307-AB0E23645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" y="3935"/>
              <a:ext cx="2178" cy="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60000"/>
                </a:lnSpc>
                <a:spcBef>
                  <a:spcPct val="50000"/>
                </a:spcBef>
              </a:pPr>
              <a:r>
                <a:rPr lang="zh-CN" altLang="en-US" sz="3600">
                  <a:solidFill>
                    <a:schemeClr val="tx1"/>
                  </a:solidFill>
                </a:rPr>
                <a:t>分子量</a:t>
              </a:r>
            </a:p>
          </p:txBody>
        </p:sp>
        <p:cxnSp>
          <p:nvCxnSpPr>
            <p:cNvPr id="912389" name="AutoShape 5">
              <a:extLst>
                <a:ext uri="{FF2B5EF4-FFF2-40B4-BE49-F238E27FC236}">
                  <a16:creationId xmlns:a16="http://schemas.microsoft.com/office/drawing/2014/main" id="{9C9FFD35-4DB0-4D8B-9811-6C97B758CFD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152" y="3884"/>
              <a:ext cx="2039" cy="8"/>
            </a:xfrm>
            <a:prstGeom prst="straightConnector1">
              <a:avLst/>
            </a:prstGeom>
            <a:noFill/>
            <a:ln w="412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12390" name="Oval 6">
            <a:extLst>
              <a:ext uri="{FF2B5EF4-FFF2-40B4-BE49-F238E27FC236}">
                <a16:creationId xmlns:a16="http://schemas.microsoft.com/office/drawing/2014/main" id="{12219306-DA8A-4A8C-BB4D-B1DE334CDCC9}"/>
              </a:ext>
            </a:extLst>
          </p:cNvPr>
          <p:cNvSpPr>
            <a:spLocks noChangeArrowheads="1"/>
          </p:cNvSpPr>
          <p:nvPr/>
        </p:nvSpPr>
        <p:spPr bwMode="auto">
          <a:xfrm rot="206652">
            <a:off x="4716463" y="1123950"/>
            <a:ext cx="869950" cy="863600"/>
          </a:xfrm>
          <a:prstGeom prst="ellips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2392" name="Rectangle 8">
            <a:extLst>
              <a:ext uri="{FF2B5EF4-FFF2-40B4-BE49-F238E27FC236}">
                <a16:creationId xmlns:a16="http://schemas.microsoft.com/office/drawing/2014/main" id="{ECDE42F5-7111-4738-87CB-719B63C0A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188913"/>
            <a:ext cx="7634288" cy="685800"/>
          </a:xfrm>
          <a:noFill/>
          <a:ln/>
        </p:spPr>
        <p:txBody>
          <a:bodyPr anchor="t"/>
          <a:lstStyle/>
          <a:p>
            <a:pPr algn="l"/>
            <a:r>
              <a:rPr lang="en-US" altLang="zh-CN" b="1">
                <a:ea typeface="楷体_GB2312" pitchFamily="49" charset="-122"/>
              </a:rPr>
              <a:t>2.  </a:t>
            </a:r>
            <a:r>
              <a:rPr lang="zh-CN" altLang="en-US" b="1">
                <a:ea typeface="楷体_GB2312" pitchFamily="49" charset="-122"/>
              </a:rPr>
              <a:t>氢键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12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12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2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C1917761-2205-4D99-9DAB-80647C62A1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3C614-EEBB-45EA-A718-55826BB8F496}" type="slidenum">
              <a:rPr lang="en-US" altLang="zh-CN"/>
              <a:pPr/>
              <a:t>72</a:t>
            </a:fld>
            <a:endParaRPr lang="en-US" altLang="zh-CN"/>
          </a:p>
        </p:txBody>
      </p:sp>
      <p:sp>
        <p:nvSpPr>
          <p:cNvPr id="913410" name="Rectangle 2">
            <a:extLst>
              <a:ext uri="{FF2B5EF4-FFF2-40B4-BE49-F238E27FC236}">
                <a16:creationId xmlns:a16="http://schemas.microsoft.com/office/drawing/2014/main" id="{BC9492CE-DEEC-4CE5-97BE-89777C1E5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188913"/>
            <a:ext cx="8785225" cy="316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20000"/>
              </a:spcBef>
            </a:pPr>
            <a:r>
              <a:rPr lang="en-US" altLang="zh-CN" sz="4000">
                <a:ea typeface="楷体_GB2312" pitchFamily="49" charset="-122"/>
              </a:rPr>
              <a:t>(1) </a:t>
            </a:r>
            <a:r>
              <a:rPr lang="zh-CN" altLang="en-US" sz="4000">
                <a:ea typeface="楷体_GB2312" pitchFamily="49" charset="-122"/>
              </a:rPr>
              <a:t>氢键的定义：与电负性较大的原子</a:t>
            </a:r>
            <a:r>
              <a:rPr lang="en-US" altLang="zh-CN" sz="4000">
                <a:ea typeface="楷体_GB2312" pitchFamily="49" charset="-122"/>
              </a:rPr>
              <a:t>(</a:t>
            </a:r>
            <a:r>
              <a:rPr lang="zh-CN" altLang="en-US" sz="4000">
                <a:ea typeface="楷体_GB2312" pitchFamily="49" charset="-122"/>
              </a:rPr>
              <a:t>如</a:t>
            </a:r>
            <a:r>
              <a:rPr lang="en-US" altLang="zh-CN" sz="4000">
                <a:ea typeface="楷体_GB2312" pitchFamily="49" charset="-122"/>
              </a:rPr>
              <a:t>F, O, N</a:t>
            </a:r>
            <a:r>
              <a:rPr lang="zh-CN" altLang="en-US" sz="4000">
                <a:ea typeface="楷体_GB2312" pitchFamily="49" charset="-122"/>
              </a:rPr>
              <a:t>等</a:t>
            </a:r>
            <a:r>
              <a:rPr lang="en-US" altLang="zh-CN" sz="4000">
                <a:ea typeface="楷体_GB2312" pitchFamily="49" charset="-122"/>
              </a:rPr>
              <a:t>)</a:t>
            </a:r>
            <a:r>
              <a:rPr lang="zh-CN" altLang="en-US" sz="4000">
                <a:ea typeface="楷体_GB2312" pitchFamily="49" charset="-122"/>
              </a:rPr>
              <a:t>相结合的</a:t>
            </a:r>
            <a:r>
              <a:rPr lang="zh-CN" altLang="en-US" sz="4000">
                <a:solidFill>
                  <a:srgbClr val="0000FF"/>
                </a:solidFill>
                <a:ea typeface="楷体_GB2312" pitchFamily="49" charset="-122"/>
              </a:rPr>
              <a:t>氢原子</a:t>
            </a:r>
            <a:r>
              <a:rPr lang="zh-CN" altLang="en-US" sz="4000">
                <a:ea typeface="楷体_GB2312" pitchFamily="49" charset="-122"/>
              </a:rPr>
              <a:t>，和同一分子内或另一分子中的</a:t>
            </a:r>
            <a:r>
              <a:rPr lang="zh-CN" altLang="en-US" sz="4000">
                <a:solidFill>
                  <a:srgbClr val="0000FF"/>
                </a:solidFill>
                <a:ea typeface="楷体_GB2312" pitchFamily="49" charset="-122"/>
              </a:rPr>
              <a:t>电负性较大的原子</a:t>
            </a:r>
            <a:r>
              <a:rPr lang="zh-CN" altLang="en-US" sz="4000">
                <a:ea typeface="楷体_GB2312" pitchFamily="49" charset="-122"/>
              </a:rPr>
              <a:t>之间产生的一种特殊的分子间作用力。</a:t>
            </a:r>
          </a:p>
        </p:txBody>
      </p:sp>
      <p:sp>
        <p:nvSpPr>
          <p:cNvPr id="913411" name="Text Box 3">
            <a:extLst>
              <a:ext uri="{FF2B5EF4-FFF2-40B4-BE49-F238E27FC236}">
                <a16:creationId xmlns:a16="http://schemas.microsoft.com/office/drawing/2014/main" id="{31B29A04-E885-4A03-B3C0-BC56FB65FA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3644900"/>
            <a:ext cx="3527425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4000">
                <a:solidFill>
                  <a:schemeClr val="tx1"/>
                </a:solidFill>
              </a:rPr>
              <a:t>氢键可表示为</a:t>
            </a:r>
            <a:r>
              <a:rPr lang="en-US" altLang="zh-CN" sz="4000">
                <a:solidFill>
                  <a:srgbClr val="3333FF"/>
                </a:solidFill>
              </a:rPr>
              <a:t>X—H</a:t>
            </a:r>
            <a:r>
              <a:rPr lang="en-US" altLang="zh-CN" sz="4000">
                <a:solidFill>
                  <a:srgbClr val="3333FF"/>
                </a:solidFill>
                <a:cs typeface="Times New Roman" panose="02020603050405020304" pitchFamily="18" charset="0"/>
              </a:rPr>
              <a:t>---</a:t>
            </a:r>
            <a:r>
              <a:rPr lang="en-US" altLang="zh-CN" sz="4000">
                <a:solidFill>
                  <a:srgbClr val="3333FF"/>
                </a:solidFill>
              </a:rPr>
              <a:t>Y</a:t>
            </a:r>
            <a:r>
              <a:rPr lang="zh-CN" altLang="en-US" sz="4000">
                <a:solidFill>
                  <a:schemeClr val="tx1"/>
                </a:solidFill>
              </a:rPr>
              <a:t>，如</a:t>
            </a:r>
            <a:r>
              <a:rPr lang="en-US" altLang="zh-CN" sz="4000">
                <a:solidFill>
                  <a:schemeClr val="tx1"/>
                </a:solidFill>
              </a:rPr>
              <a:t>O—H---O.</a:t>
            </a:r>
          </a:p>
        </p:txBody>
      </p:sp>
      <p:grpSp>
        <p:nvGrpSpPr>
          <p:cNvPr id="913412" name="Group 4">
            <a:extLst>
              <a:ext uri="{FF2B5EF4-FFF2-40B4-BE49-F238E27FC236}">
                <a16:creationId xmlns:a16="http://schemas.microsoft.com/office/drawing/2014/main" id="{3E3A15AA-2AB2-4B4D-B5DE-110E03B0ABC3}"/>
              </a:ext>
            </a:extLst>
          </p:cNvPr>
          <p:cNvGrpSpPr>
            <a:grpSpLocks/>
          </p:cNvGrpSpPr>
          <p:nvPr/>
        </p:nvGrpSpPr>
        <p:grpSpPr bwMode="auto">
          <a:xfrm>
            <a:off x="3779838" y="2781300"/>
            <a:ext cx="5184775" cy="3960813"/>
            <a:chOff x="204" y="1825"/>
            <a:chExt cx="3266" cy="2495"/>
          </a:xfrm>
        </p:grpSpPr>
        <p:pic>
          <p:nvPicPr>
            <p:cNvPr id="913413" name="Picture 5" descr="314903_la_11_25">
              <a:extLst>
                <a:ext uri="{FF2B5EF4-FFF2-40B4-BE49-F238E27FC236}">
                  <a16:creationId xmlns:a16="http://schemas.microsoft.com/office/drawing/2014/main" id="{27BFE367-6C93-4342-8FF7-14CE2CFFC1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996"/>
            <a:stretch>
              <a:fillRect/>
            </a:stretch>
          </p:blipFill>
          <p:spPr bwMode="auto">
            <a:xfrm>
              <a:off x="204" y="1825"/>
              <a:ext cx="3266" cy="2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13414" name="Rectangle 6">
              <a:extLst>
                <a:ext uri="{FF2B5EF4-FFF2-40B4-BE49-F238E27FC236}">
                  <a16:creationId xmlns:a16="http://schemas.microsoft.com/office/drawing/2014/main" id="{5E4077E6-2DDE-4E40-9D9B-1AB99D39DE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2" y="2253"/>
              <a:ext cx="182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0" lang="en-US" altLang="zh-CN" sz="2400">
                  <a:solidFill>
                    <a:srgbClr val="3333FF"/>
                  </a:solidFill>
                  <a:ea typeface="宋体" panose="02010600030101010101" pitchFamily="2" charset="-122"/>
                </a:rPr>
                <a:t>H</a:t>
              </a:r>
              <a:r>
                <a:rPr kumimoji="0" lang="en-US" altLang="zh-CN" sz="2400" baseline="-25000">
                  <a:solidFill>
                    <a:srgbClr val="3333FF"/>
                  </a:solidFill>
                  <a:ea typeface="宋体" panose="02010600030101010101" pitchFamily="2" charset="-122"/>
                </a:rPr>
                <a:t>2</a:t>
              </a:r>
              <a:r>
                <a:rPr kumimoji="0" lang="en-US" altLang="zh-CN" sz="2400">
                  <a:solidFill>
                    <a:srgbClr val="3333FF"/>
                  </a:solidFill>
                  <a:ea typeface="宋体" panose="02010600030101010101" pitchFamily="2" charset="-122"/>
                </a:rPr>
                <a:t>O</a:t>
              </a:r>
              <a:r>
                <a:rPr kumimoji="0" lang="zh-CN" altLang="en-US" sz="2400">
                  <a:solidFill>
                    <a:srgbClr val="3333FF"/>
                  </a:solidFill>
                  <a:ea typeface="宋体" panose="02010600030101010101" pitchFamily="2" charset="-122"/>
                </a:rPr>
                <a:t>分子之间的氢键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13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13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3411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7196B9-E844-42B1-9B0C-4314853BD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520C9-DDAA-4872-AAB0-519114AB140F}" type="slidenum">
              <a:rPr lang="en-US" altLang="zh-CN"/>
              <a:pPr/>
              <a:t>73</a:t>
            </a:fld>
            <a:endParaRPr lang="en-US" altLang="zh-CN"/>
          </a:p>
        </p:txBody>
      </p:sp>
      <p:sp>
        <p:nvSpPr>
          <p:cNvPr id="914434" name="Rectangle 2">
            <a:extLst>
              <a:ext uri="{FF2B5EF4-FFF2-40B4-BE49-F238E27FC236}">
                <a16:creationId xmlns:a16="http://schemas.microsoft.com/office/drawing/2014/main" id="{94A63F0B-D44C-45D7-BE24-86339E052E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388" y="115888"/>
            <a:ext cx="7772400" cy="782637"/>
          </a:xfrm>
        </p:spPr>
        <p:txBody>
          <a:bodyPr/>
          <a:lstStyle/>
          <a:p>
            <a:pPr algn="l"/>
            <a:r>
              <a:rPr lang="en-US" altLang="zh-CN" sz="4000" b="1">
                <a:ea typeface="楷体_GB2312" pitchFamily="49" charset="-122"/>
              </a:rPr>
              <a:t>(2) </a:t>
            </a:r>
            <a:r>
              <a:rPr lang="zh-CN" altLang="en-US" sz="4000" b="1">
                <a:ea typeface="楷体_GB2312" pitchFamily="49" charset="-122"/>
              </a:rPr>
              <a:t>氢键的形成</a:t>
            </a:r>
            <a:r>
              <a:rPr lang="en-US" altLang="zh-CN" sz="4000" b="1">
                <a:ea typeface="楷体_GB2312" pitchFamily="49" charset="-122"/>
              </a:rPr>
              <a:t>:</a:t>
            </a:r>
          </a:p>
        </p:txBody>
      </p:sp>
      <p:sp>
        <p:nvSpPr>
          <p:cNvPr id="914435" name="Rectangle 3">
            <a:extLst>
              <a:ext uri="{FF2B5EF4-FFF2-40B4-BE49-F238E27FC236}">
                <a16:creationId xmlns:a16="http://schemas.microsoft.com/office/drawing/2014/main" id="{0F37265A-4B0E-42D1-8967-19F833E087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0825" y="836613"/>
            <a:ext cx="8569325" cy="4321175"/>
          </a:xfrm>
        </p:spPr>
        <p:txBody>
          <a:bodyPr/>
          <a:lstStyle/>
          <a:p>
            <a:pPr algn="just">
              <a:lnSpc>
                <a:spcPct val="105000"/>
              </a:lnSpc>
            </a:pPr>
            <a:r>
              <a:rPr lang="zh-CN" altLang="en-US" sz="3600" b="1">
                <a:ea typeface="楷体_GB2312" pitchFamily="49" charset="-122"/>
              </a:rPr>
              <a:t>由于</a:t>
            </a:r>
            <a:r>
              <a:rPr lang="en-US" altLang="zh-CN" sz="3600" b="1">
                <a:ea typeface="楷体_GB2312" pitchFamily="49" charset="-122"/>
              </a:rPr>
              <a:t>H</a:t>
            </a:r>
            <a:r>
              <a:rPr lang="zh-CN" altLang="en-US" sz="3600" b="1">
                <a:ea typeface="楷体_GB2312" pitchFamily="49" charset="-122"/>
              </a:rPr>
              <a:t>原子和电负性大的</a:t>
            </a:r>
            <a:r>
              <a:rPr lang="en-US" altLang="zh-CN" sz="3600" b="1">
                <a:ea typeface="楷体_GB2312" pitchFamily="49" charset="-122"/>
              </a:rPr>
              <a:t>X</a:t>
            </a:r>
            <a:r>
              <a:rPr lang="zh-CN" altLang="en-US" sz="3600" b="1">
                <a:ea typeface="楷体_GB2312" pitchFamily="49" charset="-122"/>
              </a:rPr>
              <a:t>原子</a:t>
            </a:r>
            <a:r>
              <a:rPr lang="en-US" altLang="zh-CN" sz="3600" b="1">
                <a:ea typeface="楷体_GB2312" pitchFamily="49" charset="-122"/>
              </a:rPr>
              <a:t>(</a:t>
            </a:r>
            <a:r>
              <a:rPr lang="zh-CN" altLang="en-US" sz="3600" b="1">
                <a:ea typeface="楷体_GB2312" pitchFamily="49" charset="-122"/>
              </a:rPr>
              <a:t>如</a:t>
            </a:r>
            <a:r>
              <a:rPr lang="en-US" altLang="zh-CN" sz="3600" b="1">
                <a:ea typeface="楷体_GB2312" pitchFamily="49" charset="-122"/>
              </a:rPr>
              <a:t>F, O, N)</a:t>
            </a:r>
            <a:r>
              <a:rPr lang="zh-CN" altLang="en-US" sz="3600" b="1">
                <a:ea typeface="楷体_GB2312" pitchFamily="49" charset="-122"/>
              </a:rPr>
              <a:t>以共价键结合后，其电子云强烈偏向</a:t>
            </a:r>
            <a:r>
              <a:rPr lang="en-US" altLang="zh-CN" sz="3600" b="1">
                <a:ea typeface="楷体_GB2312" pitchFamily="49" charset="-122"/>
              </a:rPr>
              <a:t>X</a:t>
            </a:r>
            <a:r>
              <a:rPr lang="zh-CN" altLang="en-US" sz="3600" b="1">
                <a:ea typeface="楷体_GB2312" pitchFamily="49" charset="-122"/>
              </a:rPr>
              <a:t>原子，使</a:t>
            </a:r>
            <a:r>
              <a:rPr lang="en-US" altLang="zh-CN" sz="3600" b="1">
                <a:ea typeface="楷体_GB2312" pitchFamily="49" charset="-122"/>
              </a:rPr>
              <a:t>H</a:t>
            </a:r>
            <a:r>
              <a:rPr lang="zh-CN" altLang="en-US" sz="3600" b="1">
                <a:ea typeface="楷体_GB2312" pitchFamily="49" charset="-122"/>
              </a:rPr>
              <a:t>原子几乎成为裸露的质子。</a:t>
            </a:r>
          </a:p>
          <a:p>
            <a:pPr algn="just">
              <a:lnSpc>
                <a:spcPct val="105000"/>
              </a:lnSpc>
            </a:pPr>
            <a:r>
              <a:rPr lang="zh-CN" altLang="en-US" sz="3600" b="1">
                <a:ea typeface="楷体_GB2312" pitchFamily="49" charset="-122"/>
              </a:rPr>
              <a:t>这个带部分正电性的</a:t>
            </a:r>
            <a:r>
              <a:rPr lang="en-US" altLang="zh-CN" sz="3600" b="1">
                <a:ea typeface="楷体_GB2312" pitchFamily="49" charset="-122"/>
              </a:rPr>
              <a:t>H</a:t>
            </a:r>
            <a:r>
              <a:rPr lang="zh-CN" altLang="en-US" sz="3600" b="1">
                <a:ea typeface="楷体_GB2312" pitchFamily="49" charset="-122"/>
              </a:rPr>
              <a:t>原子与另一分子中含有孤电子对、带部分负电荷、电负性大的</a:t>
            </a:r>
            <a:r>
              <a:rPr lang="en-US" altLang="zh-CN" sz="3600" b="1">
                <a:ea typeface="楷体_GB2312" pitchFamily="49" charset="-122"/>
              </a:rPr>
              <a:t>Y</a:t>
            </a:r>
            <a:r>
              <a:rPr lang="zh-CN" altLang="en-US" sz="3600" b="1">
                <a:ea typeface="楷体_GB2312" pitchFamily="49" charset="-122"/>
              </a:rPr>
              <a:t>原子充分靠近而产生相互吸引，这种吸引力就是氢键。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14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14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1">
            <a:extLst>
              <a:ext uri="{FF2B5EF4-FFF2-40B4-BE49-F238E27FC236}">
                <a16:creationId xmlns:a16="http://schemas.microsoft.com/office/drawing/2014/main" id="{DE0F738A-575E-4570-98F2-634132C2BE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B2C03-4F9F-458E-8BC9-D2710C9244CD}" type="slidenum">
              <a:rPr lang="en-US" altLang="zh-CN"/>
              <a:pPr/>
              <a:t>74</a:t>
            </a:fld>
            <a:endParaRPr lang="en-US" altLang="zh-CN"/>
          </a:p>
        </p:txBody>
      </p:sp>
      <p:grpSp>
        <p:nvGrpSpPr>
          <p:cNvPr id="916482" name="Group 2">
            <a:extLst>
              <a:ext uri="{FF2B5EF4-FFF2-40B4-BE49-F238E27FC236}">
                <a16:creationId xmlns:a16="http://schemas.microsoft.com/office/drawing/2014/main" id="{938518A5-DF8F-41F5-9033-9FDCEDB392FE}"/>
              </a:ext>
            </a:extLst>
          </p:cNvPr>
          <p:cNvGrpSpPr>
            <a:grpSpLocks/>
          </p:cNvGrpSpPr>
          <p:nvPr/>
        </p:nvGrpSpPr>
        <p:grpSpPr bwMode="auto">
          <a:xfrm>
            <a:off x="611188" y="2781300"/>
            <a:ext cx="5184775" cy="3960813"/>
            <a:chOff x="204" y="1825"/>
            <a:chExt cx="3266" cy="2495"/>
          </a:xfrm>
        </p:grpSpPr>
        <p:pic>
          <p:nvPicPr>
            <p:cNvPr id="916483" name="Picture 3" descr="314903_la_11_25">
              <a:extLst>
                <a:ext uri="{FF2B5EF4-FFF2-40B4-BE49-F238E27FC236}">
                  <a16:creationId xmlns:a16="http://schemas.microsoft.com/office/drawing/2014/main" id="{8969E757-6A50-4570-B936-C0003EE0C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996"/>
            <a:stretch>
              <a:fillRect/>
            </a:stretch>
          </p:blipFill>
          <p:spPr bwMode="auto">
            <a:xfrm>
              <a:off x="204" y="1825"/>
              <a:ext cx="3266" cy="2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16484" name="Rectangle 4">
              <a:extLst>
                <a:ext uri="{FF2B5EF4-FFF2-40B4-BE49-F238E27FC236}">
                  <a16:creationId xmlns:a16="http://schemas.microsoft.com/office/drawing/2014/main" id="{99CAD376-4522-4168-9438-46896BA5AD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2" y="2253"/>
              <a:ext cx="182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0" lang="en-US" altLang="zh-CN" sz="2400">
                  <a:solidFill>
                    <a:srgbClr val="3333FF"/>
                  </a:solidFill>
                  <a:ea typeface="宋体" panose="02010600030101010101" pitchFamily="2" charset="-122"/>
                </a:rPr>
                <a:t>H</a:t>
              </a:r>
              <a:r>
                <a:rPr kumimoji="0" lang="en-US" altLang="zh-CN" sz="2400" baseline="-25000">
                  <a:solidFill>
                    <a:srgbClr val="3333FF"/>
                  </a:solidFill>
                  <a:ea typeface="宋体" panose="02010600030101010101" pitchFamily="2" charset="-122"/>
                </a:rPr>
                <a:t>2</a:t>
              </a:r>
              <a:r>
                <a:rPr kumimoji="0" lang="en-US" altLang="zh-CN" sz="2400">
                  <a:solidFill>
                    <a:srgbClr val="3333FF"/>
                  </a:solidFill>
                  <a:ea typeface="宋体" panose="02010600030101010101" pitchFamily="2" charset="-122"/>
                </a:rPr>
                <a:t>O</a:t>
              </a:r>
              <a:r>
                <a:rPr kumimoji="0" lang="zh-CN" altLang="en-US" sz="2400">
                  <a:solidFill>
                    <a:srgbClr val="3333FF"/>
                  </a:solidFill>
                  <a:ea typeface="宋体" panose="02010600030101010101" pitchFamily="2" charset="-122"/>
                </a:rPr>
                <a:t>分子之间的氢键</a:t>
              </a:r>
            </a:p>
          </p:txBody>
        </p:sp>
      </p:grpSp>
      <p:sp>
        <p:nvSpPr>
          <p:cNvPr id="916485" name="Rectangle 5">
            <a:extLst>
              <a:ext uri="{FF2B5EF4-FFF2-40B4-BE49-F238E27FC236}">
                <a16:creationId xmlns:a16="http://schemas.microsoft.com/office/drawing/2014/main" id="{5C27DCA5-8027-44AF-B58A-AEEC87B26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28800"/>
            <a:ext cx="1981200" cy="143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endParaRPr lang="en-US" altLang="zh-CN" sz="400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40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916486" name="Rectangle 6">
            <a:extLst>
              <a:ext uri="{FF2B5EF4-FFF2-40B4-BE49-F238E27FC236}">
                <a16:creationId xmlns:a16="http://schemas.microsoft.com/office/drawing/2014/main" id="{1C4F9EB8-73CE-44FF-9D30-F84CA891F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44450"/>
            <a:ext cx="8713788" cy="289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4000">
                <a:ea typeface="楷体_GB2312" pitchFamily="49" charset="-122"/>
              </a:rPr>
              <a:t>(3) </a:t>
            </a:r>
            <a:r>
              <a:rPr lang="zh-CN" altLang="en-US" sz="4000">
                <a:ea typeface="楷体_GB2312" pitchFamily="49" charset="-122"/>
              </a:rPr>
              <a:t>氢键的特点：</a:t>
            </a:r>
          </a:p>
          <a:p>
            <a:pPr algn="just">
              <a:buFontTx/>
              <a:buAutoNum type="circleNumDbPlain"/>
            </a:pPr>
            <a:r>
              <a:rPr lang="zh-CN" altLang="en-US" sz="3600">
                <a:ea typeface="楷体_GB2312" pitchFamily="49" charset="-122"/>
              </a:rPr>
              <a:t> 方向性：由于</a:t>
            </a:r>
            <a:r>
              <a:rPr lang="en-US" altLang="zh-CN" sz="3600">
                <a:ea typeface="楷体_GB2312" pitchFamily="49" charset="-122"/>
              </a:rPr>
              <a:t>H</a:t>
            </a:r>
            <a:r>
              <a:rPr lang="zh-CN" altLang="en-US" sz="3600">
                <a:ea typeface="楷体_GB2312" pitchFamily="49" charset="-122"/>
              </a:rPr>
              <a:t>两侧的电负性极大的元素原子的负电排斥，使</a:t>
            </a:r>
            <a:r>
              <a:rPr lang="en-US" altLang="zh-CN" sz="3600">
                <a:ea typeface="楷体_GB2312" pitchFamily="49" charset="-122"/>
              </a:rPr>
              <a:t>X</a:t>
            </a:r>
            <a:r>
              <a:rPr lang="zh-CN" altLang="en-US" sz="3600">
                <a:ea typeface="楷体_GB2312" pitchFamily="49" charset="-122"/>
              </a:rPr>
              <a:t>和</a:t>
            </a:r>
            <a:r>
              <a:rPr lang="en-US" altLang="zh-CN" sz="3600">
                <a:ea typeface="楷体_GB2312" pitchFamily="49" charset="-122"/>
              </a:rPr>
              <a:t>Y</a:t>
            </a:r>
            <a:r>
              <a:rPr lang="zh-CN" altLang="en-US" sz="3600">
                <a:ea typeface="楷体_GB2312" pitchFamily="49" charset="-122"/>
              </a:rPr>
              <a:t>两个原子在</a:t>
            </a:r>
            <a:r>
              <a:rPr lang="en-US" altLang="zh-CN" sz="3600">
                <a:ea typeface="楷体_GB2312" pitchFamily="49" charset="-122"/>
              </a:rPr>
              <a:t>H</a:t>
            </a:r>
            <a:r>
              <a:rPr lang="zh-CN" altLang="en-US" sz="3600">
                <a:ea typeface="楷体_GB2312" pitchFamily="49" charset="-122"/>
              </a:rPr>
              <a:t>两侧呈直线排列，即</a:t>
            </a:r>
            <a:r>
              <a:rPr lang="en-US" altLang="zh-CN" sz="3600">
                <a:ea typeface="楷体_GB2312" pitchFamily="49" charset="-122"/>
              </a:rPr>
              <a:t>X—H</a:t>
            </a:r>
            <a:r>
              <a:rPr lang="en-US" altLang="zh-CN" sz="3600"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---</a:t>
            </a:r>
            <a:r>
              <a:rPr lang="en-US" altLang="zh-CN" sz="3600">
                <a:ea typeface="楷体_GB2312" pitchFamily="49" charset="-122"/>
              </a:rPr>
              <a:t>Y</a:t>
            </a:r>
            <a:r>
              <a:rPr lang="zh-CN" altLang="en-US" sz="3600">
                <a:ea typeface="楷体_GB2312" pitchFamily="49" charset="-122"/>
              </a:rPr>
              <a:t>在同一直线上。</a:t>
            </a:r>
          </a:p>
        </p:txBody>
      </p:sp>
      <p:sp>
        <p:nvSpPr>
          <p:cNvPr id="916487" name="Text Box 7">
            <a:extLst>
              <a:ext uri="{FF2B5EF4-FFF2-40B4-BE49-F238E27FC236}">
                <a16:creationId xmlns:a16="http://schemas.microsoft.com/office/drawing/2014/main" id="{97751C7C-E1AA-4622-8A44-8F7BF3EA57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525" y="2924175"/>
            <a:ext cx="3024188" cy="252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3200">
                <a:solidFill>
                  <a:srgbClr val="0000FF"/>
                </a:solidFill>
              </a:rPr>
              <a:t>这样可使</a:t>
            </a:r>
            <a:r>
              <a:rPr lang="en-US" altLang="zh-CN" sz="3200">
                <a:solidFill>
                  <a:srgbClr val="0000FF"/>
                </a:solidFill>
              </a:rPr>
              <a:t>X</a:t>
            </a:r>
            <a:r>
              <a:rPr lang="zh-CN" altLang="en-US" sz="3200">
                <a:solidFill>
                  <a:srgbClr val="0000FF"/>
                </a:solidFill>
              </a:rPr>
              <a:t>和</a:t>
            </a:r>
            <a:r>
              <a:rPr lang="en-US" altLang="zh-CN" sz="3200">
                <a:solidFill>
                  <a:srgbClr val="0000FF"/>
                </a:solidFill>
              </a:rPr>
              <a:t>Y</a:t>
            </a:r>
            <a:r>
              <a:rPr lang="zh-CN" altLang="en-US" sz="3200">
                <a:solidFill>
                  <a:srgbClr val="0000FF"/>
                </a:solidFill>
              </a:rPr>
              <a:t>两原子距离最远，斥力最小，因而体系稳定。</a:t>
            </a:r>
          </a:p>
        </p:txBody>
      </p:sp>
      <p:sp>
        <p:nvSpPr>
          <p:cNvPr id="916488" name="Oval 8">
            <a:extLst>
              <a:ext uri="{FF2B5EF4-FFF2-40B4-BE49-F238E27FC236}">
                <a16:creationId xmlns:a16="http://schemas.microsoft.com/office/drawing/2014/main" id="{23A79C49-18B8-4930-AA49-ADAD8F15DD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3357563"/>
            <a:ext cx="719137" cy="2159000"/>
          </a:xfrm>
          <a:prstGeom prst="ellips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4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164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164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16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16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16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6487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B2FE9156-0D2A-4D0A-8F88-4035270636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FE95A-0676-4EB8-BC42-E11A27E97F3D}" type="slidenum">
              <a:rPr lang="en-US" altLang="zh-CN"/>
              <a:pPr/>
              <a:t>75</a:t>
            </a:fld>
            <a:endParaRPr lang="en-US" altLang="zh-CN"/>
          </a:p>
        </p:txBody>
      </p:sp>
      <p:pic>
        <p:nvPicPr>
          <p:cNvPr id="917506" name="Picture 2" descr="11">
            <a:extLst>
              <a:ext uri="{FF2B5EF4-FFF2-40B4-BE49-F238E27FC236}">
                <a16:creationId xmlns:a16="http://schemas.microsoft.com/office/drawing/2014/main" id="{D4481CB9-1259-4DF7-9DFC-E641BE4E3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2" t="28607" r="5013" b="7954"/>
          <a:stretch>
            <a:fillRect/>
          </a:stretch>
        </p:blipFill>
        <p:spPr bwMode="auto">
          <a:xfrm>
            <a:off x="250825" y="1700213"/>
            <a:ext cx="5976938" cy="499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7507" name="Rectangle 3">
            <a:extLst>
              <a:ext uri="{FF2B5EF4-FFF2-40B4-BE49-F238E27FC236}">
                <a16:creationId xmlns:a16="http://schemas.microsoft.com/office/drawing/2014/main" id="{B68E6C76-3FAC-4C4C-82D4-901DB4E2E4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28800"/>
            <a:ext cx="1981200" cy="143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endParaRPr lang="en-US" altLang="zh-CN" sz="400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40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917508" name="Rectangle 4">
            <a:extLst>
              <a:ext uri="{FF2B5EF4-FFF2-40B4-BE49-F238E27FC236}">
                <a16:creationId xmlns:a16="http://schemas.microsoft.com/office/drawing/2014/main" id="{EA9D3633-6B00-4C36-9CFD-12CD32E825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333375"/>
            <a:ext cx="8713787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AutoNum type="circleNumDbPlain" startAt="2"/>
            </a:pPr>
            <a:r>
              <a:rPr lang="en-US" altLang="zh-CN" sz="4000">
                <a:ea typeface="楷体_GB2312" pitchFamily="49" charset="-122"/>
              </a:rPr>
              <a:t> </a:t>
            </a:r>
            <a:r>
              <a:rPr lang="zh-CN" altLang="en-US" sz="4000">
                <a:ea typeface="楷体_GB2312" pitchFamily="49" charset="-122"/>
              </a:rPr>
              <a:t>饱和性：每一个</a:t>
            </a:r>
            <a:r>
              <a:rPr lang="en-US" altLang="zh-CN" sz="4000">
                <a:ea typeface="楷体_GB2312" pitchFamily="49" charset="-122"/>
              </a:rPr>
              <a:t>X—</a:t>
            </a:r>
            <a:r>
              <a:rPr lang="en-US" altLang="zh-CN" sz="4000">
                <a:solidFill>
                  <a:srgbClr val="0000FF"/>
                </a:solidFill>
                <a:ea typeface="楷体_GB2312" pitchFamily="49" charset="-122"/>
              </a:rPr>
              <a:t>H</a:t>
            </a:r>
            <a:r>
              <a:rPr lang="zh-CN" altLang="en-US" sz="4000">
                <a:ea typeface="楷体_GB2312" pitchFamily="49" charset="-122"/>
              </a:rPr>
              <a:t>只能与一个</a:t>
            </a:r>
            <a:r>
              <a:rPr lang="en-US" altLang="zh-CN" sz="4000">
                <a:ea typeface="楷体_GB2312" pitchFamily="49" charset="-122"/>
              </a:rPr>
              <a:t>Y</a:t>
            </a:r>
            <a:r>
              <a:rPr lang="zh-CN" altLang="en-US" sz="4000">
                <a:ea typeface="楷体_GB2312" pitchFamily="49" charset="-122"/>
              </a:rPr>
              <a:t>原子形成氢键。</a:t>
            </a:r>
          </a:p>
        </p:txBody>
      </p:sp>
      <p:sp>
        <p:nvSpPr>
          <p:cNvPr id="917509" name="Text Box 5">
            <a:extLst>
              <a:ext uri="{FF2B5EF4-FFF2-40B4-BE49-F238E27FC236}">
                <a16:creationId xmlns:a16="http://schemas.microsoft.com/office/drawing/2014/main" id="{1BF3EBA5-56A0-4E00-943F-AA2F531AFD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1412875"/>
            <a:ext cx="2520950" cy="301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3200">
                <a:solidFill>
                  <a:srgbClr val="0000FF"/>
                </a:solidFill>
              </a:rPr>
              <a:t>原因：</a:t>
            </a:r>
            <a:r>
              <a:rPr lang="en-US" altLang="zh-CN" sz="3200">
                <a:solidFill>
                  <a:srgbClr val="0000FF"/>
                </a:solidFill>
              </a:rPr>
              <a:t>X</a:t>
            </a:r>
            <a:r>
              <a:rPr lang="zh-CN" altLang="en-US" sz="3200">
                <a:solidFill>
                  <a:srgbClr val="0000FF"/>
                </a:solidFill>
              </a:rPr>
              <a:t>、</a:t>
            </a:r>
            <a:r>
              <a:rPr lang="en-US" altLang="zh-CN" sz="3200">
                <a:solidFill>
                  <a:srgbClr val="0000FF"/>
                </a:solidFill>
              </a:rPr>
              <a:t>Y</a:t>
            </a:r>
            <a:r>
              <a:rPr lang="zh-CN" altLang="en-US" sz="3200">
                <a:solidFill>
                  <a:srgbClr val="0000FF"/>
                </a:solidFill>
              </a:rPr>
              <a:t>原子电子云的斥力大，使得另一个极性分子</a:t>
            </a:r>
            <a:r>
              <a:rPr lang="en-US" altLang="zh-CN" sz="3200">
                <a:solidFill>
                  <a:srgbClr val="0000FF"/>
                </a:solidFill>
              </a:rPr>
              <a:t>Y</a:t>
            </a:r>
            <a:r>
              <a:rPr lang="en-US" altLang="zh-CN" sz="3200">
                <a:solidFill>
                  <a:srgbClr val="0000FF"/>
                </a:solidFill>
                <a:sym typeface="Symbol" panose="05050102010706020507" pitchFamily="18" charset="2"/>
              </a:rPr>
              <a:t></a:t>
            </a:r>
            <a:r>
              <a:rPr lang="zh-CN" altLang="en-US" sz="3200">
                <a:solidFill>
                  <a:srgbClr val="0000FF"/>
                </a:solidFill>
              </a:rPr>
              <a:t>很难靠近。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17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17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917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17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7509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1">
            <a:extLst>
              <a:ext uri="{FF2B5EF4-FFF2-40B4-BE49-F238E27FC236}">
                <a16:creationId xmlns:a16="http://schemas.microsoft.com/office/drawing/2014/main" id="{77826528-498C-412A-99C5-C6CDF05574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372AF-C5F9-4CF6-8C53-7B3F2ABC6B1E}" type="slidenum">
              <a:rPr lang="en-US" altLang="zh-CN"/>
              <a:pPr/>
              <a:t>76</a:t>
            </a:fld>
            <a:endParaRPr lang="en-US" altLang="zh-CN"/>
          </a:p>
        </p:txBody>
      </p:sp>
      <p:pic>
        <p:nvPicPr>
          <p:cNvPr id="911362" name="Picture 2">
            <a:extLst>
              <a:ext uri="{FF2B5EF4-FFF2-40B4-BE49-F238E27FC236}">
                <a16:creationId xmlns:a16="http://schemas.microsoft.com/office/drawing/2014/main" id="{B5EC7A58-7B76-4E7E-83BC-F91A8B056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02"/>
          <a:stretch>
            <a:fillRect/>
          </a:stretch>
        </p:blipFill>
        <p:spPr bwMode="auto">
          <a:xfrm>
            <a:off x="250825" y="3357563"/>
            <a:ext cx="8893175" cy="307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11363" name="Text Box 3">
            <a:extLst>
              <a:ext uri="{FF2B5EF4-FFF2-40B4-BE49-F238E27FC236}">
                <a16:creationId xmlns:a16="http://schemas.microsoft.com/office/drawing/2014/main" id="{E01F5F67-7A4C-4D1D-95C9-547765F8A6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981075"/>
            <a:ext cx="8713788" cy="218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61950" indent="-3619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795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716088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352675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989263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3446463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903663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4360863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818063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95000"/>
              </a:lnSpc>
              <a:buFontTx/>
              <a:buAutoNum type="arabicParenBoth"/>
            </a:pPr>
            <a:r>
              <a:rPr lang="en-US" altLang="zh-CN" sz="3600">
                <a:solidFill>
                  <a:schemeClr val="tx2"/>
                </a:solidFill>
                <a:ea typeface="楷体_GB2312" pitchFamily="49" charset="-122"/>
              </a:rPr>
              <a:t> </a:t>
            </a:r>
            <a:r>
              <a:rPr lang="zh-CN" altLang="en-US" sz="3600">
                <a:solidFill>
                  <a:schemeClr val="tx2"/>
                </a:solidFill>
                <a:ea typeface="楷体_GB2312" pitchFamily="49" charset="-122"/>
              </a:rPr>
              <a:t>物质的熔点和沸点</a:t>
            </a:r>
          </a:p>
          <a:p>
            <a:pPr algn="just">
              <a:lnSpc>
                <a:spcPct val="95000"/>
              </a:lnSpc>
              <a:buFontTx/>
              <a:buChar char="•"/>
            </a:pPr>
            <a:r>
              <a:rPr lang="zh-CN" altLang="en-US" sz="3600">
                <a:solidFill>
                  <a:schemeClr val="tx2"/>
                </a:solidFill>
                <a:ea typeface="楷体_GB2312" pitchFamily="49" charset="-122"/>
              </a:rPr>
              <a:t> 一般来说</a:t>
            </a:r>
            <a:r>
              <a:rPr lang="en-US" altLang="zh-CN" sz="3600">
                <a:solidFill>
                  <a:schemeClr val="tx2"/>
                </a:solidFill>
                <a:ea typeface="楷体_GB2312" pitchFamily="49" charset="-122"/>
              </a:rPr>
              <a:t>, </a:t>
            </a:r>
            <a:r>
              <a:rPr lang="zh-CN" altLang="en-US" sz="3600">
                <a:solidFill>
                  <a:schemeClr val="tx2"/>
                </a:solidFill>
                <a:ea typeface="楷体_GB2312" pitchFamily="49" charset="-122"/>
              </a:rPr>
              <a:t>结构相似的同系列物质相对分子质量越大</a:t>
            </a:r>
            <a:r>
              <a:rPr lang="en-US" altLang="zh-CN" sz="3600">
                <a:solidFill>
                  <a:schemeClr val="tx2"/>
                </a:solidFill>
                <a:ea typeface="楷体_GB2312" pitchFamily="49" charset="-122"/>
              </a:rPr>
              <a:t>, </a:t>
            </a:r>
            <a:r>
              <a:rPr lang="zh-CN" altLang="en-US" sz="3600">
                <a:solidFill>
                  <a:schemeClr val="tx2"/>
                </a:solidFill>
                <a:ea typeface="楷体_GB2312" pitchFamily="49" charset="-122"/>
              </a:rPr>
              <a:t>分子变形性越大</a:t>
            </a:r>
            <a:r>
              <a:rPr lang="en-US" altLang="zh-CN" sz="3600">
                <a:solidFill>
                  <a:schemeClr val="tx2"/>
                </a:solidFill>
                <a:ea typeface="楷体_GB2312" pitchFamily="49" charset="-122"/>
              </a:rPr>
              <a:t>, </a:t>
            </a:r>
            <a:r>
              <a:rPr lang="zh-CN" altLang="en-US" sz="3600">
                <a:solidFill>
                  <a:schemeClr val="tx2"/>
                </a:solidFill>
                <a:ea typeface="楷体_GB2312" pitchFamily="49" charset="-122"/>
              </a:rPr>
              <a:t>分子间力越强，熔、沸点越高。</a:t>
            </a:r>
          </a:p>
        </p:txBody>
      </p:sp>
      <p:sp>
        <p:nvSpPr>
          <p:cNvPr id="911364" name="Text Box 4">
            <a:extLst>
              <a:ext uri="{FF2B5EF4-FFF2-40B4-BE49-F238E27FC236}">
                <a16:creationId xmlns:a16="http://schemas.microsoft.com/office/drawing/2014/main" id="{FF3F1724-3BEB-44F4-9C4D-C09827D6F4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260350"/>
            <a:ext cx="84963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000">
                <a:solidFill>
                  <a:srgbClr val="0000CC"/>
                </a:solidFill>
              </a:rPr>
              <a:t>3. </a:t>
            </a:r>
            <a:r>
              <a:rPr lang="zh-CN" altLang="en-US" sz="4000">
                <a:solidFill>
                  <a:srgbClr val="0000CC"/>
                </a:solidFill>
              </a:rPr>
              <a:t>分子间力和氢键对物质性质的影响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11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1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63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>
            <a:extLst>
              <a:ext uri="{FF2B5EF4-FFF2-40B4-BE49-F238E27FC236}">
                <a16:creationId xmlns:a16="http://schemas.microsoft.com/office/drawing/2014/main" id="{1019F87C-39E4-417D-BB53-AA510751D2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FAB51C-755D-4E48-8358-78DFE38622EE}" type="slidenum">
              <a:rPr lang="en-US" altLang="zh-CN"/>
              <a:pPr/>
              <a:t>77</a:t>
            </a:fld>
            <a:endParaRPr lang="en-US" altLang="zh-CN"/>
          </a:p>
        </p:txBody>
      </p:sp>
      <p:sp>
        <p:nvSpPr>
          <p:cNvPr id="924674" name="Rectangle 2">
            <a:extLst>
              <a:ext uri="{FF2B5EF4-FFF2-40B4-BE49-F238E27FC236}">
                <a16:creationId xmlns:a16="http://schemas.microsoft.com/office/drawing/2014/main" id="{B651E990-E7B4-49EB-B456-97700628F5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388" y="188913"/>
            <a:ext cx="8497887" cy="5184775"/>
          </a:xfrm>
        </p:spPr>
        <p:txBody>
          <a:bodyPr/>
          <a:lstStyle/>
          <a:p>
            <a:pPr marL="361950" indent="-361950" algn="just">
              <a:lnSpc>
                <a:spcPct val="110000"/>
              </a:lnSpc>
            </a:pPr>
            <a:r>
              <a:rPr lang="zh-CN" altLang="en-US" sz="4000" b="1">
                <a:solidFill>
                  <a:srgbClr val="0000CC"/>
                </a:solidFill>
                <a:ea typeface="楷体_GB2312" pitchFamily="49" charset="-122"/>
              </a:rPr>
              <a:t>分子间形成氢键时</a:t>
            </a:r>
            <a:r>
              <a:rPr lang="zh-CN" altLang="en-US" sz="4000" b="1">
                <a:ea typeface="楷体_GB2312" pitchFamily="49" charset="-122"/>
              </a:rPr>
              <a:t>，使分子间产生了较强的结合力，因而</a:t>
            </a:r>
            <a:r>
              <a:rPr lang="zh-CN" altLang="en-US" sz="4000" b="1">
                <a:solidFill>
                  <a:srgbClr val="0000CC"/>
                </a:solidFill>
                <a:ea typeface="楷体_GB2312" pitchFamily="49" charset="-122"/>
              </a:rPr>
              <a:t>使化合物的沸点和熔点显著升高</a:t>
            </a:r>
            <a:r>
              <a:rPr lang="zh-CN" altLang="en-US" sz="4000" b="1">
                <a:ea typeface="楷体_GB2312" pitchFamily="49" charset="-122"/>
              </a:rPr>
              <a:t>，这是由于要使液体汽化或使固体熔化，必须给予额外的能量去破坏分子间的氢键。例如，沸点</a:t>
            </a:r>
            <a:r>
              <a:rPr lang="en-US" altLang="zh-CN" sz="4000" b="1">
                <a:solidFill>
                  <a:schemeClr val="hlink"/>
                </a:solidFill>
                <a:ea typeface="楷体_GB2312" pitchFamily="49" charset="-122"/>
              </a:rPr>
              <a:t>HF </a:t>
            </a:r>
            <a:r>
              <a:rPr lang="en-US" altLang="zh-CN" sz="4000" b="1">
                <a:ea typeface="楷体_GB2312" pitchFamily="49" charset="-122"/>
              </a:rPr>
              <a:t>&gt; HI &gt; HBr &gt; HCl</a:t>
            </a:r>
            <a:r>
              <a:rPr lang="zh-CN" altLang="en-US" sz="4000" b="1">
                <a:ea typeface="楷体_GB2312" pitchFamily="49" charset="-122"/>
              </a:rPr>
              <a:t>，</a:t>
            </a:r>
            <a:r>
              <a:rPr lang="en-US" altLang="zh-CN" sz="4000" b="1">
                <a:solidFill>
                  <a:schemeClr val="hlink"/>
                </a:solidFill>
                <a:ea typeface="楷体_GB2312" pitchFamily="49" charset="-122"/>
              </a:rPr>
              <a:t>H</a:t>
            </a:r>
            <a:r>
              <a:rPr lang="en-US" altLang="zh-CN" sz="4000" b="1" baseline="-25000">
                <a:solidFill>
                  <a:schemeClr val="hlink"/>
                </a:solidFill>
                <a:ea typeface="楷体_GB2312" pitchFamily="49" charset="-122"/>
              </a:rPr>
              <a:t>2</a:t>
            </a:r>
            <a:r>
              <a:rPr lang="en-US" altLang="zh-CN" sz="4000" b="1">
                <a:solidFill>
                  <a:schemeClr val="hlink"/>
                </a:solidFill>
                <a:ea typeface="楷体_GB2312" pitchFamily="49" charset="-122"/>
              </a:rPr>
              <a:t>O</a:t>
            </a:r>
            <a:r>
              <a:rPr lang="en-US" altLang="zh-CN" sz="4000" b="1">
                <a:ea typeface="楷体_GB2312" pitchFamily="49" charset="-122"/>
              </a:rPr>
              <a:t> &gt; H</a:t>
            </a:r>
            <a:r>
              <a:rPr lang="en-US" altLang="zh-CN" sz="4000" b="1" baseline="-25000">
                <a:ea typeface="楷体_GB2312" pitchFamily="49" charset="-122"/>
              </a:rPr>
              <a:t>2</a:t>
            </a:r>
            <a:r>
              <a:rPr lang="en-US" altLang="zh-CN" sz="4000" b="1">
                <a:ea typeface="楷体_GB2312" pitchFamily="49" charset="-122"/>
              </a:rPr>
              <a:t>Te &gt;H</a:t>
            </a:r>
            <a:r>
              <a:rPr lang="en-US" altLang="zh-CN" sz="4000" b="1" baseline="-25000">
                <a:ea typeface="楷体_GB2312" pitchFamily="49" charset="-122"/>
              </a:rPr>
              <a:t>2</a:t>
            </a:r>
            <a:r>
              <a:rPr lang="en-US" altLang="zh-CN" sz="4000" b="1">
                <a:ea typeface="楷体_GB2312" pitchFamily="49" charset="-122"/>
              </a:rPr>
              <a:t>Se &gt; H</a:t>
            </a:r>
            <a:r>
              <a:rPr lang="en-US" altLang="zh-CN" sz="4000" b="1" baseline="-25000">
                <a:ea typeface="楷体_GB2312" pitchFamily="49" charset="-122"/>
              </a:rPr>
              <a:t>2</a:t>
            </a:r>
            <a:r>
              <a:rPr lang="en-US" altLang="zh-CN" sz="4000" b="1">
                <a:ea typeface="楷体_GB2312" pitchFamily="49" charset="-122"/>
              </a:rPr>
              <a:t>S</a:t>
            </a:r>
            <a:r>
              <a:rPr lang="zh-CN" altLang="en-US" sz="4000" b="1">
                <a:ea typeface="楷体_GB2312" pitchFamily="49" charset="-122"/>
              </a:rPr>
              <a:t>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4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4674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1">
            <a:extLst>
              <a:ext uri="{FF2B5EF4-FFF2-40B4-BE49-F238E27FC236}">
                <a16:creationId xmlns:a16="http://schemas.microsoft.com/office/drawing/2014/main" id="{B27913AA-364B-4598-B446-4CA9CD9D6F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D60A4-8240-4921-833C-2525E687D343}" type="slidenum">
              <a:rPr lang="en-US" altLang="zh-CN"/>
              <a:pPr/>
              <a:t>78</a:t>
            </a:fld>
            <a:endParaRPr lang="en-US" altLang="zh-CN"/>
          </a:p>
        </p:txBody>
      </p:sp>
      <p:sp>
        <p:nvSpPr>
          <p:cNvPr id="925698" name="Text Box 2">
            <a:extLst>
              <a:ext uri="{FF2B5EF4-FFF2-40B4-BE49-F238E27FC236}">
                <a16:creationId xmlns:a16="http://schemas.microsoft.com/office/drawing/2014/main" id="{326DDC77-B579-4E3A-A1C8-4A01ED9954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3933825"/>
            <a:ext cx="8569325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61950" indent="-3619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8538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635125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271713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9083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33655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8227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42799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7371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  <a:buFontTx/>
              <a:buChar char="•"/>
            </a:pPr>
            <a:r>
              <a:rPr lang="zh-CN" altLang="en-US" sz="3600">
                <a:solidFill>
                  <a:srgbClr val="000099"/>
                </a:solidFill>
                <a:ea typeface="楷体_GB2312" pitchFamily="49" charset="-122"/>
              </a:rPr>
              <a:t>溶质与溶剂间易形成氢键时，溶解度增大。</a:t>
            </a:r>
            <a:r>
              <a:rPr lang="zh-TW" altLang="en-US" sz="3600">
                <a:ea typeface="楷体_GB2312" pitchFamily="49" charset="-122"/>
              </a:rPr>
              <a:t>如丙酮、乙醇</a:t>
            </a:r>
            <a:r>
              <a:rPr lang="zh-CN" altLang="en-US" sz="3600">
                <a:ea typeface="楷体_GB2312" pitchFamily="49" charset="-122"/>
              </a:rPr>
              <a:t>与</a:t>
            </a:r>
            <a:r>
              <a:rPr lang="zh-TW" altLang="en-US" sz="3600">
                <a:ea typeface="楷体_GB2312" pitchFamily="49" charset="-122"/>
              </a:rPr>
              <a:t>水均可形成</a:t>
            </a:r>
            <a:r>
              <a:rPr lang="zh-CN" altLang="en-US" sz="3600">
                <a:ea typeface="楷体_GB2312" pitchFamily="49" charset="-122"/>
              </a:rPr>
              <a:t>氢键，</a:t>
            </a:r>
            <a:r>
              <a:rPr lang="zh-TW" altLang="en-US" sz="3600">
                <a:ea typeface="楷体_GB2312" pitchFamily="49" charset="-122"/>
              </a:rPr>
              <a:t>故丙酮、乙醇易溶</a:t>
            </a:r>
            <a:r>
              <a:rPr lang="zh-CN" altLang="en-US" sz="3600">
                <a:ea typeface="楷体_GB2312" pitchFamily="49" charset="-122"/>
              </a:rPr>
              <a:t>于</a:t>
            </a:r>
            <a:r>
              <a:rPr lang="zh-TW" altLang="en-US" sz="3600">
                <a:ea typeface="楷体_GB2312" pitchFamily="49" charset="-122"/>
              </a:rPr>
              <a:t>水。</a:t>
            </a:r>
            <a:endParaRPr lang="zh-CN" altLang="en-US" sz="3600">
              <a:ea typeface="楷体_GB2312" pitchFamily="49" charset="-122"/>
            </a:endParaRPr>
          </a:p>
        </p:txBody>
      </p:sp>
      <p:sp>
        <p:nvSpPr>
          <p:cNvPr id="925700" name="Text Box 4">
            <a:extLst>
              <a:ext uri="{FF2B5EF4-FFF2-40B4-BE49-F238E27FC236}">
                <a16:creationId xmlns:a16="http://schemas.microsoft.com/office/drawing/2014/main" id="{C23EA062-D9ED-4456-84D0-80CF84F7F7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60350"/>
            <a:ext cx="648176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000">
                <a:solidFill>
                  <a:schemeClr val="tx1"/>
                </a:solidFill>
              </a:rPr>
              <a:t>(2) </a:t>
            </a:r>
            <a:r>
              <a:rPr lang="zh-CN" altLang="en-US" sz="4000">
                <a:solidFill>
                  <a:schemeClr val="tx1"/>
                </a:solidFill>
              </a:rPr>
              <a:t>物质的溶解性</a:t>
            </a:r>
          </a:p>
        </p:txBody>
      </p:sp>
      <p:sp>
        <p:nvSpPr>
          <p:cNvPr id="925701" name="Text Box 5">
            <a:extLst>
              <a:ext uri="{FF2B5EF4-FFF2-40B4-BE49-F238E27FC236}">
                <a16:creationId xmlns:a16="http://schemas.microsoft.com/office/drawing/2014/main" id="{6746659A-AC73-4B1F-9ABF-5B3B922B39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052513"/>
            <a:ext cx="8497888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61950" indent="-3619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4133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  <a:buFontTx/>
              <a:buChar char="•"/>
            </a:pPr>
            <a:r>
              <a:rPr lang="zh-CN" altLang="en-US" sz="3600">
                <a:ea typeface="楷体_GB2312" pitchFamily="49" charset="-122"/>
              </a:rPr>
              <a:t>相似相溶原理：一般情况下，非极性分子易溶于非极性溶剂，极性分子易溶于极性溶剂，称为物质的“相似相溶”原理。例如，碘、易溶于苯或四氯化碳，而难溶于水。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5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5701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>
            <a:extLst>
              <a:ext uri="{FF2B5EF4-FFF2-40B4-BE49-F238E27FC236}">
                <a16:creationId xmlns:a16="http://schemas.microsoft.com/office/drawing/2014/main" id="{3AB83283-AFE0-4639-9953-211F21C6D2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E9668-D8E2-476C-A5CF-BCFB16A12B4F}" type="slidenum">
              <a:rPr lang="en-US" altLang="zh-CN"/>
              <a:pPr/>
              <a:t>79</a:t>
            </a:fld>
            <a:endParaRPr lang="en-US" altLang="zh-CN"/>
          </a:p>
        </p:txBody>
      </p:sp>
      <p:sp>
        <p:nvSpPr>
          <p:cNvPr id="928770" name="Rectangle 2">
            <a:extLst>
              <a:ext uri="{FF2B5EF4-FFF2-40B4-BE49-F238E27FC236}">
                <a16:creationId xmlns:a16="http://schemas.microsoft.com/office/drawing/2014/main" id="{708ACDBA-098C-4471-814F-874C0D20E5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260350"/>
            <a:ext cx="8424863" cy="5689600"/>
          </a:xfrm>
        </p:spPr>
        <p:txBody>
          <a:bodyPr/>
          <a:lstStyle/>
          <a:p>
            <a:pPr marL="0" indent="0" algn="just" fontAlgn="b">
              <a:spcBef>
                <a:spcPct val="0"/>
              </a:spcBef>
              <a:buFontTx/>
              <a:buNone/>
            </a:pPr>
            <a:r>
              <a:rPr lang="en-US" altLang="zh-CN" sz="4000" b="1">
                <a:solidFill>
                  <a:srgbClr val="000099"/>
                </a:solidFill>
                <a:ea typeface="楷体_GB2312" pitchFamily="49" charset="-122"/>
              </a:rPr>
              <a:t>(3) </a:t>
            </a:r>
            <a:r>
              <a:rPr lang="zh-CN" altLang="en-US" sz="4000" b="1">
                <a:solidFill>
                  <a:srgbClr val="000099"/>
                </a:solidFill>
                <a:ea typeface="楷体_GB2312" pitchFamily="49" charset="-122"/>
              </a:rPr>
              <a:t>氢键对生物高分子的高级结构的影响</a:t>
            </a:r>
          </a:p>
          <a:p>
            <a:pPr marL="0" indent="0" algn="just" fontAlgn="b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4000" b="1">
                <a:ea typeface="楷体_GB2312" pitchFamily="49" charset="-122"/>
              </a:rPr>
              <a:t>        </a:t>
            </a:r>
            <a:r>
              <a:rPr lang="zh-CN" altLang="en-US" sz="3600" b="1">
                <a:ea typeface="楷体_GB2312" pitchFamily="49" charset="-122"/>
              </a:rPr>
              <a:t>蛋白质的单螺旋结构</a:t>
            </a:r>
            <a:r>
              <a:rPr lang="en-US" altLang="zh-CN" sz="3600" b="1">
                <a:ea typeface="楷体_GB2312" pitchFamily="49" charset="-122"/>
              </a:rPr>
              <a:t>(</a:t>
            </a:r>
            <a:r>
              <a:rPr lang="zh-CN" altLang="en-US" sz="3600" b="1">
                <a:ea typeface="楷体_GB2312" pitchFamily="49" charset="-122"/>
              </a:rPr>
              <a:t>二级结构</a:t>
            </a:r>
            <a:r>
              <a:rPr lang="en-US" altLang="zh-CN" sz="3600" b="1">
                <a:ea typeface="楷体_GB2312" pitchFamily="49" charset="-122"/>
              </a:rPr>
              <a:t>)</a:t>
            </a:r>
            <a:r>
              <a:rPr lang="zh-CN" altLang="en-US" sz="3600" b="1">
                <a:ea typeface="楷体_GB2312" pitchFamily="49" charset="-122"/>
              </a:rPr>
              <a:t>和</a:t>
            </a:r>
            <a:r>
              <a:rPr lang="en-US" altLang="zh-CN" sz="3600" b="1">
                <a:ea typeface="楷体_GB2312" pitchFamily="49" charset="-122"/>
              </a:rPr>
              <a:t>DNA</a:t>
            </a:r>
            <a:r>
              <a:rPr lang="zh-CN" altLang="en-US" sz="3600" b="1">
                <a:ea typeface="楷体_GB2312" pitchFamily="49" charset="-122"/>
              </a:rPr>
              <a:t>的双螺旋结构，均通过氢键而形成。氢键的方向性和饱和性使</a:t>
            </a:r>
            <a:r>
              <a:rPr lang="en-US" altLang="zh-CN" sz="3600" b="1">
                <a:ea typeface="楷体_GB2312" pitchFamily="49" charset="-122"/>
              </a:rPr>
              <a:t>DNA</a:t>
            </a:r>
            <a:r>
              <a:rPr lang="zh-CN" altLang="en-US" sz="3600" b="1">
                <a:ea typeface="楷体_GB2312" pitchFamily="49" charset="-122"/>
              </a:rPr>
              <a:t>双螺旋的碱基配对具有专一性</a:t>
            </a:r>
            <a:r>
              <a:rPr lang="en-US" altLang="zh-CN" sz="3600" b="1">
                <a:ea typeface="楷体_GB2312" pitchFamily="49" charset="-122"/>
              </a:rPr>
              <a:t>—A</a:t>
            </a:r>
            <a:r>
              <a:rPr lang="zh-CN" altLang="en-US" sz="3600" b="1">
                <a:ea typeface="楷体_GB2312" pitchFamily="49" charset="-122"/>
              </a:rPr>
              <a:t>和</a:t>
            </a:r>
            <a:r>
              <a:rPr lang="en-US" altLang="zh-CN" sz="3600" b="1">
                <a:ea typeface="楷体_GB2312" pitchFamily="49" charset="-122"/>
              </a:rPr>
              <a:t>T</a:t>
            </a:r>
            <a:r>
              <a:rPr lang="zh-CN" altLang="en-US" sz="3600" b="1">
                <a:ea typeface="楷体_GB2312" pitchFamily="49" charset="-122"/>
              </a:rPr>
              <a:t>配对而</a:t>
            </a:r>
            <a:r>
              <a:rPr lang="en-US" altLang="zh-CN" sz="3600" b="1">
                <a:ea typeface="楷体_GB2312" pitchFamily="49" charset="-122"/>
              </a:rPr>
              <a:t>C</a:t>
            </a:r>
            <a:r>
              <a:rPr lang="zh-CN" altLang="en-US" sz="3600" b="1">
                <a:ea typeface="楷体_GB2312" pitchFamily="49" charset="-122"/>
              </a:rPr>
              <a:t>与</a:t>
            </a:r>
            <a:r>
              <a:rPr lang="en-US" altLang="zh-CN" sz="3600" b="1">
                <a:ea typeface="楷体_GB2312" pitchFamily="49" charset="-122"/>
              </a:rPr>
              <a:t>G</a:t>
            </a:r>
            <a:r>
              <a:rPr lang="zh-CN" altLang="en-US" sz="3600" b="1">
                <a:ea typeface="楷体_GB2312" pitchFamily="49" charset="-122"/>
              </a:rPr>
              <a:t>配对，这是遗传密码</a:t>
            </a:r>
            <a:r>
              <a:rPr lang="en-US" altLang="zh-CN" sz="3600" b="1">
                <a:ea typeface="楷体_GB2312" pitchFamily="49" charset="-122"/>
              </a:rPr>
              <a:t>(</a:t>
            </a:r>
            <a:r>
              <a:rPr lang="zh-CN" altLang="en-US" sz="3600" b="1">
                <a:ea typeface="楷体_GB2312" pitchFamily="49" charset="-122"/>
              </a:rPr>
              <a:t>基因</a:t>
            </a:r>
            <a:r>
              <a:rPr lang="en-US" altLang="zh-CN" sz="3600" b="1">
                <a:ea typeface="楷体_GB2312" pitchFamily="49" charset="-122"/>
              </a:rPr>
              <a:t>)</a:t>
            </a:r>
            <a:r>
              <a:rPr lang="zh-CN" altLang="en-US" sz="3600" b="1">
                <a:ea typeface="楷体_GB2312" pitchFamily="49" charset="-122"/>
              </a:rPr>
              <a:t>复制机理的化学基础之一。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8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7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287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1">
            <a:extLst>
              <a:ext uri="{FF2B5EF4-FFF2-40B4-BE49-F238E27FC236}">
                <a16:creationId xmlns:a16="http://schemas.microsoft.com/office/drawing/2014/main" id="{F0FA6975-F3E2-43A9-8758-273DD1FD43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65A0A-39A8-41E5-8556-133FC01A9DE0}" type="slidenum">
              <a:rPr lang="en-US" altLang="zh-CN"/>
              <a:pPr/>
              <a:t>8</a:t>
            </a:fld>
            <a:endParaRPr lang="en-US" altLang="zh-CN"/>
          </a:p>
        </p:txBody>
      </p:sp>
      <p:sp>
        <p:nvSpPr>
          <p:cNvPr id="777219" name="Rectangle 3">
            <a:extLst>
              <a:ext uri="{FF2B5EF4-FFF2-40B4-BE49-F238E27FC236}">
                <a16:creationId xmlns:a16="http://schemas.microsoft.com/office/drawing/2014/main" id="{1245B54A-39B6-4BF9-B60D-D6D2554BB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836613"/>
            <a:ext cx="8642350" cy="210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  <a:spcBef>
                <a:spcPct val="20000"/>
              </a:spcBef>
            </a:pPr>
            <a:r>
              <a:rPr lang="en-US" altLang="zh-CN" sz="4000">
                <a:ea typeface="楷体_GB2312" pitchFamily="49" charset="-122"/>
              </a:rPr>
              <a:t>(3) </a:t>
            </a:r>
            <a:r>
              <a:rPr lang="zh-CN" altLang="en-US" sz="4000">
                <a:ea typeface="楷体_GB2312" pitchFamily="49" charset="-122"/>
              </a:rPr>
              <a:t>离子键是强极性键，元素的电负性差值越大，它们之间键的离子性就越大，离子键就越强。</a:t>
            </a:r>
          </a:p>
        </p:txBody>
      </p:sp>
      <p:sp>
        <p:nvSpPr>
          <p:cNvPr id="777220" name="Text Box 4">
            <a:extLst>
              <a:ext uri="{FF2B5EF4-FFF2-40B4-BE49-F238E27FC236}">
                <a16:creationId xmlns:a16="http://schemas.microsoft.com/office/drawing/2014/main" id="{64CFB275-02CC-4C4B-9DD9-1B904B39FF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88913"/>
            <a:ext cx="47529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>
                <a:solidFill>
                  <a:srgbClr val="000099"/>
                </a:solidFill>
              </a:rPr>
              <a:t>离子键的特点：</a:t>
            </a:r>
          </a:p>
        </p:txBody>
      </p:sp>
      <p:sp>
        <p:nvSpPr>
          <p:cNvPr id="777224" name="Text Box 8">
            <a:extLst>
              <a:ext uri="{FF2B5EF4-FFF2-40B4-BE49-F238E27FC236}">
                <a16:creationId xmlns:a16="http://schemas.microsoft.com/office/drawing/2014/main" id="{28C1DB65-AFDE-4DB0-8040-2A25011666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3068638"/>
            <a:ext cx="8424863" cy="311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60363" indent="-36036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39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  <a:buFontTx/>
              <a:buChar char="•"/>
            </a:pPr>
            <a:r>
              <a:rPr lang="zh-CN" altLang="en-US" sz="3600">
                <a:ea typeface="楷体_GB2312" pitchFamily="49" charset="-122"/>
                <a:cs typeface="Times New Roman" panose="02020603050405020304" pitchFamily="18" charset="0"/>
              </a:rPr>
              <a:t>一般认为，当电负性差</a:t>
            </a:r>
            <a:r>
              <a:rPr lang="zh-CN" altLang="en-US" sz="3600">
                <a:solidFill>
                  <a:srgbClr val="0033CC"/>
                </a:solidFill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 </a:t>
            </a:r>
            <a:r>
              <a:rPr lang="en-US" altLang="zh-CN" sz="3600">
                <a:solidFill>
                  <a:srgbClr val="0033CC"/>
                </a:solidFill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&gt; 1.7</a:t>
            </a:r>
            <a:r>
              <a:rPr lang="zh-CN" altLang="en-US" sz="3600"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时，发生电子转移，形成</a:t>
            </a:r>
            <a:r>
              <a:rPr lang="zh-CN" altLang="en-US" sz="3600">
                <a:solidFill>
                  <a:srgbClr val="0033CC"/>
                </a:solidFill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离子键</a:t>
            </a:r>
            <a:r>
              <a:rPr lang="en-US" altLang="zh-CN" sz="3600"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zh-CN" altLang="en-US" sz="3600"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键的离子性</a:t>
            </a:r>
            <a:r>
              <a:rPr lang="en-US" altLang="zh-CN" sz="3600"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&gt; 50%)</a:t>
            </a:r>
            <a:r>
              <a:rPr lang="zh-CN" altLang="en-US" sz="3600"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；</a:t>
            </a:r>
            <a:r>
              <a:rPr lang="zh-CN" altLang="en-US" sz="3600">
                <a:ea typeface="楷体_GB2312" pitchFamily="49" charset="-122"/>
                <a:cs typeface="Times New Roman" panose="02020603050405020304" pitchFamily="18" charset="0"/>
              </a:rPr>
              <a:t>当</a:t>
            </a:r>
            <a:r>
              <a:rPr lang="zh-CN" altLang="en-US" sz="3600">
                <a:solidFill>
                  <a:schemeClr val="hlink"/>
                </a:solidFill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 </a:t>
            </a:r>
            <a:r>
              <a:rPr lang="en-US" altLang="zh-CN" sz="3600">
                <a:solidFill>
                  <a:schemeClr val="hlink"/>
                </a:solidFill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&lt; 1.7</a:t>
            </a:r>
            <a:r>
              <a:rPr lang="en-US" altLang="zh-CN" sz="3600"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3600"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时，不发生电子转移，形成</a:t>
            </a:r>
            <a:r>
              <a:rPr lang="zh-CN" altLang="en-US" sz="3600">
                <a:solidFill>
                  <a:schemeClr val="hlink"/>
                </a:solidFill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共价键</a:t>
            </a:r>
            <a:r>
              <a:rPr lang="en-US" altLang="zh-CN" sz="3600"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zh-CN" altLang="en-US" sz="3600"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键的离子性</a:t>
            </a:r>
            <a:r>
              <a:rPr lang="en-US" altLang="zh-CN" sz="3600"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&lt; 50%) </a:t>
            </a:r>
            <a:r>
              <a:rPr lang="zh-CN" altLang="en-US" sz="3600"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。</a:t>
            </a:r>
          </a:p>
          <a:p>
            <a:pPr algn="just">
              <a:lnSpc>
                <a:spcPct val="110000"/>
              </a:lnSpc>
              <a:buFontTx/>
              <a:buChar char="•"/>
            </a:pPr>
            <a:r>
              <a:rPr lang="zh-CN" altLang="en-US" sz="3600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 </a:t>
            </a:r>
            <a:r>
              <a:rPr lang="en-US" altLang="zh-CN" sz="3600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= 1.7</a:t>
            </a:r>
            <a:r>
              <a:rPr lang="zh-CN" altLang="en-US" sz="3600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，单键约为</a:t>
            </a:r>
            <a:r>
              <a:rPr lang="en-US" altLang="zh-CN" sz="3600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50</a:t>
            </a:r>
            <a:r>
              <a:rPr lang="zh-CN" altLang="en-US" sz="3600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％的离子性</a:t>
            </a:r>
            <a:r>
              <a:rPr lang="zh-CN" altLang="en-US" sz="3600">
                <a:ea typeface="楷体_GB2312" pitchFamily="49" charset="-122"/>
                <a:cs typeface="Times New Roman" panose="02020603050405020304" pitchFamily="18" charset="0"/>
              </a:rPr>
              <a:t>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7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7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777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777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7219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3">
            <a:extLst>
              <a:ext uri="{FF2B5EF4-FFF2-40B4-BE49-F238E27FC236}">
                <a16:creationId xmlns:a16="http://schemas.microsoft.com/office/drawing/2014/main" id="{931CD118-1867-46DB-8851-64866037F9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036ED-2363-44E4-B976-E68F0F94B78C}" type="slidenum">
              <a:rPr lang="en-US" altLang="zh-CN"/>
              <a:pPr/>
              <a:t>80</a:t>
            </a:fld>
            <a:endParaRPr lang="en-US" altLang="zh-CN"/>
          </a:p>
        </p:txBody>
      </p:sp>
      <p:sp>
        <p:nvSpPr>
          <p:cNvPr id="951298" name="Rectangle 2">
            <a:extLst>
              <a:ext uri="{FF2B5EF4-FFF2-40B4-BE49-F238E27FC236}">
                <a16:creationId xmlns:a16="http://schemas.microsoft.com/office/drawing/2014/main" id="{267F12CA-8042-4EC7-BAD7-5954E8C60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1125538"/>
            <a:ext cx="8424862" cy="143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250950" indent="-5334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887538" indent="-4572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447925" indent="-381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3008313" indent="-381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3465513" indent="-381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922713" indent="-381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4379913" indent="-381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837113" indent="-381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t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4000"/>
              <a:t>       </a:t>
            </a:r>
            <a:r>
              <a:rPr lang="zh-CN" altLang="en-US" sz="4000"/>
              <a:t>固体物质按其</a:t>
            </a:r>
            <a:r>
              <a:rPr lang="zh-CN" altLang="en-US" sz="4000">
                <a:solidFill>
                  <a:srgbClr val="FF0000"/>
                </a:solidFill>
              </a:rPr>
              <a:t>分子</a:t>
            </a:r>
            <a:r>
              <a:rPr lang="en-US" altLang="zh-CN" sz="4000">
                <a:solidFill>
                  <a:srgbClr val="FF0000"/>
                </a:solidFill>
              </a:rPr>
              <a:t>(</a:t>
            </a:r>
            <a:r>
              <a:rPr lang="zh-CN" altLang="en-US" sz="4000">
                <a:solidFill>
                  <a:srgbClr val="FF0000"/>
                </a:solidFill>
              </a:rPr>
              <a:t>原子或离子</a:t>
            </a:r>
            <a:r>
              <a:rPr lang="en-US" altLang="zh-CN" sz="4000">
                <a:solidFill>
                  <a:srgbClr val="FF0000"/>
                </a:solidFill>
              </a:rPr>
              <a:t>)</a:t>
            </a:r>
            <a:r>
              <a:rPr lang="zh-CN" altLang="en-US" sz="4000">
                <a:solidFill>
                  <a:srgbClr val="FF0000"/>
                </a:solidFill>
              </a:rPr>
              <a:t>排列的有序程度</a:t>
            </a:r>
            <a:r>
              <a:rPr lang="zh-CN" altLang="en-US" sz="4000"/>
              <a:t>可分为两大类</a:t>
            </a:r>
            <a:r>
              <a:rPr lang="en-US" altLang="zh-CN" sz="4000"/>
              <a:t>: </a:t>
            </a:r>
          </a:p>
        </p:txBody>
      </p:sp>
      <p:grpSp>
        <p:nvGrpSpPr>
          <p:cNvPr id="951300" name="Group 4">
            <a:extLst>
              <a:ext uri="{FF2B5EF4-FFF2-40B4-BE49-F238E27FC236}">
                <a16:creationId xmlns:a16="http://schemas.microsoft.com/office/drawing/2014/main" id="{A52BC4EB-128C-4496-8A91-10F6BBBF38E9}"/>
              </a:ext>
            </a:extLst>
          </p:cNvPr>
          <p:cNvGrpSpPr>
            <a:grpSpLocks/>
          </p:cNvGrpSpPr>
          <p:nvPr/>
        </p:nvGrpSpPr>
        <p:grpSpPr bwMode="auto">
          <a:xfrm>
            <a:off x="1763713" y="2852738"/>
            <a:ext cx="1871662" cy="2808287"/>
            <a:chOff x="1111" y="2704"/>
            <a:chExt cx="726" cy="1225"/>
          </a:xfrm>
        </p:grpSpPr>
        <p:pic>
          <p:nvPicPr>
            <p:cNvPr id="951301" name="Picture 5" descr="diamond-1">
              <a:extLst>
                <a:ext uri="{FF2B5EF4-FFF2-40B4-BE49-F238E27FC236}">
                  <a16:creationId xmlns:a16="http://schemas.microsoft.com/office/drawing/2014/main" id="{CA421344-C24B-4F47-89A9-0221E2116A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1" y="3206"/>
              <a:ext cx="726" cy="7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1302" name="Line 6">
              <a:extLst>
                <a:ext uri="{FF2B5EF4-FFF2-40B4-BE49-F238E27FC236}">
                  <a16:creationId xmlns:a16="http://schemas.microsoft.com/office/drawing/2014/main" id="{F95711D1-A3BB-40A1-8BB9-1FDE0CDFF4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1" y="3099"/>
              <a:ext cx="726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1303" name="Line 7">
              <a:extLst>
                <a:ext uri="{FF2B5EF4-FFF2-40B4-BE49-F238E27FC236}">
                  <a16:creationId xmlns:a16="http://schemas.microsoft.com/office/drawing/2014/main" id="{45D9363D-BA48-48DE-81E9-39AA3679BA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1" y="3158"/>
              <a:ext cx="726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1304" name="Text Box 8">
              <a:extLst>
                <a:ext uri="{FF2B5EF4-FFF2-40B4-BE49-F238E27FC236}">
                  <a16:creationId xmlns:a16="http://schemas.microsoft.com/office/drawing/2014/main" id="{12492D75-CE66-4DA1-B2E0-9A4351D943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6" y="2704"/>
              <a:ext cx="635" cy="306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0" lang="zh-CN" altLang="en-US"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晶 体</a:t>
              </a:r>
            </a:p>
          </p:txBody>
        </p:sp>
      </p:grpSp>
      <p:grpSp>
        <p:nvGrpSpPr>
          <p:cNvPr id="951305" name="Group 9">
            <a:extLst>
              <a:ext uri="{FF2B5EF4-FFF2-40B4-BE49-F238E27FC236}">
                <a16:creationId xmlns:a16="http://schemas.microsoft.com/office/drawing/2014/main" id="{5E48679B-4782-4AA3-90AC-CCFE8B172A7E}"/>
              </a:ext>
            </a:extLst>
          </p:cNvPr>
          <p:cNvGrpSpPr>
            <a:grpSpLocks/>
          </p:cNvGrpSpPr>
          <p:nvPr/>
        </p:nvGrpSpPr>
        <p:grpSpPr bwMode="auto">
          <a:xfrm>
            <a:off x="4787900" y="2924175"/>
            <a:ext cx="2520950" cy="2663825"/>
            <a:chOff x="3333" y="2714"/>
            <a:chExt cx="953" cy="1170"/>
          </a:xfrm>
        </p:grpSpPr>
        <p:pic>
          <p:nvPicPr>
            <p:cNvPr id="951306" name="Picture 10" descr="a08">
              <a:extLst>
                <a:ext uri="{FF2B5EF4-FFF2-40B4-BE49-F238E27FC236}">
                  <a16:creationId xmlns:a16="http://schemas.microsoft.com/office/drawing/2014/main" id="{DF5BC123-AE9A-4D1B-93CB-E5AFC59408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" y="3204"/>
              <a:ext cx="671" cy="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51307" name="Line 11">
              <a:extLst>
                <a:ext uri="{FF2B5EF4-FFF2-40B4-BE49-F238E27FC236}">
                  <a16:creationId xmlns:a16="http://schemas.microsoft.com/office/drawing/2014/main" id="{FA9A8B4D-F137-4869-B842-9AB4222484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4" y="3099"/>
              <a:ext cx="726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1308" name="Line 12">
              <a:extLst>
                <a:ext uri="{FF2B5EF4-FFF2-40B4-BE49-F238E27FC236}">
                  <a16:creationId xmlns:a16="http://schemas.microsoft.com/office/drawing/2014/main" id="{736EFF57-222D-4EE3-897B-84FCA03E38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4" y="3158"/>
              <a:ext cx="726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1309" name="Text Box 13">
              <a:extLst>
                <a:ext uri="{FF2B5EF4-FFF2-40B4-BE49-F238E27FC236}">
                  <a16:creationId xmlns:a16="http://schemas.microsoft.com/office/drawing/2014/main" id="{B22A87EC-4D76-4B31-8F32-5EB667404B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3" y="2714"/>
              <a:ext cx="953" cy="308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0" lang="zh-CN" altLang="en-US"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非 晶 体</a:t>
              </a:r>
            </a:p>
          </p:txBody>
        </p:sp>
      </p:grpSp>
      <p:sp>
        <p:nvSpPr>
          <p:cNvPr id="951310" name="Text Box 14">
            <a:extLst>
              <a:ext uri="{FF2B5EF4-FFF2-40B4-BE49-F238E27FC236}">
                <a16:creationId xmlns:a16="http://schemas.microsoft.com/office/drawing/2014/main" id="{E90D2825-F1FB-405F-8694-1534EC0E0D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6825" y="5734050"/>
            <a:ext cx="2590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3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kumimoji="0" lang="zh-CN" altLang="en-US" sz="3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无定形体</a:t>
            </a:r>
            <a:r>
              <a:rPr kumimoji="0" lang="en-US" altLang="zh-CN" sz="3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951311" name="Rectangle 15">
            <a:extLst>
              <a:ext uri="{FF2B5EF4-FFF2-40B4-BE49-F238E27FC236}">
                <a16:creationId xmlns:a16="http://schemas.microsoft.com/office/drawing/2014/main" id="{0E941E03-E8E7-4B2F-9237-52CDBDE701C8}"/>
              </a:ext>
            </a:extLst>
          </p:cNvPr>
          <p:cNvSpPr>
            <a:spLocks noChangeArrowheads="1"/>
          </p:cNvSpPr>
          <p:nvPr>
            <p:ph type="title"/>
          </p:nvPr>
        </p:nvSpPr>
        <p:spPr>
          <a:xfrm>
            <a:off x="179388" y="115888"/>
            <a:ext cx="7772400" cy="1143000"/>
          </a:xfrm>
          <a:noFill/>
          <a:ln/>
        </p:spPr>
        <p:txBody>
          <a:bodyPr/>
          <a:lstStyle/>
          <a:p>
            <a:pPr algn="l"/>
            <a:r>
              <a:rPr lang="en-US" altLang="zh-CN" b="1"/>
              <a:t>5.4  </a:t>
            </a:r>
            <a:r>
              <a:rPr lang="zh-CN" altLang="en-US" b="1"/>
              <a:t>晶体结构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51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95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51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1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1310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CE57AB40-87D5-4622-A54E-1F2084F32E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35B7A-242B-4583-9BEB-C770C7871C3E}" type="slidenum">
              <a:rPr lang="en-US" altLang="zh-CN"/>
              <a:pPr/>
              <a:t>81</a:t>
            </a:fld>
            <a:endParaRPr lang="en-US" altLang="zh-CN"/>
          </a:p>
        </p:txBody>
      </p:sp>
      <p:sp>
        <p:nvSpPr>
          <p:cNvPr id="952322" name="Rectangle 2">
            <a:extLst>
              <a:ext uri="{FF2B5EF4-FFF2-40B4-BE49-F238E27FC236}">
                <a16:creationId xmlns:a16="http://schemas.microsoft.com/office/drawing/2014/main" id="{49321BC2-C917-4344-B41C-07EBD7BD99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388" y="908050"/>
            <a:ext cx="8785225" cy="1223963"/>
          </a:xfrm>
        </p:spPr>
        <p:txBody>
          <a:bodyPr/>
          <a:lstStyle/>
          <a:p>
            <a:pPr marL="609600" indent="-609600" algn="just">
              <a:lnSpc>
                <a:spcPct val="90000"/>
              </a:lnSpc>
              <a:buFontTx/>
              <a:buNone/>
            </a:pPr>
            <a:r>
              <a:rPr lang="en-US" altLang="zh-CN" sz="3600" b="1">
                <a:solidFill>
                  <a:srgbClr val="0066FF"/>
                </a:solidFill>
              </a:rPr>
              <a:t>1. </a:t>
            </a:r>
            <a:r>
              <a:rPr lang="zh-CN" altLang="en-US" sz="3600" b="1">
                <a:solidFill>
                  <a:srgbClr val="0066FF"/>
                </a:solidFill>
              </a:rPr>
              <a:t>晶体：</a:t>
            </a:r>
            <a:r>
              <a:rPr lang="zh-CN" altLang="en-US" sz="3600" b="1">
                <a:ea typeface="楷体_GB2312" pitchFamily="49" charset="-122"/>
              </a:rPr>
              <a:t>是由原子、离子或分子在空间按一定规律周期性地重复排列构成的固体。</a:t>
            </a:r>
          </a:p>
        </p:txBody>
      </p:sp>
      <p:pic>
        <p:nvPicPr>
          <p:cNvPr id="952323" name="Picture 3" descr="11">
            <a:extLst>
              <a:ext uri="{FF2B5EF4-FFF2-40B4-BE49-F238E27FC236}">
                <a16:creationId xmlns:a16="http://schemas.microsoft.com/office/drawing/2014/main" id="{B502DBCA-358E-4571-B36E-E093567F2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205038"/>
            <a:ext cx="8458200" cy="393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2324" name="Text Box 4">
            <a:extLst>
              <a:ext uri="{FF2B5EF4-FFF2-40B4-BE49-F238E27FC236}">
                <a16:creationId xmlns:a16="http://schemas.microsoft.com/office/drawing/2014/main" id="{1284C354-9369-4E55-8445-168E0D70FF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6238" y="5949950"/>
            <a:ext cx="4800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20000"/>
              </a:spcBef>
            </a:pPr>
            <a:r>
              <a:rPr lang="zh-CN" altLang="en-US" sz="3600">
                <a:solidFill>
                  <a:schemeClr val="tx1"/>
                </a:solidFill>
              </a:rPr>
              <a:t>结晶</a:t>
            </a:r>
            <a:r>
              <a:rPr lang="en-US" altLang="zh-CN" sz="3600">
                <a:solidFill>
                  <a:schemeClr val="tx1"/>
                </a:solidFill>
              </a:rPr>
              <a:t>SiO</a:t>
            </a:r>
            <a:r>
              <a:rPr lang="en-US" altLang="zh-CN" sz="3600" baseline="-30000">
                <a:solidFill>
                  <a:schemeClr val="tx1"/>
                </a:solidFill>
              </a:rPr>
              <a:t>2</a:t>
            </a:r>
            <a:r>
              <a:rPr lang="zh-CN" altLang="en-US" sz="3600">
                <a:solidFill>
                  <a:schemeClr val="tx1"/>
                </a:solidFill>
              </a:rPr>
              <a:t>和无定形</a:t>
            </a:r>
            <a:r>
              <a:rPr lang="en-US" altLang="zh-CN" sz="3600">
                <a:solidFill>
                  <a:schemeClr val="tx1"/>
                </a:solidFill>
              </a:rPr>
              <a:t>SiO</a:t>
            </a:r>
            <a:r>
              <a:rPr lang="en-US" altLang="zh-CN" sz="3600" baseline="-30000">
                <a:solidFill>
                  <a:schemeClr val="tx1"/>
                </a:solidFill>
              </a:rPr>
              <a:t>2</a:t>
            </a:r>
            <a:endParaRPr lang="en-US" altLang="zh-CN" sz="4000">
              <a:solidFill>
                <a:schemeClr val="tx1"/>
              </a:solidFill>
            </a:endParaRPr>
          </a:p>
        </p:txBody>
      </p:sp>
      <p:sp>
        <p:nvSpPr>
          <p:cNvPr id="952325" name="Text Box 5">
            <a:extLst>
              <a:ext uri="{FF2B5EF4-FFF2-40B4-BE49-F238E27FC236}">
                <a16:creationId xmlns:a16="http://schemas.microsoft.com/office/drawing/2014/main" id="{36A01F97-B02F-4F03-B374-0BD91F43D2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5888"/>
            <a:ext cx="67691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chemeClr val="tx1"/>
                </a:solidFill>
              </a:rPr>
              <a:t>5.4.1 </a:t>
            </a:r>
            <a:r>
              <a:rPr lang="zh-CN" altLang="en-US">
                <a:solidFill>
                  <a:schemeClr val="tx1"/>
                </a:solidFill>
              </a:rPr>
              <a:t>晶体和非晶体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52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52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52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52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52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52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24" grpId="0" autoUpdateAnimBg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3">
            <a:extLst>
              <a:ext uri="{FF2B5EF4-FFF2-40B4-BE49-F238E27FC236}">
                <a16:creationId xmlns:a16="http://schemas.microsoft.com/office/drawing/2014/main" id="{5A98535E-F2A3-488D-B6C5-BA33739147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6C7BB-2D54-4CE5-B867-3D96EC9AA30B}" type="slidenum">
              <a:rPr lang="en-US" altLang="zh-CN"/>
              <a:pPr/>
              <a:t>82</a:t>
            </a:fld>
            <a:endParaRPr lang="en-US" altLang="zh-CN"/>
          </a:p>
        </p:txBody>
      </p:sp>
      <p:grpSp>
        <p:nvGrpSpPr>
          <p:cNvPr id="953346" name="Group 2">
            <a:extLst>
              <a:ext uri="{FF2B5EF4-FFF2-40B4-BE49-F238E27FC236}">
                <a16:creationId xmlns:a16="http://schemas.microsoft.com/office/drawing/2014/main" id="{A59CF060-CB3B-4BE9-BB45-9F44040D9554}"/>
              </a:ext>
            </a:extLst>
          </p:cNvPr>
          <p:cNvGrpSpPr>
            <a:grpSpLocks/>
          </p:cNvGrpSpPr>
          <p:nvPr/>
        </p:nvGrpSpPr>
        <p:grpSpPr bwMode="auto">
          <a:xfrm>
            <a:off x="179388" y="2603500"/>
            <a:ext cx="8578850" cy="2697163"/>
            <a:chOff x="158" y="981"/>
            <a:chExt cx="5404" cy="1699"/>
          </a:xfrm>
        </p:grpSpPr>
        <p:pic>
          <p:nvPicPr>
            <p:cNvPr id="953347" name="Picture 3" descr="11">
              <a:extLst>
                <a:ext uri="{FF2B5EF4-FFF2-40B4-BE49-F238E27FC236}">
                  <a16:creationId xmlns:a16="http://schemas.microsoft.com/office/drawing/2014/main" id="{BFB91A2C-19C0-4659-AA3E-F3581FAA39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00"/>
            <a:stretch>
              <a:fillRect/>
            </a:stretch>
          </p:blipFill>
          <p:spPr bwMode="auto">
            <a:xfrm>
              <a:off x="158" y="981"/>
              <a:ext cx="5404" cy="1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3348" name="Picture 4" descr="u=4260286104,2756577351&amp;fm=0&amp;gp=0">
              <a:extLst>
                <a:ext uri="{FF2B5EF4-FFF2-40B4-BE49-F238E27FC236}">
                  <a16:creationId xmlns:a16="http://schemas.microsoft.com/office/drawing/2014/main" id="{14448221-030C-490E-AE07-E75516D317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8" y="1241"/>
              <a:ext cx="1950" cy="1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53349" name="Rectangle 5">
            <a:extLst>
              <a:ext uri="{FF2B5EF4-FFF2-40B4-BE49-F238E27FC236}">
                <a16:creationId xmlns:a16="http://schemas.microsoft.com/office/drawing/2014/main" id="{DCECCBA0-4424-4276-B9EB-8166B746FC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50" y="115888"/>
            <a:ext cx="3816350" cy="782637"/>
          </a:xfrm>
        </p:spPr>
        <p:txBody>
          <a:bodyPr/>
          <a:lstStyle/>
          <a:p>
            <a:pPr algn="l"/>
            <a:r>
              <a:rPr lang="zh-CN" altLang="en-US" b="1">
                <a:solidFill>
                  <a:srgbClr val="0066FF"/>
                </a:solidFill>
              </a:rPr>
              <a:t>晶体的特征：</a:t>
            </a:r>
          </a:p>
        </p:txBody>
      </p:sp>
      <p:sp>
        <p:nvSpPr>
          <p:cNvPr id="953350" name="Rectangle 6">
            <a:extLst>
              <a:ext uri="{FF2B5EF4-FFF2-40B4-BE49-F238E27FC236}">
                <a16:creationId xmlns:a16="http://schemas.microsoft.com/office/drawing/2014/main" id="{8672128B-EA43-42EC-B32C-DD62FDC0FB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0825" y="836613"/>
            <a:ext cx="8229600" cy="2089150"/>
          </a:xfrm>
        </p:spPr>
        <p:txBody>
          <a:bodyPr/>
          <a:lstStyle/>
          <a:p>
            <a:pPr algn="just">
              <a:buFontTx/>
              <a:buNone/>
            </a:pPr>
            <a:r>
              <a:rPr lang="en-US" altLang="zh-CN" sz="4000" b="1">
                <a:solidFill>
                  <a:srgbClr val="CC3300"/>
                </a:solidFill>
                <a:ea typeface="楷体_GB2312" pitchFamily="49" charset="-122"/>
              </a:rPr>
              <a:t>(1) </a:t>
            </a:r>
            <a:r>
              <a:rPr lang="zh-CN" altLang="en-US" sz="4000" b="1">
                <a:solidFill>
                  <a:srgbClr val="CC3300"/>
                </a:solidFill>
                <a:ea typeface="楷体_GB2312" pitchFamily="49" charset="-122"/>
              </a:rPr>
              <a:t>晶体具有规则的多面体几何外形，</a:t>
            </a:r>
            <a:r>
              <a:rPr lang="zh-CN" altLang="en-US" sz="4000" b="1">
                <a:ea typeface="楷体_GB2312" pitchFamily="49" charset="-122"/>
              </a:rPr>
              <a:t>这是指物质凝固或从溶液中结晶的自然生长过程中出现的外形。</a:t>
            </a:r>
            <a:endParaRPr lang="zh-CN" altLang="en-US"/>
          </a:p>
        </p:txBody>
      </p:sp>
      <p:sp>
        <p:nvSpPr>
          <p:cNvPr id="953351" name="Rectangle 7">
            <a:extLst>
              <a:ext uri="{FF2B5EF4-FFF2-40B4-BE49-F238E27FC236}">
                <a16:creationId xmlns:a16="http://schemas.microsoft.com/office/drawing/2014/main" id="{FCC3F51A-589E-4D03-8E20-A167AD65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3663" y="5187950"/>
            <a:ext cx="2305050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3200">
                <a:solidFill>
                  <a:schemeClr val="tx1"/>
                </a:solidFill>
              </a:rPr>
              <a:t>石英</a:t>
            </a:r>
          </a:p>
          <a:p>
            <a:pPr algn="ctr"/>
            <a:r>
              <a:rPr lang="en-US" altLang="zh-CN" sz="3200">
                <a:solidFill>
                  <a:schemeClr val="tx1"/>
                </a:solidFill>
              </a:rPr>
              <a:t>SiO</a:t>
            </a:r>
            <a:r>
              <a:rPr lang="en-US" altLang="zh-CN" sz="3200" baseline="-25000">
                <a:solidFill>
                  <a:schemeClr val="tx1"/>
                </a:solidFill>
              </a:rPr>
              <a:t>2</a:t>
            </a:r>
            <a:endParaRPr lang="en-US" altLang="zh-CN" sz="3200">
              <a:solidFill>
                <a:schemeClr val="tx1"/>
              </a:solidFill>
            </a:endParaRPr>
          </a:p>
          <a:p>
            <a:pPr algn="ctr"/>
            <a:r>
              <a:rPr lang="en-US" altLang="zh-CN" sz="3200">
                <a:solidFill>
                  <a:schemeClr val="tx1"/>
                </a:solidFill>
              </a:rPr>
              <a:t>(</a:t>
            </a:r>
            <a:r>
              <a:rPr lang="zh-CN" altLang="en-US" sz="3200">
                <a:solidFill>
                  <a:schemeClr val="tx1"/>
                </a:solidFill>
              </a:rPr>
              <a:t>六角柱体</a:t>
            </a:r>
            <a:r>
              <a:rPr lang="en-US" altLang="zh-CN" sz="320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953352" name="Rectangle 8">
            <a:extLst>
              <a:ext uri="{FF2B5EF4-FFF2-40B4-BE49-F238E27FC236}">
                <a16:creationId xmlns:a16="http://schemas.microsoft.com/office/drawing/2014/main" id="{1A93FBC6-95FD-409E-BD7E-348E4AF98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5187950"/>
            <a:ext cx="2012950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3200">
                <a:solidFill>
                  <a:schemeClr val="tx1"/>
                </a:solidFill>
              </a:rPr>
              <a:t>方解石</a:t>
            </a:r>
          </a:p>
          <a:p>
            <a:pPr algn="ctr"/>
            <a:r>
              <a:rPr lang="en-US" altLang="zh-CN" sz="3200">
                <a:solidFill>
                  <a:schemeClr val="tx1"/>
                </a:solidFill>
              </a:rPr>
              <a:t>CaCO</a:t>
            </a:r>
            <a:r>
              <a:rPr lang="en-US" altLang="zh-CN" sz="3200" baseline="-2500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en-US" altLang="zh-CN" sz="3200">
                <a:solidFill>
                  <a:schemeClr val="tx1"/>
                </a:solidFill>
              </a:rPr>
              <a:t>(</a:t>
            </a:r>
            <a:r>
              <a:rPr lang="zh-CN" altLang="en-US" sz="3200">
                <a:solidFill>
                  <a:schemeClr val="tx1"/>
                </a:solidFill>
              </a:rPr>
              <a:t>棱面体</a:t>
            </a:r>
            <a:r>
              <a:rPr lang="en-US" altLang="zh-CN" sz="320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953353" name="Rectangle 9">
            <a:extLst>
              <a:ext uri="{FF2B5EF4-FFF2-40B4-BE49-F238E27FC236}">
                <a16:creationId xmlns:a16="http://schemas.microsoft.com/office/drawing/2014/main" id="{E8F93CF0-4653-46EE-B039-A24D2BBE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3500" y="5187950"/>
            <a:ext cx="1677988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3200">
                <a:solidFill>
                  <a:schemeClr val="tx1"/>
                </a:solidFill>
              </a:rPr>
              <a:t>食盐</a:t>
            </a:r>
          </a:p>
          <a:p>
            <a:pPr algn="ctr"/>
            <a:r>
              <a:rPr lang="en-US" altLang="zh-CN" sz="3200">
                <a:solidFill>
                  <a:schemeClr val="tx1"/>
                </a:solidFill>
              </a:rPr>
              <a:t>NaCl</a:t>
            </a:r>
          </a:p>
          <a:p>
            <a:pPr algn="ctr"/>
            <a:r>
              <a:rPr lang="en-US" altLang="zh-CN" sz="3200">
                <a:solidFill>
                  <a:schemeClr val="tx1"/>
                </a:solidFill>
              </a:rPr>
              <a:t>(</a:t>
            </a:r>
            <a:r>
              <a:rPr lang="zh-CN" altLang="en-US" sz="3200">
                <a:solidFill>
                  <a:schemeClr val="tx1"/>
                </a:solidFill>
              </a:rPr>
              <a:t>立方体</a:t>
            </a:r>
            <a:r>
              <a:rPr lang="en-US" altLang="zh-CN" sz="3200">
                <a:solidFill>
                  <a:schemeClr val="tx1"/>
                </a:solidFill>
              </a:rPr>
              <a:t>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53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953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53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3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53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53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53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53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3350" grpId="0" build="p"/>
      <p:bldP spid="953351" grpId="0"/>
      <p:bldP spid="953352" grpId="0"/>
      <p:bldP spid="953353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4A8464-B1AD-452A-AE7C-2D1E353CAE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A9F63-4C87-444B-91A6-C96D56E13146}" type="slidenum">
              <a:rPr lang="en-US" altLang="zh-CN"/>
              <a:pPr/>
              <a:t>83</a:t>
            </a:fld>
            <a:endParaRPr lang="en-US" altLang="zh-CN"/>
          </a:p>
        </p:txBody>
      </p:sp>
      <p:sp>
        <p:nvSpPr>
          <p:cNvPr id="954370" name="Rectangle 2">
            <a:extLst>
              <a:ext uri="{FF2B5EF4-FFF2-40B4-BE49-F238E27FC236}">
                <a16:creationId xmlns:a16="http://schemas.microsoft.com/office/drawing/2014/main" id="{3204905D-1234-433E-BFC1-BA3AB2526C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476250"/>
            <a:ext cx="8229600" cy="3673475"/>
          </a:xfrm>
        </p:spPr>
        <p:txBody>
          <a:bodyPr/>
          <a:lstStyle/>
          <a:p>
            <a:pPr marL="609600" indent="-609600" algn="just">
              <a:lnSpc>
                <a:spcPct val="110000"/>
              </a:lnSpc>
              <a:buFontTx/>
              <a:buAutoNum type="arabicParenBoth" startAt="2"/>
            </a:pPr>
            <a:r>
              <a:rPr lang="zh-CN" altLang="en-US" sz="4000" b="1">
                <a:solidFill>
                  <a:srgbClr val="CC3300"/>
                </a:solidFill>
                <a:ea typeface="楷体_GB2312" pitchFamily="49" charset="-122"/>
              </a:rPr>
              <a:t>晶体具有固定的熔点；</a:t>
            </a:r>
          </a:p>
          <a:p>
            <a:pPr marL="609600" indent="-609600" algn="just">
              <a:lnSpc>
                <a:spcPct val="110000"/>
              </a:lnSpc>
              <a:buFontTx/>
              <a:buAutoNum type="arabicParenBoth" startAt="2"/>
            </a:pPr>
            <a:r>
              <a:rPr lang="zh-CN" altLang="en-US" sz="4000" b="1">
                <a:solidFill>
                  <a:srgbClr val="CC3300"/>
                </a:solidFill>
                <a:ea typeface="楷体_GB2312" pitchFamily="49" charset="-122"/>
              </a:rPr>
              <a:t>晶体呈现各向异性，</a:t>
            </a:r>
            <a:r>
              <a:rPr lang="zh-CN" altLang="en-US" sz="4000" b="1">
                <a:ea typeface="楷体_GB2312" pitchFamily="49" charset="-122"/>
              </a:rPr>
              <a:t>许多物理性质如光学性质、导电性、热膨胀系数和机械强度等，在晶体的不同方向上测定时，是各不相同的。</a:t>
            </a:r>
            <a:endParaRPr lang="zh-CN" altLang="en-US" sz="4000"/>
          </a:p>
        </p:txBody>
      </p:sp>
      <p:sp>
        <p:nvSpPr>
          <p:cNvPr id="954371" name="Text Box 3">
            <a:extLst>
              <a:ext uri="{FF2B5EF4-FFF2-40B4-BE49-F238E27FC236}">
                <a16:creationId xmlns:a16="http://schemas.microsoft.com/office/drawing/2014/main" id="{4124DEE0-0039-4F67-A99B-0275236E05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4292600"/>
            <a:ext cx="83058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3600">
                <a:solidFill>
                  <a:schemeClr val="tx1"/>
                </a:solidFill>
              </a:rPr>
              <a:t>各向异性产生的原因：由于晶格各个方向排列的质点的距离不同，而带来晶体各个方向上的性质也不一定相同。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54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54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54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54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54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4371" grpId="0" autoUpdateAnimBg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1">
            <a:extLst>
              <a:ext uri="{FF2B5EF4-FFF2-40B4-BE49-F238E27FC236}">
                <a16:creationId xmlns:a16="http://schemas.microsoft.com/office/drawing/2014/main" id="{CB7547BB-47B4-4D5F-945B-48AF9C6F5F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2F4F4-DDD9-4979-AA81-410BCB59E2F2}" type="slidenum">
              <a:rPr lang="en-US" altLang="zh-CN"/>
              <a:pPr/>
              <a:t>84</a:t>
            </a:fld>
            <a:endParaRPr lang="en-US" altLang="zh-CN"/>
          </a:p>
        </p:txBody>
      </p:sp>
      <p:sp>
        <p:nvSpPr>
          <p:cNvPr id="955394" name="Rectangle 2">
            <a:extLst>
              <a:ext uri="{FF2B5EF4-FFF2-40B4-BE49-F238E27FC236}">
                <a16:creationId xmlns:a16="http://schemas.microsoft.com/office/drawing/2014/main" id="{0CE8B93C-35E2-4958-9612-F1C70DC61C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692150"/>
            <a:ext cx="8229600" cy="446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  <a:buFontTx/>
              <a:buNone/>
            </a:pPr>
            <a:r>
              <a:rPr lang="en-US" altLang="zh-CN" sz="4000">
                <a:solidFill>
                  <a:srgbClr val="0066FF"/>
                </a:solidFill>
              </a:rPr>
              <a:t>2. </a:t>
            </a:r>
            <a:r>
              <a:rPr lang="zh-CN" altLang="en-US" sz="4000">
                <a:solidFill>
                  <a:srgbClr val="0066FF"/>
                </a:solidFill>
              </a:rPr>
              <a:t>非晶体：</a:t>
            </a:r>
            <a:r>
              <a:rPr lang="zh-CN" altLang="en-US" sz="4000">
                <a:ea typeface="楷体_GB2312" pitchFamily="49" charset="-122"/>
              </a:rPr>
              <a:t>是指组成物质的分子（或原子、离子）</a:t>
            </a:r>
            <a:r>
              <a:rPr lang="zh-CN" altLang="en-US" sz="4000">
                <a:solidFill>
                  <a:srgbClr val="FF3300"/>
                </a:solidFill>
                <a:ea typeface="楷体_GB2312" pitchFamily="49" charset="-122"/>
              </a:rPr>
              <a:t>不呈空间有规则周期性排列</a:t>
            </a:r>
            <a:r>
              <a:rPr lang="zh-CN" altLang="en-US" sz="4000">
                <a:ea typeface="楷体_GB2312" pitchFamily="49" charset="-122"/>
              </a:rPr>
              <a:t>的固体。它没有一定的几何外形，如玻璃、松香、石蜡、动物胶、沥青、琥珀等，又称为无定形体。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55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539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05D9B803-96CA-4202-BED7-1E3BB969D6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1884A-4332-43B1-BC1D-7BF67A331DA8}" type="slidenum">
              <a:rPr lang="en-US" altLang="zh-CN"/>
              <a:pPr/>
              <a:t>85</a:t>
            </a:fld>
            <a:endParaRPr lang="en-US" altLang="zh-CN"/>
          </a:p>
        </p:txBody>
      </p:sp>
      <p:pic>
        <p:nvPicPr>
          <p:cNvPr id="956418" name="Picture 2" descr="11">
            <a:extLst>
              <a:ext uri="{FF2B5EF4-FFF2-40B4-BE49-F238E27FC236}">
                <a16:creationId xmlns:a16="http://schemas.microsoft.com/office/drawing/2014/main" id="{42923531-5E33-419B-A0F8-F5B27F4E9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43000"/>
            <a:ext cx="8458200" cy="393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6419" name="Rectangle 3">
            <a:extLst>
              <a:ext uri="{FF2B5EF4-FFF2-40B4-BE49-F238E27FC236}">
                <a16:creationId xmlns:a16="http://schemas.microsoft.com/office/drawing/2014/main" id="{F47FB59B-080F-4775-B038-2C38703310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5181600"/>
            <a:ext cx="74676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600">
                <a:solidFill>
                  <a:schemeClr val="tx1"/>
                </a:solidFill>
              </a:rPr>
              <a:t>无定形体由于内部质点排列不规则，所以没有一定的结晶外形。</a:t>
            </a:r>
          </a:p>
        </p:txBody>
      </p:sp>
      <p:sp>
        <p:nvSpPr>
          <p:cNvPr id="956420" name="Text Box 4">
            <a:extLst>
              <a:ext uri="{FF2B5EF4-FFF2-40B4-BE49-F238E27FC236}">
                <a16:creationId xmlns:a16="http://schemas.microsoft.com/office/drawing/2014/main" id="{0B5BA3C9-CAAD-4FAF-8B93-471C3BEEB5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57200"/>
            <a:ext cx="4800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20000"/>
              </a:spcBef>
            </a:pPr>
            <a:r>
              <a:rPr lang="zh-CN" altLang="en-US" sz="3600">
                <a:solidFill>
                  <a:schemeClr val="tx1"/>
                </a:solidFill>
              </a:rPr>
              <a:t>结晶</a:t>
            </a:r>
            <a:r>
              <a:rPr lang="en-US" altLang="zh-CN" sz="3600">
                <a:solidFill>
                  <a:schemeClr val="tx1"/>
                </a:solidFill>
              </a:rPr>
              <a:t>SiO</a:t>
            </a:r>
            <a:r>
              <a:rPr lang="en-US" altLang="zh-CN" sz="3600" baseline="-30000">
                <a:solidFill>
                  <a:schemeClr val="tx1"/>
                </a:solidFill>
              </a:rPr>
              <a:t>2</a:t>
            </a:r>
            <a:r>
              <a:rPr lang="zh-CN" altLang="en-US" sz="3600">
                <a:solidFill>
                  <a:schemeClr val="tx1"/>
                </a:solidFill>
              </a:rPr>
              <a:t>和无定形</a:t>
            </a:r>
            <a:r>
              <a:rPr lang="en-US" altLang="zh-CN" sz="3600">
                <a:solidFill>
                  <a:schemeClr val="tx1"/>
                </a:solidFill>
              </a:rPr>
              <a:t>SiO</a:t>
            </a:r>
            <a:r>
              <a:rPr lang="en-US" altLang="zh-CN" sz="3600" baseline="-30000">
                <a:solidFill>
                  <a:schemeClr val="tx1"/>
                </a:solidFill>
              </a:rPr>
              <a:t>2</a:t>
            </a:r>
            <a:endParaRPr lang="en-US" altLang="zh-CN" sz="40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56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56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56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56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56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56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56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56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6419" grpId="0" autoUpdateAnimBg="0"/>
      <p:bldP spid="956420" grpId="0" autoUpdateAnimBg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灯片编号占位符 4">
            <a:extLst>
              <a:ext uri="{FF2B5EF4-FFF2-40B4-BE49-F238E27FC236}">
                <a16:creationId xmlns:a16="http://schemas.microsoft.com/office/drawing/2014/main" id="{7B7D65C8-CCDA-4807-8696-F570ADED17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E8C1A-C144-4BE2-A0B7-5EBEC3021DDD}" type="slidenum">
              <a:rPr lang="en-US" altLang="zh-CN"/>
              <a:pPr/>
              <a:t>86</a:t>
            </a:fld>
            <a:endParaRPr lang="en-US" altLang="zh-CN"/>
          </a:p>
        </p:txBody>
      </p:sp>
      <p:sp>
        <p:nvSpPr>
          <p:cNvPr id="958466" name="Rectangle 2">
            <a:extLst>
              <a:ext uri="{FF2B5EF4-FFF2-40B4-BE49-F238E27FC236}">
                <a16:creationId xmlns:a16="http://schemas.microsoft.com/office/drawing/2014/main" id="{E565D7BB-B1E5-40B3-AD52-E6EB6FD8A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404813"/>
            <a:ext cx="691356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40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晶体与非晶体的特征比较</a:t>
            </a:r>
          </a:p>
        </p:txBody>
      </p:sp>
      <p:graphicFrame>
        <p:nvGraphicFramePr>
          <p:cNvPr id="958478" name="Group 14">
            <a:extLst>
              <a:ext uri="{FF2B5EF4-FFF2-40B4-BE49-F238E27FC236}">
                <a16:creationId xmlns:a16="http://schemas.microsoft.com/office/drawing/2014/main" id="{B4219058-3FB3-4115-B6FB-28308476921D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179388" y="1125538"/>
          <a:ext cx="8785225" cy="4581525"/>
        </p:xfrm>
        <a:graphic>
          <a:graphicData uri="http://schemas.openxmlformats.org/drawingml/2006/table">
            <a:tbl>
              <a:tblPr/>
              <a:tblGrid>
                <a:gridCol w="4202112">
                  <a:extLst>
                    <a:ext uri="{9D8B030D-6E8A-4147-A177-3AD203B41FA5}">
                      <a16:colId xmlns:a16="http://schemas.microsoft.com/office/drawing/2014/main" val="746259088"/>
                    </a:ext>
                  </a:extLst>
                </a:gridCol>
                <a:gridCol w="4583113">
                  <a:extLst>
                    <a:ext uri="{9D8B030D-6E8A-4147-A177-3AD203B41FA5}">
                      <a16:colId xmlns:a16="http://schemas.microsoft.com/office/drawing/2014/main" val="3284293161"/>
                    </a:ext>
                  </a:extLst>
                </a:gridCol>
              </a:tblGrid>
              <a:tr h="8667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晶体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非晶体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3956417"/>
                  </a:ext>
                </a:extLst>
              </a:tr>
              <a:tr h="3524250">
                <a:tc>
                  <a:txBody>
                    <a:bodyPr/>
                    <a:lstStyle>
                      <a:lvl1pPr marL="533400" indent="-5334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914400" indent="-45720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295400" indent="-3810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714500" indent="-3429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171700" indent="-3429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628900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3086100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543300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4000500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533400" marR="0" lvl="0" indent="-5334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(1) </a:t>
                      </a:r>
                      <a:r>
                        <a:rPr kumimoji="1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稳定性－有固定熔点；</a:t>
                      </a:r>
                    </a:p>
                    <a:p>
                      <a:pPr marL="533400" marR="0" lvl="0" indent="-5334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(2) </a:t>
                      </a:r>
                      <a:r>
                        <a:rPr kumimoji="1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有规则几何形状；</a:t>
                      </a:r>
                    </a:p>
                    <a:p>
                      <a:pPr marL="533400" marR="0" lvl="0" indent="-5334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en-US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533400" marR="0" lvl="0" indent="-5334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(3) </a:t>
                      </a:r>
                      <a:r>
                        <a:rPr kumimoji="1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各向异性。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(1) </a:t>
                      </a:r>
                      <a:r>
                        <a:rPr kumimoji="1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无固定熔点。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(2) </a:t>
                      </a:r>
                      <a:r>
                        <a:rPr kumimoji="1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没有规则的多面体几何外型，可以制成玻璃体，丝，薄膜等特殊形态。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(3) </a:t>
                      </a:r>
                      <a:r>
                        <a:rPr kumimoji="1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物理性质各向同性。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6727959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>
            <a:extLst>
              <a:ext uri="{FF2B5EF4-FFF2-40B4-BE49-F238E27FC236}">
                <a16:creationId xmlns:a16="http://schemas.microsoft.com/office/drawing/2014/main" id="{C725CDCC-DB8F-4726-829B-C355669835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0FBDE-7841-47BE-99A0-C582F069623E}" type="slidenum">
              <a:rPr lang="en-US" altLang="zh-CN"/>
              <a:pPr/>
              <a:t>87</a:t>
            </a:fld>
            <a:endParaRPr lang="en-US" altLang="zh-CN"/>
          </a:p>
        </p:txBody>
      </p:sp>
      <p:sp>
        <p:nvSpPr>
          <p:cNvPr id="947202" name="Rectangle 2">
            <a:extLst>
              <a:ext uri="{FF2B5EF4-FFF2-40B4-BE49-F238E27FC236}">
                <a16:creationId xmlns:a16="http://schemas.microsoft.com/office/drawing/2014/main" id="{331B8921-541C-4F73-83EC-2973683C53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549275"/>
            <a:ext cx="8351838" cy="4824413"/>
          </a:xfrm>
        </p:spPr>
        <p:txBody>
          <a:bodyPr/>
          <a:lstStyle/>
          <a:p>
            <a:pPr marL="361950" indent="-361950" algn="just">
              <a:lnSpc>
                <a:spcPct val="120000"/>
              </a:lnSpc>
            </a:pPr>
            <a:r>
              <a:rPr lang="zh-CN" altLang="en-US" sz="4000" b="1">
                <a:latin typeface="楷体_GB2312" pitchFamily="49" charset="-122"/>
                <a:ea typeface="楷体_GB2312" pitchFamily="49" charset="-122"/>
              </a:rPr>
              <a:t>晶胞是晶体中最小的周期重复单位。</a:t>
            </a:r>
          </a:p>
          <a:p>
            <a:pPr marL="361950" indent="-361950" algn="just">
              <a:lnSpc>
                <a:spcPct val="120000"/>
              </a:lnSpc>
            </a:pPr>
            <a:r>
              <a:rPr lang="zh-CN" altLang="en-US" sz="4000" b="1">
                <a:latin typeface="楷体_GB2312" pitchFamily="49" charset="-122"/>
                <a:ea typeface="楷体_GB2312" pitchFamily="49" charset="-122"/>
              </a:rPr>
              <a:t>晶体的性质由晶胞的大小、形状和质点的种类（分子、原子或离子）以及它们之间的作用力（库仑力、范德华力等）所决定。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947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2" dur="500"/>
                                        <p:tgtEl>
                                          <p:spTgt spid="947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7202" grpId="0" build="p" autoUpdateAnimBg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灯片编号占位符 3">
            <a:extLst>
              <a:ext uri="{FF2B5EF4-FFF2-40B4-BE49-F238E27FC236}">
                <a16:creationId xmlns:a16="http://schemas.microsoft.com/office/drawing/2014/main" id="{51A59A10-52C4-48D1-B4AD-565E55D7BF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27B0DE-407E-4F6B-B707-7B31B4BD8E7A}" type="slidenum">
              <a:rPr lang="en-US" altLang="zh-CN"/>
              <a:pPr/>
              <a:t>88</a:t>
            </a:fld>
            <a:endParaRPr lang="en-US" altLang="zh-CN"/>
          </a:p>
        </p:txBody>
      </p:sp>
      <p:pic>
        <p:nvPicPr>
          <p:cNvPr id="963586" name="Picture 2" descr="p304">
            <a:extLst>
              <a:ext uri="{FF2B5EF4-FFF2-40B4-BE49-F238E27FC236}">
                <a16:creationId xmlns:a16="http://schemas.microsoft.com/office/drawing/2014/main" id="{2D05D49B-7E7B-48DD-9FED-400E4F9F7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836613"/>
            <a:ext cx="8213725" cy="563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3587" name="Text Box 3">
            <a:extLst>
              <a:ext uri="{FF2B5EF4-FFF2-40B4-BE49-F238E27FC236}">
                <a16:creationId xmlns:a16="http://schemas.microsoft.com/office/drawing/2014/main" id="{97701937-A54A-4006-965D-F3DA839CA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2667000"/>
            <a:ext cx="2362200" cy="7016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>
                <a:solidFill>
                  <a:schemeClr val="tx1"/>
                </a:solidFill>
              </a:rPr>
              <a:t>原子</a:t>
            </a:r>
            <a:r>
              <a:rPr lang="zh-CN" altLang="en-US" sz="3600">
                <a:solidFill>
                  <a:schemeClr val="tx1"/>
                </a:solidFill>
              </a:rPr>
              <a:t>晶体</a:t>
            </a:r>
          </a:p>
        </p:txBody>
      </p:sp>
      <p:sp>
        <p:nvSpPr>
          <p:cNvPr id="963588" name="Text Box 4">
            <a:extLst>
              <a:ext uri="{FF2B5EF4-FFF2-40B4-BE49-F238E27FC236}">
                <a16:creationId xmlns:a16="http://schemas.microsoft.com/office/drawing/2014/main" id="{E77E532A-5229-43C2-89C7-93B538306F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2667000"/>
            <a:ext cx="2362200" cy="7016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>
                <a:solidFill>
                  <a:schemeClr val="tx1"/>
                </a:solidFill>
              </a:rPr>
              <a:t>离子</a:t>
            </a:r>
            <a:r>
              <a:rPr lang="zh-CN" altLang="en-US" sz="3600">
                <a:solidFill>
                  <a:schemeClr val="tx1"/>
                </a:solidFill>
              </a:rPr>
              <a:t>晶体</a:t>
            </a:r>
          </a:p>
        </p:txBody>
      </p:sp>
      <p:sp>
        <p:nvSpPr>
          <p:cNvPr id="963589" name="Text Box 5">
            <a:extLst>
              <a:ext uri="{FF2B5EF4-FFF2-40B4-BE49-F238E27FC236}">
                <a16:creationId xmlns:a16="http://schemas.microsoft.com/office/drawing/2014/main" id="{7E0BF116-867D-49B3-99FE-E76C667053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5963" y="5949950"/>
            <a:ext cx="2362200" cy="7016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>
                <a:solidFill>
                  <a:schemeClr val="tx1"/>
                </a:solidFill>
              </a:rPr>
              <a:t>金属</a:t>
            </a:r>
            <a:r>
              <a:rPr lang="zh-CN" altLang="en-US" sz="3600">
                <a:solidFill>
                  <a:schemeClr val="tx1"/>
                </a:solidFill>
              </a:rPr>
              <a:t>晶体</a:t>
            </a:r>
          </a:p>
        </p:txBody>
      </p:sp>
      <p:sp>
        <p:nvSpPr>
          <p:cNvPr id="963590" name="Rectangle 6">
            <a:extLst>
              <a:ext uri="{FF2B5EF4-FFF2-40B4-BE49-F238E27FC236}">
                <a16:creationId xmlns:a16="http://schemas.microsoft.com/office/drawing/2014/main" id="{C2478F1C-F673-44F9-A540-EB1324A7FF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88913"/>
            <a:ext cx="4824412" cy="609600"/>
          </a:xfrm>
          <a:noFill/>
          <a:ln/>
        </p:spPr>
        <p:txBody>
          <a:bodyPr/>
          <a:lstStyle/>
          <a:p>
            <a:pPr algn="ctr">
              <a:buFontTx/>
              <a:buNone/>
            </a:pPr>
            <a:r>
              <a:rPr lang="en-US" altLang="zh-CN" sz="3600" b="1"/>
              <a:t>5.4.2 </a:t>
            </a:r>
            <a:r>
              <a:rPr lang="zh-CN" altLang="en-US" sz="3600" b="1"/>
              <a:t>晶体的基本类型</a:t>
            </a:r>
          </a:p>
        </p:txBody>
      </p:sp>
      <p:pic>
        <p:nvPicPr>
          <p:cNvPr id="963591" name="Picture 7" descr="11">
            <a:extLst>
              <a:ext uri="{FF2B5EF4-FFF2-40B4-BE49-F238E27FC236}">
                <a16:creationId xmlns:a16="http://schemas.microsoft.com/office/drawing/2014/main" id="{22B54E7C-0C6D-4786-A497-3A2297FD0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14" t="14900" r="3810" b="38509"/>
          <a:stretch>
            <a:fillRect/>
          </a:stretch>
        </p:blipFill>
        <p:spPr bwMode="auto">
          <a:xfrm>
            <a:off x="1692275" y="908050"/>
            <a:ext cx="1943100" cy="187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3592" name="Text Box 8">
            <a:extLst>
              <a:ext uri="{FF2B5EF4-FFF2-40B4-BE49-F238E27FC236}">
                <a16:creationId xmlns:a16="http://schemas.microsoft.com/office/drawing/2014/main" id="{0643EE99-C91D-4CBF-BFCB-2970999438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6021388"/>
            <a:ext cx="2362200" cy="7016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>
                <a:solidFill>
                  <a:schemeClr val="tx1"/>
                </a:solidFill>
              </a:rPr>
              <a:t>分子</a:t>
            </a:r>
            <a:r>
              <a:rPr lang="zh-CN" altLang="en-US" sz="3600">
                <a:solidFill>
                  <a:schemeClr val="tx1"/>
                </a:solidFill>
              </a:rPr>
              <a:t>晶体</a:t>
            </a:r>
          </a:p>
        </p:txBody>
      </p:sp>
      <p:grpSp>
        <p:nvGrpSpPr>
          <p:cNvPr id="963593" name="Group 9">
            <a:extLst>
              <a:ext uri="{FF2B5EF4-FFF2-40B4-BE49-F238E27FC236}">
                <a16:creationId xmlns:a16="http://schemas.microsoft.com/office/drawing/2014/main" id="{13B74F6B-0564-4A98-9B31-0BA6D8C3F549}"/>
              </a:ext>
            </a:extLst>
          </p:cNvPr>
          <p:cNvGrpSpPr>
            <a:grpSpLocks/>
          </p:cNvGrpSpPr>
          <p:nvPr/>
        </p:nvGrpSpPr>
        <p:grpSpPr bwMode="auto">
          <a:xfrm>
            <a:off x="4787900" y="836613"/>
            <a:ext cx="3722688" cy="2016125"/>
            <a:chOff x="3016" y="527"/>
            <a:chExt cx="2345" cy="1270"/>
          </a:xfrm>
        </p:grpSpPr>
        <p:pic>
          <p:nvPicPr>
            <p:cNvPr id="963594" name="Picture 10" descr="世界第一大钻石“Cullinan”">
              <a:extLst>
                <a:ext uri="{FF2B5EF4-FFF2-40B4-BE49-F238E27FC236}">
                  <a16:creationId xmlns:a16="http://schemas.microsoft.com/office/drawing/2014/main" id="{6A5ED572-648C-4D40-877B-F8EBEAB1B7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6" y="572"/>
              <a:ext cx="1406" cy="1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63595" name="Picture 11" descr="Img200632656">
              <a:extLst>
                <a:ext uri="{FF2B5EF4-FFF2-40B4-BE49-F238E27FC236}">
                  <a16:creationId xmlns:a16="http://schemas.microsoft.com/office/drawing/2014/main" id="{8A95FE62-2C65-43F5-8FBE-C80434CA66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8" y="527"/>
              <a:ext cx="893" cy="1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63596" name="Picture 12" descr="30182">
            <a:hlinkClick r:id="rId7"/>
            <a:extLst>
              <a:ext uri="{FF2B5EF4-FFF2-40B4-BE49-F238E27FC236}">
                <a16:creationId xmlns:a16="http://schemas.microsoft.com/office/drawing/2014/main" id="{9A04166A-9CF0-4DD5-980D-BBE4EDA98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3500438"/>
            <a:ext cx="2830513" cy="251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3597" name="Picture 13" descr="ice">
            <a:extLst>
              <a:ext uri="{FF2B5EF4-FFF2-40B4-BE49-F238E27FC236}">
                <a16:creationId xmlns:a16="http://schemas.microsoft.com/office/drawing/2014/main" id="{46E84039-E6F7-460C-95F7-968BAE051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3363913"/>
            <a:ext cx="3238500" cy="272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5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9635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963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63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63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63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63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63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63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963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63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63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963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63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63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963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3587" grpId="0" animBg="1" autoUpdateAnimBg="0"/>
      <p:bldP spid="963588" grpId="0" animBg="1" autoUpdateAnimBg="0"/>
      <p:bldP spid="963589" grpId="0" animBg="1" autoUpdateAnimBg="0"/>
      <p:bldP spid="963590" grpId="0" build="p" autoUpdateAnimBg="0"/>
      <p:bldP spid="963592" grpId="0" animBg="1" autoUpdateAnimBg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E7FEC172-F3E1-46E6-B9BF-5420C10C36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CB1E6-C577-47DE-8935-F9A909B85AA5}" type="slidenum">
              <a:rPr lang="en-US" altLang="zh-CN"/>
              <a:pPr/>
              <a:t>89</a:t>
            </a:fld>
            <a:endParaRPr lang="en-US" altLang="zh-CN"/>
          </a:p>
        </p:txBody>
      </p:sp>
      <p:sp>
        <p:nvSpPr>
          <p:cNvPr id="948226" name="Rectangle 2">
            <a:extLst>
              <a:ext uri="{FF2B5EF4-FFF2-40B4-BE49-F238E27FC236}">
                <a16:creationId xmlns:a16="http://schemas.microsoft.com/office/drawing/2014/main" id="{8586FA6D-0FA4-40D1-B609-7D8ECB3349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630363"/>
            <a:ext cx="8569325" cy="1008062"/>
          </a:xfrm>
        </p:spPr>
        <p:txBody>
          <a:bodyPr anchor="t"/>
          <a:lstStyle/>
          <a:p>
            <a:pPr marL="361950" indent="-361950" algn="just">
              <a:lnSpc>
                <a:spcPct val="120000"/>
              </a:lnSpc>
              <a:spcBef>
                <a:spcPct val="50000"/>
              </a:spcBef>
              <a:spcAft>
                <a:spcPct val="50000"/>
              </a:spcAft>
            </a:pPr>
            <a:r>
              <a:rPr lang="en-US" altLang="zh-CN" sz="4000" b="1">
                <a:solidFill>
                  <a:srgbClr val="0000FF"/>
                </a:solidFill>
                <a:ea typeface="楷体_GB2312" pitchFamily="49" charset="-122"/>
              </a:rPr>
              <a:t>(1) </a:t>
            </a:r>
            <a:r>
              <a:rPr lang="zh-CN" altLang="en-US" sz="4000" b="1">
                <a:solidFill>
                  <a:srgbClr val="0000FF"/>
                </a:solidFill>
                <a:ea typeface="楷体_GB2312" pitchFamily="49" charset="-122"/>
              </a:rPr>
              <a:t>密堆积</a:t>
            </a:r>
            <a:r>
              <a:rPr lang="en-US" altLang="zh-CN" sz="4000" b="1">
                <a:solidFill>
                  <a:srgbClr val="0000FF"/>
                </a:solidFill>
                <a:ea typeface="楷体_GB2312" pitchFamily="49" charset="-122"/>
              </a:rPr>
              <a:t>, </a:t>
            </a:r>
            <a:r>
              <a:rPr lang="zh-CN" altLang="en-US" sz="4000" b="1">
                <a:solidFill>
                  <a:srgbClr val="0000FF"/>
                </a:solidFill>
                <a:ea typeface="楷体_GB2312" pitchFamily="49" charset="-122"/>
              </a:rPr>
              <a:t>无确定的分子量。</a:t>
            </a:r>
          </a:p>
        </p:txBody>
      </p:sp>
      <p:sp>
        <p:nvSpPr>
          <p:cNvPr id="948229" name="Text Box 5">
            <a:extLst>
              <a:ext uri="{FF2B5EF4-FFF2-40B4-BE49-F238E27FC236}">
                <a16:creationId xmlns:a16="http://schemas.microsoft.com/office/drawing/2014/main" id="{3BED441A-1961-409C-89DA-D6E44DBE53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333375"/>
            <a:ext cx="8713787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zh-CN" sz="3600">
                <a:solidFill>
                  <a:schemeClr val="tx1"/>
                </a:solidFill>
              </a:rPr>
              <a:t>1. </a:t>
            </a:r>
            <a:r>
              <a:rPr lang="zh-CN" altLang="en-US" sz="3600">
                <a:solidFill>
                  <a:schemeClr val="tx1"/>
                </a:solidFill>
              </a:rPr>
              <a:t>离子晶体：由正、负离子通过离子键结合而成的晶体。</a:t>
            </a:r>
          </a:p>
        </p:txBody>
      </p:sp>
      <p:sp>
        <p:nvSpPr>
          <p:cNvPr id="948230" name="Text Box 6">
            <a:extLst>
              <a:ext uri="{FF2B5EF4-FFF2-40B4-BE49-F238E27FC236}">
                <a16:creationId xmlns:a16="http://schemas.microsoft.com/office/drawing/2014/main" id="{806BF18F-1B12-4B0C-A4AC-252475CB6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375" y="2925763"/>
            <a:ext cx="5329238" cy="311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10000"/>
              </a:lnSpc>
              <a:spcBef>
                <a:spcPct val="50000"/>
              </a:spcBef>
            </a:pPr>
            <a:r>
              <a:rPr lang="en-US" altLang="zh-CN" sz="3600">
                <a:solidFill>
                  <a:schemeClr val="tx2"/>
                </a:solidFill>
              </a:rPr>
              <a:t>NaCl </a:t>
            </a:r>
            <a:r>
              <a:rPr lang="zh-CN" altLang="en-US" sz="3600">
                <a:solidFill>
                  <a:schemeClr val="tx2"/>
                </a:solidFill>
              </a:rPr>
              <a:t>晶体是个巨型分子</a:t>
            </a:r>
            <a:r>
              <a:rPr lang="en-US" altLang="zh-CN" sz="3600">
                <a:solidFill>
                  <a:schemeClr val="tx2"/>
                </a:solidFill>
              </a:rPr>
              <a:t>, </a:t>
            </a:r>
            <a:r>
              <a:rPr lang="zh-CN" altLang="en-US" sz="3600">
                <a:solidFill>
                  <a:schemeClr val="tx2"/>
                </a:solidFill>
              </a:rPr>
              <a:t>无单独的</a:t>
            </a:r>
            <a:r>
              <a:rPr lang="en-US" altLang="zh-CN" sz="3600">
                <a:solidFill>
                  <a:schemeClr val="tx2"/>
                </a:solidFill>
              </a:rPr>
              <a:t>NaCl</a:t>
            </a:r>
            <a:r>
              <a:rPr lang="zh-CN" altLang="en-US" sz="3600">
                <a:solidFill>
                  <a:schemeClr val="tx2"/>
                </a:solidFill>
              </a:rPr>
              <a:t>分子存在于晶体中。</a:t>
            </a:r>
            <a:r>
              <a:rPr lang="en-US" altLang="zh-CN" sz="3600">
                <a:solidFill>
                  <a:schemeClr val="tx2"/>
                </a:solidFill>
              </a:rPr>
              <a:t>NaCl</a:t>
            </a:r>
            <a:r>
              <a:rPr lang="zh-CN" altLang="en-US" sz="3600">
                <a:solidFill>
                  <a:schemeClr val="tx2"/>
                </a:solidFill>
              </a:rPr>
              <a:t>是化学式</a:t>
            </a:r>
            <a:r>
              <a:rPr lang="en-US" altLang="zh-CN" sz="3600">
                <a:solidFill>
                  <a:schemeClr val="tx2"/>
                </a:solidFill>
              </a:rPr>
              <a:t>, </a:t>
            </a:r>
            <a:r>
              <a:rPr lang="zh-CN" altLang="en-US" sz="3600">
                <a:solidFill>
                  <a:schemeClr val="tx2"/>
                </a:solidFill>
              </a:rPr>
              <a:t>因而 </a:t>
            </a:r>
            <a:r>
              <a:rPr lang="en-US" altLang="zh-CN" sz="3600">
                <a:solidFill>
                  <a:schemeClr val="tx2"/>
                </a:solidFill>
              </a:rPr>
              <a:t>58.5 </a:t>
            </a:r>
            <a:r>
              <a:rPr lang="zh-CN" altLang="en-US" sz="3600">
                <a:solidFill>
                  <a:schemeClr val="tx2"/>
                </a:solidFill>
              </a:rPr>
              <a:t>是式量</a:t>
            </a:r>
            <a:r>
              <a:rPr lang="en-US" altLang="zh-CN" sz="3600">
                <a:solidFill>
                  <a:schemeClr val="tx2"/>
                </a:solidFill>
              </a:rPr>
              <a:t>, </a:t>
            </a:r>
            <a:r>
              <a:rPr lang="zh-CN" altLang="en-US" sz="3600">
                <a:solidFill>
                  <a:schemeClr val="tx2"/>
                </a:solidFill>
              </a:rPr>
              <a:t>不是相对分子质量。</a:t>
            </a:r>
          </a:p>
        </p:txBody>
      </p:sp>
      <p:pic>
        <p:nvPicPr>
          <p:cNvPr id="948231" name="Picture 7" descr="8">
            <a:extLst>
              <a:ext uri="{FF2B5EF4-FFF2-40B4-BE49-F238E27FC236}">
                <a16:creationId xmlns:a16="http://schemas.microsoft.com/office/drawing/2014/main" id="{E7FC08B3-A137-4C3D-BFEB-2F141525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61" r="49115"/>
          <a:stretch>
            <a:fillRect/>
          </a:stretch>
        </p:blipFill>
        <p:spPr bwMode="auto">
          <a:xfrm>
            <a:off x="179388" y="2925763"/>
            <a:ext cx="3241675" cy="288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993366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48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48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48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48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48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48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48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8226" grpId="0"/>
      <p:bldP spid="948229" grpId="0"/>
      <p:bldP spid="9482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555A64AA-0653-4B05-9E5D-753FD37EE1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CC008-88F4-475D-9941-22DD29A2CA22}" type="slidenum">
              <a:rPr lang="en-US" altLang="zh-CN"/>
              <a:pPr/>
              <a:t>9</a:t>
            </a:fld>
            <a:endParaRPr lang="en-US" altLang="zh-CN"/>
          </a:p>
        </p:txBody>
      </p:sp>
      <p:sp>
        <p:nvSpPr>
          <p:cNvPr id="828420" name="Text Box 4">
            <a:extLst>
              <a:ext uri="{FF2B5EF4-FFF2-40B4-BE49-F238E27FC236}">
                <a16:creationId xmlns:a16="http://schemas.microsoft.com/office/drawing/2014/main" id="{314D9B7B-6F4E-421B-A656-6CA8DB10C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908050"/>
            <a:ext cx="8424863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61950" indent="-3619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4133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  <a:buFontTx/>
              <a:buChar char="•"/>
            </a:pPr>
            <a:r>
              <a:rPr lang="zh-CN" altLang="en-US" sz="4000">
                <a:ea typeface="楷体_GB2312" pitchFamily="49" charset="-122"/>
              </a:rPr>
              <a:t>但离子键也不是纯粹的静电作用，而仍有部分电子云重叠，即</a:t>
            </a:r>
            <a:r>
              <a:rPr lang="zh-CN" altLang="en-US" sz="4000">
                <a:solidFill>
                  <a:srgbClr val="0033CC"/>
                </a:solidFill>
                <a:ea typeface="楷体_GB2312" pitchFamily="49" charset="-122"/>
              </a:rPr>
              <a:t>离子键不完全是离子性，而具有部分共价性</a:t>
            </a:r>
            <a:r>
              <a:rPr lang="zh-CN" altLang="en-US" sz="4000">
                <a:ea typeface="楷体_GB2312" pitchFamily="49" charset="-122"/>
              </a:rPr>
              <a:t>。</a:t>
            </a:r>
          </a:p>
        </p:txBody>
      </p:sp>
      <p:sp>
        <p:nvSpPr>
          <p:cNvPr id="828421" name="Rectangle 5">
            <a:extLst>
              <a:ext uri="{FF2B5EF4-FFF2-40B4-BE49-F238E27FC236}">
                <a16:creationId xmlns:a16="http://schemas.microsoft.com/office/drawing/2014/main" id="{796C57AB-2942-4291-9B98-9DC190B64A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3716338"/>
            <a:ext cx="8424863" cy="228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61950" indent="-3619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4133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0000"/>
              </a:lnSpc>
              <a:buFontTx/>
              <a:buChar char="•"/>
            </a:pPr>
            <a:r>
              <a:rPr lang="zh-CN" altLang="en-US" sz="4000">
                <a:solidFill>
                  <a:srgbClr val="0000FF"/>
                </a:solidFill>
                <a:ea typeface="楷体_GB2312" pitchFamily="49" charset="-122"/>
              </a:rPr>
              <a:t>化合物中不存在百分之百的离子键。</a:t>
            </a:r>
          </a:p>
          <a:p>
            <a:pPr algn="just">
              <a:lnSpc>
                <a:spcPct val="120000"/>
              </a:lnSpc>
            </a:pPr>
            <a:r>
              <a:rPr lang="zh-CN" altLang="en-US" sz="4000">
                <a:ea typeface="楷体_GB2312" pitchFamily="49" charset="-122"/>
              </a:rPr>
              <a:t>   实验证明，</a:t>
            </a:r>
            <a:r>
              <a:rPr lang="en-US" altLang="zh-CN" sz="4000">
                <a:ea typeface="楷体_GB2312" pitchFamily="49" charset="-122"/>
              </a:rPr>
              <a:t>CsF, </a:t>
            </a:r>
            <a:r>
              <a:rPr lang="en-US" altLang="zh-CN" sz="4000">
                <a:ea typeface="楷体_GB2312" pitchFamily="49" charset="-122"/>
                <a:sym typeface="Symbol" panose="05050102010706020507" pitchFamily="18" charset="2"/>
              </a:rPr>
              <a:t></a:t>
            </a:r>
            <a:r>
              <a:rPr lang="en-US" altLang="zh-CN" sz="4000" i="1">
                <a:ea typeface="楷体_GB2312" pitchFamily="49" charset="-122"/>
                <a:sym typeface="Symbol" panose="05050102010706020507" pitchFamily="18" charset="2"/>
              </a:rPr>
              <a:t></a:t>
            </a:r>
            <a:r>
              <a:rPr lang="en-US" altLang="zh-CN" sz="4000">
                <a:ea typeface="楷体_GB2312" pitchFamily="49" charset="-122"/>
                <a:sym typeface="Symbol" panose="05050102010706020507" pitchFamily="18" charset="2"/>
              </a:rPr>
              <a:t> =</a:t>
            </a:r>
            <a:r>
              <a:rPr lang="en-US" altLang="zh-CN" sz="4000" i="1"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lang="en-US" altLang="zh-CN" sz="4000">
                <a:ea typeface="楷体_GB2312" pitchFamily="49" charset="-122"/>
              </a:rPr>
              <a:t>3.19, </a:t>
            </a:r>
            <a:r>
              <a:rPr lang="zh-CN" altLang="en-US" sz="4000">
                <a:ea typeface="楷体_GB2312" pitchFamily="49" charset="-122"/>
              </a:rPr>
              <a:t>离子性百分数为</a:t>
            </a:r>
            <a:r>
              <a:rPr lang="en-US" altLang="zh-CN" sz="4000">
                <a:ea typeface="楷体_GB2312" pitchFamily="49" charset="-122"/>
              </a:rPr>
              <a:t>92%</a:t>
            </a:r>
            <a:r>
              <a:rPr lang="zh-CN" altLang="en-US" sz="4000">
                <a:ea typeface="楷体_GB2312" pitchFamily="49" charset="-122"/>
              </a:rPr>
              <a:t>，键仍有</a:t>
            </a:r>
            <a:r>
              <a:rPr lang="en-US" altLang="zh-CN" sz="4000">
                <a:ea typeface="楷体_GB2312" pitchFamily="49" charset="-122"/>
              </a:rPr>
              <a:t>8%</a:t>
            </a:r>
            <a:r>
              <a:rPr lang="zh-CN" altLang="en-US" sz="4000">
                <a:ea typeface="楷体_GB2312" pitchFamily="49" charset="-122"/>
              </a:rPr>
              <a:t>的共价性。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28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28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28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8420" grpId="0"/>
      <p:bldP spid="82842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9C2E9386-25A7-45CF-B59F-5362D2FD58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AA37A-38E9-43DC-A062-C5764E438CE9}" type="slidenum">
              <a:rPr lang="en-US" altLang="zh-CN"/>
              <a:pPr/>
              <a:t>90</a:t>
            </a:fld>
            <a:endParaRPr lang="en-US" altLang="zh-CN"/>
          </a:p>
        </p:txBody>
      </p:sp>
      <p:sp>
        <p:nvSpPr>
          <p:cNvPr id="949250" name="Rectangle 2">
            <a:extLst>
              <a:ext uri="{FF2B5EF4-FFF2-40B4-BE49-F238E27FC236}">
                <a16:creationId xmlns:a16="http://schemas.microsoft.com/office/drawing/2014/main" id="{BCA5F540-098C-4A98-8D65-39B7C13A8B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8280400" cy="1955800"/>
          </a:xfrm>
        </p:spPr>
        <p:txBody>
          <a:bodyPr/>
          <a:lstStyle/>
          <a:p>
            <a:pPr algn="just">
              <a:lnSpc>
                <a:spcPct val="110000"/>
              </a:lnSpc>
            </a:pPr>
            <a:r>
              <a:rPr lang="en-US" altLang="zh-CN" sz="4000" b="1">
                <a:solidFill>
                  <a:srgbClr val="0000FF"/>
                </a:solidFill>
                <a:ea typeface="楷体_GB2312" pitchFamily="49" charset="-122"/>
              </a:rPr>
              <a:t>(2) </a:t>
            </a:r>
            <a:r>
              <a:rPr lang="zh-CN" altLang="en-US" sz="4000" b="1">
                <a:solidFill>
                  <a:srgbClr val="0000FF"/>
                </a:solidFill>
                <a:ea typeface="楷体_GB2312" pitchFamily="49" charset="-122"/>
              </a:rPr>
              <a:t>导电性</a:t>
            </a:r>
            <a:r>
              <a:rPr lang="en-US" altLang="zh-CN" sz="4000" b="1">
                <a:solidFill>
                  <a:srgbClr val="0000FF"/>
                </a:solidFill>
                <a:ea typeface="楷体_GB2312" pitchFamily="49" charset="-122"/>
              </a:rPr>
              <a:t>:</a:t>
            </a:r>
            <a:r>
              <a:rPr lang="en-US" altLang="zh-CN" sz="4000" b="1">
                <a:ea typeface="楷体_GB2312" pitchFamily="49" charset="-122"/>
              </a:rPr>
              <a:t> </a:t>
            </a:r>
            <a:r>
              <a:rPr lang="zh-CN" altLang="en-US" sz="4000" b="1">
                <a:solidFill>
                  <a:srgbClr val="0000FF"/>
                </a:solidFill>
                <a:ea typeface="楷体_GB2312" pitchFamily="49" charset="-122"/>
              </a:rPr>
              <a:t>水溶液或熔融态导电</a:t>
            </a:r>
            <a:r>
              <a:rPr lang="en-US" altLang="zh-CN" sz="4000" b="1">
                <a:ea typeface="楷体_GB2312" pitchFamily="49" charset="-122"/>
              </a:rPr>
              <a:t>, </a:t>
            </a:r>
            <a:r>
              <a:rPr lang="zh-CN" altLang="en-US" sz="4000" b="1">
                <a:ea typeface="楷体_GB2312" pitchFamily="49" charset="-122"/>
              </a:rPr>
              <a:t>是通过离子的定向迁移导电</a:t>
            </a:r>
            <a:r>
              <a:rPr lang="en-US" altLang="zh-CN" sz="4000" b="1">
                <a:ea typeface="楷体_GB2312" pitchFamily="49" charset="-122"/>
              </a:rPr>
              <a:t>, </a:t>
            </a:r>
            <a:r>
              <a:rPr lang="zh-CN" altLang="en-US" sz="4000" b="1">
                <a:ea typeface="楷体_GB2312" pitchFamily="49" charset="-122"/>
              </a:rPr>
              <a:t>而不是通过电子流动而导电。</a:t>
            </a:r>
          </a:p>
        </p:txBody>
      </p:sp>
      <p:sp>
        <p:nvSpPr>
          <p:cNvPr id="949251" name="Rectangle 3">
            <a:extLst>
              <a:ext uri="{FF2B5EF4-FFF2-40B4-BE49-F238E27FC236}">
                <a16:creationId xmlns:a16="http://schemas.microsoft.com/office/drawing/2014/main" id="{B8E86809-0364-40B1-87ED-E979AC393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2492375"/>
            <a:ext cx="81565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CN" sz="4000">
                <a:solidFill>
                  <a:srgbClr val="0000FF"/>
                </a:solidFill>
              </a:rPr>
              <a:t>(3)</a:t>
            </a:r>
            <a:r>
              <a:rPr lang="en-US" altLang="zh-CN" sz="4000">
                <a:solidFill>
                  <a:schemeClr val="tx1"/>
                </a:solidFill>
              </a:rPr>
              <a:t> </a:t>
            </a:r>
            <a:r>
              <a:rPr lang="zh-CN" altLang="en-US" sz="4000">
                <a:solidFill>
                  <a:srgbClr val="0000FF"/>
                </a:solidFill>
              </a:rPr>
              <a:t>熔点沸点一般较高，硬度较大。</a:t>
            </a:r>
            <a:r>
              <a:rPr lang="zh-CN" altLang="en-US" b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949252" name="Text Box 4">
            <a:extLst>
              <a:ext uri="{FF2B5EF4-FFF2-40B4-BE49-F238E27FC236}">
                <a16:creationId xmlns:a16="http://schemas.microsoft.com/office/drawing/2014/main" id="{12D611AA-C176-46F7-9532-460374DAB2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3213100"/>
            <a:ext cx="6697662" cy="29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>
                <a:solidFill>
                  <a:schemeClr val="tx1"/>
                </a:solidFill>
              </a:rPr>
              <a:t>                           NaCl      MgO</a:t>
            </a:r>
          </a:p>
          <a:p>
            <a:pPr>
              <a:spcBef>
                <a:spcPct val="50000"/>
              </a:spcBef>
            </a:pPr>
            <a:r>
              <a:rPr lang="en-US" altLang="zh-CN" sz="3600">
                <a:solidFill>
                  <a:schemeClr val="tx1"/>
                </a:solidFill>
              </a:rPr>
              <a:t>mp/</a:t>
            </a:r>
            <a:r>
              <a:rPr lang="en-US" altLang="zh-CN" sz="3600">
                <a:solidFill>
                  <a:schemeClr val="tx1"/>
                </a:solidFill>
                <a:sym typeface="Symbol" panose="05050102010706020507" pitchFamily="18" charset="2"/>
              </a:rPr>
              <a:t>C</a:t>
            </a:r>
            <a:r>
              <a:rPr lang="en-US" altLang="zh-CN" sz="3600">
                <a:solidFill>
                  <a:schemeClr val="tx1"/>
                </a:solidFill>
              </a:rPr>
              <a:t>                801         2800</a:t>
            </a:r>
          </a:p>
          <a:p>
            <a:pPr>
              <a:spcBef>
                <a:spcPct val="50000"/>
              </a:spcBef>
            </a:pPr>
            <a:r>
              <a:rPr lang="en-US" altLang="zh-CN" sz="3600">
                <a:solidFill>
                  <a:schemeClr val="tx1"/>
                </a:solidFill>
              </a:rPr>
              <a:t>bp/</a:t>
            </a:r>
            <a:r>
              <a:rPr lang="en-US" altLang="zh-CN" sz="3600">
                <a:solidFill>
                  <a:schemeClr val="tx1"/>
                </a:solidFill>
                <a:sym typeface="Symbol" panose="05050102010706020507" pitchFamily="18" charset="2"/>
              </a:rPr>
              <a:t>C                 1413       3600</a:t>
            </a:r>
          </a:p>
          <a:p>
            <a:pPr>
              <a:spcBef>
                <a:spcPct val="10000"/>
              </a:spcBef>
            </a:pPr>
            <a:r>
              <a:rPr lang="zh-CN" altLang="en-US" sz="4000">
                <a:solidFill>
                  <a:schemeClr val="tx1"/>
                </a:solidFill>
                <a:sym typeface="Symbol" panose="05050102010706020507" pitchFamily="18" charset="2"/>
              </a:rPr>
              <a:t>硬度</a:t>
            </a:r>
            <a:r>
              <a:rPr lang="en-US" altLang="zh-CN" sz="3200">
                <a:solidFill>
                  <a:schemeClr val="tx1"/>
                </a:solidFill>
                <a:sym typeface="Symbol" panose="05050102010706020507" pitchFamily="18" charset="2"/>
              </a:rPr>
              <a:t>(</a:t>
            </a:r>
            <a:r>
              <a:rPr lang="zh-CN" altLang="en-US" sz="3200">
                <a:solidFill>
                  <a:schemeClr val="tx1"/>
                </a:solidFill>
                <a:sym typeface="Symbol" panose="05050102010706020507" pitchFamily="18" charset="2"/>
              </a:rPr>
              <a:t>莫氏标准</a:t>
            </a:r>
            <a:r>
              <a:rPr lang="en-US" altLang="zh-CN" sz="3200">
                <a:solidFill>
                  <a:schemeClr val="tx1"/>
                </a:solidFill>
                <a:sym typeface="Symbol" panose="05050102010706020507" pitchFamily="18" charset="2"/>
              </a:rPr>
              <a:t>)</a:t>
            </a:r>
            <a:r>
              <a:rPr lang="en-US" altLang="zh-CN" sz="4000">
                <a:solidFill>
                  <a:schemeClr val="tx1"/>
                </a:solidFill>
                <a:sym typeface="Symbol" panose="05050102010706020507" pitchFamily="18" charset="2"/>
              </a:rPr>
              <a:t>  2.0         6.5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49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49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9251" grpId="0"/>
      <p:bldP spid="949252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3">
            <a:extLst>
              <a:ext uri="{FF2B5EF4-FFF2-40B4-BE49-F238E27FC236}">
                <a16:creationId xmlns:a16="http://schemas.microsoft.com/office/drawing/2014/main" id="{F3564AB2-1753-44D7-8834-7FE189CBA3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B9336-60AA-40A9-99F3-0C0CFF7CEFF1}" type="slidenum">
              <a:rPr lang="en-US" altLang="zh-CN"/>
              <a:pPr/>
              <a:t>91</a:t>
            </a:fld>
            <a:endParaRPr lang="en-US" altLang="zh-CN"/>
          </a:p>
        </p:txBody>
      </p:sp>
      <p:sp>
        <p:nvSpPr>
          <p:cNvPr id="375810" name="Rectangle 2">
            <a:extLst>
              <a:ext uri="{FF2B5EF4-FFF2-40B4-BE49-F238E27FC236}">
                <a16:creationId xmlns:a16="http://schemas.microsoft.com/office/drawing/2014/main" id="{38272D29-DAB0-4C5D-9403-D344DA22F7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388" y="4652963"/>
            <a:ext cx="5832475" cy="720725"/>
          </a:xfrm>
        </p:spPr>
        <p:txBody>
          <a:bodyPr/>
          <a:lstStyle/>
          <a:p>
            <a:pPr algn="just">
              <a:buFontTx/>
              <a:buNone/>
            </a:pPr>
            <a:r>
              <a:rPr lang="en-US" altLang="zh-CN" sz="4000" b="1">
                <a:ea typeface="楷体_GB2312" pitchFamily="49" charset="-122"/>
              </a:rPr>
              <a:t> NaCl(s) </a:t>
            </a:r>
            <a:r>
              <a:rPr lang="en-US" altLang="zh-CN" sz="4000" b="1">
                <a:ea typeface="楷体_GB2312" pitchFamily="49" charset="-122"/>
                <a:sym typeface="Symbol" panose="05050102010706020507" pitchFamily="18" charset="2"/>
              </a:rPr>
              <a:t>=</a:t>
            </a:r>
            <a:r>
              <a:rPr lang="en-US" altLang="zh-CN" sz="4000" b="1">
                <a:ea typeface="楷体_GB2312" pitchFamily="49" charset="-122"/>
              </a:rPr>
              <a:t> Na</a:t>
            </a:r>
            <a:r>
              <a:rPr lang="en-US" altLang="zh-CN" sz="4000" b="1" baseline="30000">
                <a:ea typeface="楷体_GB2312" pitchFamily="49" charset="-122"/>
              </a:rPr>
              <a:t>+</a:t>
            </a:r>
            <a:r>
              <a:rPr lang="en-US" altLang="zh-CN" sz="4000" b="1">
                <a:ea typeface="楷体_GB2312" pitchFamily="49" charset="-122"/>
              </a:rPr>
              <a:t>(g) + Cl</a:t>
            </a:r>
            <a:r>
              <a:rPr lang="en-US" altLang="zh-CN" sz="4000" b="1" baseline="30000">
                <a:ea typeface="楷体_GB2312" pitchFamily="49" charset="-122"/>
                <a:sym typeface="Symbol" panose="05050102010706020507" pitchFamily="18" charset="2"/>
              </a:rPr>
              <a:t></a:t>
            </a:r>
            <a:r>
              <a:rPr lang="en-US" altLang="zh-CN" sz="4000" b="1">
                <a:ea typeface="楷体_GB2312" pitchFamily="49" charset="-122"/>
              </a:rPr>
              <a:t>(g)</a:t>
            </a:r>
            <a:endParaRPr lang="en-US" altLang="zh-CN" sz="4000" b="1" baseline="30000">
              <a:ea typeface="楷体_GB2312" pitchFamily="49" charset="-122"/>
            </a:endParaRPr>
          </a:p>
        </p:txBody>
      </p:sp>
      <p:sp>
        <p:nvSpPr>
          <p:cNvPr id="375811" name="Text Box 3">
            <a:extLst>
              <a:ext uri="{FF2B5EF4-FFF2-40B4-BE49-F238E27FC236}">
                <a16:creationId xmlns:a16="http://schemas.microsoft.com/office/drawing/2014/main" id="{7207B585-9664-4B64-9624-E530CDDCDC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1844675"/>
            <a:ext cx="6551613" cy="2617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20000"/>
              </a:spcBef>
            </a:pPr>
            <a:r>
              <a:rPr lang="zh-CN" altLang="en-US" sz="3600">
                <a:solidFill>
                  <a:schemeClr val="tx1"/>
                </a:solidFill>
              </a:rPr>
              <a:t>晶格能</a:t>
            </a:r>
            <a:r>
              <a:rPr lang="en-US" altLang="zh-CN" sz="3600">
                <a:solidFill>
                  <a:schemeClr val="tx1"/>
                </a:solidFill>
              </a:rPr>
              <a:t>(lattice energy, </a:t>
            </a:r>
            <a:r>
              <a:rPr lang="en-US" altLang="zh-CN" sz="3600" i="1">
                <a:solidFill>
                  <a:schemeClr val="tx1"/>
                </a:solidFill>
              </a:rPr>
              <a:t>U</a:t>
            </a:r>
            <a:r>
              <a:rPr lang="en-US" altLang="zh-CN" sz="3600">
                <a:solidFill>
                  <a:schemeClr val="tx1"/>
                </a:solidFill>
              </a:rPr>
              <a:t>)</a:t>
            </a:r>
            <a:r>
              <a:rPr lang="zh-CN" altLang="en-US" sz="3600">
                <a:solidFill>
                  <a:schemeClr val="tx1"/>
                </a:solidFill>
              </a:rPr>
              <a:t>：</a:t>
            </a:r>
          </a:p>
          <a:p>
            <a:pPr algn="just">
              <a:spcBef>
                <a:spcPct val="20000"/>
              </a:spcBef>
            </a:pPr>
            <a:r>
              <a:rPr lang="zh-CN" altLang="en-US" sz="3600">
                <a:solidFill>
                  <a:schemeClr val="tx1"/>
                </a:solidFill>
              </a:rPr>
              <a:t>在标准状态下将</a:t>
            </a:r>
            <a:r>
              <a:rPr lang="en-US" altLang="zh-CN" sz="3600">
                <a:solidFill>
                  <a:schemeClr val="tx1"/>
                </a:solidFill>
              </a:rPr>
              <a:t>1 mol</a:t>
            </a:r>
            <a:r>
              <a:rPr lang="zh-CN" altLang="en-US" sz="3600">
                <a:solidFill>
                  <a:schemeClr val="tx1"/>
                </a:solidFill>
              </a:rPr>
              <a:t>的离子型</a:t>
            </a:r>
          </a:p>
          <a:p>
            <a:pPr algn="just">
              <a:spcBef>
                <a:spcPct val="20000"/>
              </a:spcBef>
            </a:pPr>
            <a:r>
              <a:rPr lang="zh-CN" altLang="en-US" sz="3600">
                <a:solidFill>
                  <a:schemeClr val="tx1"/>
                </a:solidFill>
              </a:rPr>
              <a:t>晶体拆散为</a:t>
            </a:r>
            <a:r>
              <a:rPr lang="en-US" altLang="zh-CN" sz="3600">
                <a:solidFill>
                  <a:schemeClr val="tx1"/>
                </a:solidFill>
              </a:rPr>
              <a:t>1 mol</a:t>
            </a:r>
            <a:r>
              <a:rPr lang="zh-CN" altLang="en-US" sz="3600">
                <a:solidFill>
                  <a:schemeClr val="tx1"/>
                </a:solidFill>
              </a:rPr>
              <a:t>气态阳离子和</a:t>
            </a:r>
          </a:p>
          <a:p>
            <a:pPr algn="just">
              <a:spcBef>
                <a:spcPct val="20000"/>
              </a:spcBef>
            </a:pPr>
            <a:r>
              <a:rPr lang="en-US" altLang="zh-CN" sz="3600">
                <a:solidFill>
                  <a:schemeClr val="tx1"/>
                </a:solidFill>
              </a:rPr>
              <a:t>1 mol</a:t>
            </a:r>
            <a:r>
              <a:rPr lang="zh-CN" altLang="en-US" sz="3600">
                <a:solidFill>
                  <a:schemeClr val="tx1"/>
                </a:solidFill>
              </a:rPr>
              <a:t>气态阴离子所需要的能量。</a:t>
            </a:r>
          </a:p>
        </p:txBody>
      </p:sp>
      <p:pic>
        <p:nvPicPr>
          <p:cNvPr id="375814" name="Picture 6" descr="8">
            <a:extLst>
              <a:ext uri="{FF2B5EF4-FFF2-40B4-BE49-F238E27FC236}">
                <a16:creationId xmlns:a16="http://schemas.microsoft.com/office/drawing/2014/main" id="{343D7370-DAD7-4ED9-B786-7D8A081B4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32" r="49115"/>
          <a:stretch>
            <a:fillRect/>
          </a:stretch>
        </p:blipFill>
        <p:spPr bwMode="auto">
          <a:xfrm>
            <a:off x="6192838" y="4291013"/>
            <a:ext cx="2916237" cy="2378075"/>
          </a:xfrm>
          <a:prstGeom prst="rect">
            <a:avLst/>
          </a:prstGeom>
          <a:solidFill>
            <a:srgbClr val="000080"/>
          </a:solidFill>
          <a:ln>
            <a:noFill/>
          </a:ln>
          <a:extLst>
            <a:ext uri="{91240B29-F687-4F45-9708-019B960494DF}">
              <a14:hiddenLine xmlns:a14="http://schemas.microsoft.com/office/drawing/2010/main" w="76200">
                <a:solidFill>
                  <a:srgbClr val="993366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5816" name="Rectangle 8">
            <a:extLst>
              <a:ext uri="{FF2B5EF4-FFF2-40B4-BE49-F238E27FC236}">
                <a16:creationId xmlns:a16="http://schemas.microsoft.com/office/drawing/2014/main" id="{BD6C13CD-4860-4740-B320-DB5FAB94A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5661025"/>
            <a:ext cx="38766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4000" i="1">
                <a:solidFill>
                  <a:schemeClr val="tx1"/>
                </a:solidFill>
              </a:rPr>
              <a:t>U </a:t>
            </a:r>
            <a:r>
              <a:rPr lang="en-US" altLang="zh-CN" sz="4000">
                <a:solidFill>
                  <a:schemeClr val="tx1"/>
                </a:solidFill>
              </a:rPr>
              <a:t>= 787 kJ</a:t>
            </a:r>
            <a:r>
              <a:rPr lang="en-US" altLang="zh-CN" sz="400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•</a:t>
            </a:r>
            <a:r>
              <a:rPr lang="en-US" altLang="zh-CN" sz="4000">
                <a:solidFill>
                  <a:schemeClr val="tx1"/>
                </a:solidFill>
              </a:rPr>
              <a:t>mol</a:t>
            </a:r>
            <a:r>
              <a:rPr lang="en-US" altLang="zh-CN" sz="4000" baseline="30000">
                <a:solidFill>
                  <a:schemeClr val="tx1"/>
                </a:solidFill>
                <a:sym typeface="Symbol" panose="05050102010706020507" pitchFamily="18" charset="2"/>
              </a:rPr>
              <a:t></a:t>
            </a:r>
            <a:r>
              <a:rPr lang="en-US" altLang="zh-CN" sz="4000" baseline="300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75821" name="Oval 13">
            <a:extLst>
              <a:ext uri="{FF2B5EF4-FFF2-40B4-BE49-F238E27FC236}">
                <a16:creationId xmlns:a16="http://schemas.microsoft.com/office/drawing/2014/main" id="{F58600E4-3A7F-45B8-A954-1EC82674B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7988" y="3213100"/>
            <a:ext cx="431800" cy="503238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zh-CN" sz="4000" b="0">
              <a:solidFill>
                <a:schemeClr val="tx1"/>
              </a:solidFill>
            </a:endParaRPr>
          </a:p>
        </p:txBody>
      </p:sp>
      <p:sp>
        <p:nvSpPr>
          <p:cNvPr id="375827" name="Rectangle 19">
            <a:extLst>
              <a:ext uri="{FF2B5EF4-FFF2-40B4-BE49-F238E27FC236}">
                <a16:creationId xmlns:a16="http://schemas.microsoft.com/office/drawing/2014/main" id="{923EFD5F-D242-4476-B746-E9DC08619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115888"/>
            <a:ext cx="8497888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zh-CN" altLang="en-US" sz="3600">
                <a:solidFill>
                  <a:schemeClr val="tx2"/>
                </a:solidFill>
              </a:rPr>
              <a:t>离子键的强度越大，离子晶体的熔、沸点越高，硬度越大。</a:t>
            </a:r>
            <a:r>
              <a:rPr lang="zh-CN" altLang="en-US" sz="3600">
                <a:solidFill>
                  <a:srgbClr val="FF0000"/>
                </a:solidFill>
              </a:rPr>
              <a:t>通常用晶格能</a:t>
            </a:r>
            <a:r>
              <a:rPr lang="en-US" altLang="zh-CN" sz="3600" i="1">
                <a:solidFill>
                  <a:srgbClr val="FF0000"/>
                </a:solidFill>
              </a:rPr>
              <a:t>U</a:t>
            </a:r>
            <a:r>
              <a:rPr lang="zh-CN" altLang="en-US" sz="3600">
                <a:solidFill>
                  <a:srgbClr val="FF0000"/>
                </a:solidFill>
              </a:rPr>
              <a:t>的大小</a:t>
            </a:r>
            <a:r>
              <a:rPr lang="zh-CN" altLang="en-US" sz="3600">
                <a:solidFill>
                  <a:schemeClr val="tx1"/>
                </a:solidFill>
              </a:rPr>
              <a:t>来衡量</a:t>
            </a:r>
            <a:r>
              <a:rPr lang="zh-CN" altLang="en-US" sz="3600">
                <a:solidFill>
                  <a:schemeClr val="tx2"/>
                </a:solidFill>
              </a:rPr>
              <a:t>。</a:t>
            </a:r>
            <a:r>
              <a:rPr lang="en-US" altLang="zh-CN" sz="3600" i="1">
                <a:solidFill>
                  <a:schemeClr val="tx2"/>
                </a:solidFill>
              </a:rPr>
              <a:t>U</a:t>
            </a:r>
            <a:r>
              <a:rPr lang="en-US" altLang="zh-CN" sz="3600">
                <a:solidFill>
                  <a:schemeClr val="tx2"/>
                </a:solidFill>
                <a:sym typeface="Symbol" panose="05050102010706020507" pitchFamily="18" charset="2"/>
              </a:rPr>
              <a:t></a:t>
            </a:r>
            <a:r>
              <a:rPr lang="zh-CN" altLang="en-US" sz="3600">
                <a:solidFill>
                  <a:schemeClr val="tx2"/>
                </a:solidFill>
              </a:rPr>
              <a:t>，离子键强度</a:t>
            </a:r>
            <a:r>
              <a:rPr lang="zh-CN" altLang="en-US" sz="3600">
                <a:solidFill>
                  <a:schemeClr val="tx2"/>
                </a:solidFill>
                <a:sym typeface="Symbol" panose="05050102010706020507" pitchFamily="18" charset="2"/>
              </a:rPr>
              <a:t>。</a:t>
            </a:r>
          </a:p>
        </p:txBody>
      </p:sp>
      <p:sp>
        <p:nvSpPr>
          <p:cNvPr id="375822" name="AutoShape 14">
            <a:extLst>
              <a:ext uri="{FF2B5EF4-FFF2-40B4-BE49-F238E27FC236}">
                <a16:creationId xmlns:a16="http://schemas.microsoft.com/office/drawing/2014/main" id="{F35E0ECF-471A-453A-BDEC-4AEF81B61B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3663" y="2349500"/>
            <a:ext cx="1295400" cy="935038"/>
          </a:xfrm>
          <a:prstGeom prst="cloudCallout">
            <a:avLst>
              <a:gd name="adj1" fmla="val 41421"/>
              <a:gd name="adj2" fmla="val 22215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zh-CN" sz="3200">
                <a:solidFill>
                  <a:schemeClr val="tx1"/>
                </a:solidFill>
              </a:rPr>
              <a:t>Na</a:t>
            </a:r>
            <a:r>
              <a:rPr lang="en-US" altLang="zh-CN" sz="3200" baseline="3000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375826" name="AutoShape 18">
            <a:extLst>
              <a:ext uri="{FF2B5EF4-FFF2-40B4-BE49-F238E27FC236}">
                <a16:creationId xmlns:a16="http://schemas.microsoft.com/office/drawing/2014/main" id="{DFB518AC-70D1-49FE-B979-4A562BDB0F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7625" y="3141663"/>
            <a:ext cx="1368425" cy="647700"/>
          </a:xfrm>
          <a:prstGeom prst="cloudCallout">
            <a:avLst>
              <a:gd name="adj1" fmla="val -34106"/>
              <a:gd name="adj2" fmla="val 197060"/>
            </a:avLst>
          </a:prstGeom>
          <a:solidFill>
            <a:srgbClr val="CC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zh-CN" sz="3200">
                <a:solidFill>
                  <a:schemeClr val="tx1"/>
                </a:solidFill>
              </a:rPr>
              <a:t>Cl</a:t>
            </a:r>
            <a:r>
              <a:rPr lang="en-US" altLang="zh-CN" sz="3200" baseline="30000">
                <a:solidFill>
                  <a:schemeClr val="tx1"/>
                </a:solidFill>
                <a:sym typeface="Symbol" panose="05050102010706020507" pitchFamily="18" charset="2"/>
              </a:rPr>
              <a:t>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58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58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58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58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758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758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75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75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1" dur="500"/>
                                        <p:tgtEl>
                                          <p:spTgt spid="375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758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58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75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810" grpId="0" build="p" autoUpdateAnimBg="0"/>
      <p:bldP spid="375811" grpId="0" autoUpdateAnimBg="0"/>
      <p:bldP spid="375816" grpId="0"/>
      <p:bldP spid="375827" grpId="0"/>
      <p:bldP spid="375822" grpId="0" animBg="1"/>
      <p:bldP spid="375826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BE2D3B45-AF6B-4FF5-8590-20C8A51F6B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F4759-0927-4756-9B33-B145471CB0D4}" type="slidenum">
              <a:rPr lang="en-US" altLang="zh-CN"/>
              <a:pPr/>
              <a:t>92</a:t>
            </a:fld>
            <a:endParaRPr lang="en-US" altLang="zh-CN"/>
          </a:p>
        </p:txBody>
      </p:sp>
      <p:sp>
        <p:nvSpPr>
          <p:cNvPr id="800774" name="Rectangle 6">
            <a:extLst>
              <a:ext uri="{FF2B5EF4-FFF2-40B4-BE49-F238E27FC236}">
                <a16:creationId xmlns:a16="http://schemas.microsoft.com/office/drawing/2014/main" id="{A5B00FB9-DA5A-418A-8810-2267F1615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620713"/>
            <a:ext cx="8497887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61950" indent="-3619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4133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buFontTx/>
              <a:buChar char="•"/>
            </a:pPr>
            <a:r>
              <a:rPr lang="zh-CN" altLang="en-US" sz="400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影响晶格能的主要因素</a:t>
            </a:r>
            <a:r>
              <a:rPr lang="en-US" altLang="zh-CN" sz="400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:</a:t>
            </a:r>
            <a:r>
              <a:rPr lang="zh-CN" altLang="en-US" sz="400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离子的电荷、半径和电子构型。</a:t>
            </a:r>
          </a:p>
        </p:txBody>
      </p:sp>
      <p:sp>
        <p:nvSpPr>
          <p:cNvPr id="800775" name="Text Box 7">
            <a:extLst>
              <a:ext uri="{FF2B5EF4-FFF2-40B4-BE49-F238E27FC236}">
                <a16:creationId xmlns:a16="http://schemas.microsoft.com/office/drawing/2014/main" id="{01165B3A-40B8-4814-8C56-6F0EF59D53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2276475"/>
            <a:ext cx="8208963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57188" indent="-3571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238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  <a:buFontTx/>
              <a:buChar char="•"/>
            </a:pPr>
            <a:r>
              <a:rPr kumimoji="0" lang="zh-CN" altLang="en-US" sz="4000">
                <a:ea typeface="楷体_GB2312" pitchFamily="49" charset="-122"/>
              </a:rPr>
              <a:t>离子电荷越高，半径越小，晶格能越大，离子键越强，晶体越稳定，离子化合物的熔点和沸点越高，硬度越大。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0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0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0775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7114AFD1-4B45-4E78-B693-92326D6D58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960CE-11BE-4076-969F-DFE0BD5A222B}" type="slidenum">
              <a:rPr lang="en-US" altLang="zh-CN"/>
              <a:pPr/>
              <a:t>93</a:t>
            </a:fld>
            <a:endParaRPr lang="en-US" altLang="zh-CN"/>
          </a:p>
        </p:txBody>
      </p:sp>
      <p:pic>
        <p:nvPicPr>
          <p:cNvPr id="797699" name="Picture 3" descr="p264 7-6">
            <a:extLst>
              <a:ext uri="{FF2B5EF4-FFF2-40B4-BE49-F238E27FC236}">
                <a16:creationId xmlns:a16="http://schemas.microsoft.com/office/drawing/2014/main" id="{4C1E75D1-64F6-47EE-AFB2-1D8C2A030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" r="1050" b="6462"/>
          <a:stretch>
            <a:fillRect/>
          </a:stretch>
        </p:blipFill>
        <p:spPr bwMode="auto">
          <a:xfrm>
            <a:off x="34925" y="908050"/>
            <a:ext cx="9036050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7700" name="Rectangle 4">
            <a:extLst>
              <a:ext uri="{FF2B5EF4-FFF2-40B4-BE49-F238E27FC236}">
                <a16:creationId xmlns:a16="http://schemas.microsoft.com/office/drawing/2014/main" id="{B7A98DB2-9098-4251-8F3B-5D73A43ED8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6150" y="1611313"/>
            <a:ext cx="720725" cy="2952750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7701" name="Rectangle 5">
            <a:extLst>
              <a:ext uri="{FF2B5EF4-FFF2-40B4-BE49-F238E27FC236}">
                <a16:creationId xmlns:a16="http://schemas.microsoft.com/office/drawing/2014/main" id="{2806247B-EB59-4CDB-91EB-3CCE0373C5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1611313"/>
            <a:ext cx="720725" cy="2952750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7705" name="Line 9">
            <a:extLst>
              <a:ext uri="{FF2B5EF4-FFF2-40B4-BE49-F238E27FC236}">
                <a16:creationId xmlns:a16="http://schemas.microsoft.com/office/drawing/2014/main" id="{D4EC7608-9440-42EF-9E75-BC02C78CE7BE}"/>
              </a:ext>
            </a:extLst>
          </p:cNvPr>
          <p:cNvSpPr>
            <a:spLocks noChangeShapeType="1"/>
          </p:cNvSpPr>
          <p:nvPr/>
        </p:nvSpPr>
        <p:spPr bwMode="auto">
          <a:xfrm>
            <a:off x="4787900" y="3644900"/>
            <a:ext cx="6477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97706" name="Line 10">
            <a:extLst>
              <a:ext uri="{FF2B5EF4-FFF2-40B4-BE49-F238E27FC236}">
                <a16:creationId xmlns:a16="http://schemas.microsoft.com/office/drawing/2014/main" id="{190BDB08-E36E-4333-BDFF-40306A0B6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4787900" y="3284538"/>
            <a:ext cx="647700" cy="0"/>
          </a:xfrm>
          <a:prstGeom prst="line">
            <a:avLst/>
          </a:prstGeom>
          <a:noFill/>
          <a:ln w="50800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97712" name="Line 16">
            <a:extLst>
              <a:ext uri="{FF2B5EF4-FFF2-40B4-BE49-F238E27FC236}">
                <a16:creationId xmlns:a16="http://schemas.microsoft.com/office/drawing/2014/main" id="{EE19D7B4-52AB-4B1A-ADC9-B89E0B0A70B6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8488" y="3284538"/>
            <a:ext cx="647700" cy="0"/>
          </a:xfrm>
          <a:prstGeom prst="line">
            <a:avLst/>
          </a:prstGeom>
          <a:noFill/>
          <a:ln w="50800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97713" name="Rectangle 17">
            <a:extLst>
              <a:ext uri="{FF2B5EF4-FFF2-40B4-BE49-F238E27FC236}">
                <a16:creationId xmlns:a16="http://schemas.microsoft.com/office/drawing/2014/main" id="{1548490B-C80D-46CC-9BEB-B2491BBB4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7875" y="1609725"/>
            <a:ext cx="720725" cy="2952750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7714" name="Line 18">
            <a:extLst>
              <a:ext uri="{FF2B5EF4-FFF2-40B4-BE49-F238E27FC236}">
                <a16:creationId xmlns:a16="http://schemas.microsoft.com/office/drawing/2014/main" id="{EFA3CE89-9C30-42C1-A467-A10E69E9543F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8488" y="3673475"/>
            <a:ext cx="720725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97715" name="Line 19">
            <a:extLst>
              <a:ext uri="{FF2B5EF4-FFF2-40B4-BE49-F238E27FC236}">
                <a16:creationId xmlns:a16="http://schemas.microsoft.com/office/drawing/2014/main" id="{FC32E4EB-EFD4-4C77-8694-26FF2F593D44}"/>
              </a:ext>
            </a:extLst>
          </p:cNvPr>
          <p:cNvSpPr>
            <a:spLocks noChangeShapeType="1"/>
          </p:cNvSpPr>
          <p:nvPr/>
        </p:nvSpPr>
        <p:spPr bwMode="auto">
          <a:xfrm>
            <a:off x="3348038" y="3246438"/>
            <a:ext cx="720725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97716" name="Line 20">
            <a:extLst>
              <a:ext uri="{FF2B5EF4-FFF2-40B4-BE49-F238E27FC236}">
                <a16:creationId xmlns:a16="http://schemas.microsoft.com/office/drawing/2014/main" id="{0C018504-EEA3-431B-9393-2248014A0388}"/>
              </a:ext>
            </a:extLst>
          </p:cNvPr>
          <p:cNvSpPr>
            <a:spLocks noChangeShapeType="1"/>
          </p:cNvSpPr>
          <p:nvPr/>
        </p:nvSpPr>
        <p:spPr bwMode="auto">
          <a:xfrm>
            <a:off x="3348038" y="3644900"/>
            <a:ext cx="720725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97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97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797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797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797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797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97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797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7" dur="500"/>
                                        <p:tgtEl>
                                          <p:spTgt spid="797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004D5E65-519F-416B-84BE-90C9D5B27B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B5AADE-F17D-4790-96A3-D345E1E8E425}" type="slidenum">
              <a:rPr lang="en-US" altLang="zh-CN"/>
              <a:pPr/>
              <a:t>94</a:t>
            </a:fld>
            <a:endParaRPr lang="en-US" altLang="zh-CN"/>
          </a:p>
        </p:txBody>
      </p:sp>
      <p:sp>
        <p:nvSpPr>
          <p:cNvPr id="950274" name="Rectangle 2">
            <a:extLst>
              <a:ext uri="{FF2B5EF4-FFF2-40B4-BE49-F238E27FC236}">
                <a16:creationId xmlns:a16="http://schemas.microsoft.com/office/drawing/2014/main" id="{8B15566B-E0C4-499C-9CCC-07606B2597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88913"/>
            <a:ext cx="8207375" cy="1727200"/>
          </a:xfrm>
        </p:spPr>
        <p:txBody>
          <a:bodyPr anchor="t"/>
          <a:lstStyle/>
          <a:p>
            <a:pPr algn="just"/>
            <a:r>
              <a:rPr lang="en-US" altLang="zh-CN" sz="3600" b="1">
                <a:solidFill>
                  <a:srgbClr val="0000FF"/>
                </a:solidFill>
                <a:ea typeface="楷体_GB2312" pitchFamily="49" charset="-122"/>
              </a:rPr>
              <a:t>(4) </a:t>
            </a:r>
            <a:r>
              <a:rPr lang="zh-CN" altLang="en-US" sz="3600" b="1">
                <a:solidFill>
                  <a:srgbClr val="0000FF"/>
                </a:solidFill>
                <a:ea typeface="楷体_GB2312" pitchFamily="49" charset="-122"/>
              </a:rPr>
              <a:t>延展性差</a:t>
            </a:r>
            <a:r>
              <a:rPr lang="en-US" altLang="zh-CN" sz="3600" b="1">
                <a:ea typeface="楷体_GB2312" pitchFamily="49" charset="-122"/>
              </a:rPr>
              <a:t>: </a:t>
            </a:r>
            <a:r>
              <a:rPr lang="zh-CN" altLang="en-US" sz="3600" b="1">
                <a:ea typeface="楷体_GB2312" pitchFamily="49" charset="-122"/>
              </a:rPr>
              <a:t>离子晶体受力时发生位错，使同号离子相切，彼此排斥，离子键失去作用，故延展性差。</a:t>
            </a:r>
          </a:p>
        </p:txBody>
      </p:sp>
      <p:pic>
        <p:nvPicPr>
          <p:cNvPr id="950275" name="Picture 3" descr="10-22">
            <a:extLst>
              <a:ext uri="{FF2B5EF4-FFF2-40B4-BE49-F238E27FC236}">
                <a16:creationId xmlns:a16="http://schemas.microsoft.com/office/drawing/2014/main" id="{E3A8630B-C799-453E-A312-626D26986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022475"/>
            <a:ext cx="8135938" cy="97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0276" name="Rectangle 4">
            <a:extLst>
              <a:ext uri="{FF2B5EF4-FFF2-40B4-BE49-F238E27FC236}">
                <a16:creationId xmlns:a16="http://schemas.microsoft.com/office/drawing/2014/main" id="{6DE0F930-7C94-4B18-9F0F-31B24DD67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4292600"/>
            <a:ext cx="8207375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algn="ctr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3600">
                <a:solidFill>
                  <a:srgbClr val="0000FF"/>
                </a:solidFill>
                <a:ea typeface="楷体_GB2312" pitchFamily="49" charset="-122"/>
              </a:rPr>
              <a:t>(5) </a:t>
            </a:r>
            <a:r>
              <a:rPr lang="zh-CN" altLang="en-US" sz="3600">
                <a:solidFill>
                  <a:srgbClr val="0000FF"/>
                </a:solidFill>
                <a:ea typeface="楷体_GB2312" pitchFamily="49" charset="-122"/>
              </a:rPr>
              <a:t>多数离子晶体易溶于水等极性溶剂。</a:t>
            </a:r>
          </a:p>
        </p:txBody>
      </p:sp>
      <p:sp>
        <p:nvSpPr>
          <p:cNvPr id="950277" name="Text Box 5">
            <a:extLst>
              <a:ext uri="{FF2B5EF4-FFF2-40B4-BE49-F238E27FC236}">
                <a16:creationId xmlns:a16="http://schemas.microsoft.com/office/drawing/2014/main" id="{8BA8FFBB-810B-4450-AD55-E2F2A62D8D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3068638"/>
            <a:ext cx="8280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3200">
                <a:solidFill>
                  <a:schemeClr val="tx1"/>
                </a:solidFill>
              </a:rPr>
              <a:t>例如，大理石</a:t>
            </a:r>
            <a:r>
              <a:rPr kumimoji="0" lang="en-US" altLang="zh-CN" sz="3200">
                <a:solidFill>
                  <a:schemeClr val="tx1"/>
                </a:solidFill>
              </a:rPr>
              <a:t>(CaCO</a:t>
            </a:r>
            <a:r>
              <a:rPr kumimoji="0" lang="en-US" altLang="zh-CN" sz="3200" baseline="-25000">
                <a:solidFill>
                  <a:schemeClr val="tx1"/>
                </a:solidFill>
              </a:rPr>
              <a:t>3</a:t>
            </a:r>
            <a:r>
              <a:rPr kumimoji="0" lang="en-US" altLang="zh-CN" sz="3200">
                <a:solidFill>
                  <a:schemeClr val="tx1"/>
                </a:solidFill>
              </a:rPr>
              <a:t>)</a:t>
            </a:r>
            <a:r>
              <a:rPr kumimoji="0" lang="zh-CN" altLang="en-US" sz="3200">
                <a:solidFill>
                  <a:schemeClr val="tx1"/>
                </a:solidFill>
              </a:rPr>
              <a:t>属于离子晶体，可雕刻加工，而不可锻造加工。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50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950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50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0276" grpId="0"/>
      <p:bldP spid="950277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0F88BFCA-A552-4F8F-94E9-109B87C4CD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0FCE7-8266-4ACA-924B-4F92893669A8}" type="slidenum">
              <a:rPr lang="en-US" altLang="zh-CN"/>
              <a:pPr/>
              <a:t>95</a:t>
            </a:fld>
            <a:endParaRPr lang="en-US" altLang="zh-CN"/>
          </a:p>
        </p:txBody>
      </p:sp>
      <p:sp>
        <p:nvSpPr>
          <p:cNvPr id="959490" name="Rectangle 2">
            <a:extLst>
              <a:ext uri="{FF2B5EF4-FFF2-40B4-BE49-F238E27FC236}">
                <a16:creationId xmlns:a16="http://schemas.microsoft.com/office/drawing/2014/main" id="{74493E78-7ED7-423A-BAFE-FEA8B50240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388" y="115888"/>
            <a:ext cx="7772400" cy="936625"/>
          </a:xfrm>
        </p:spPr>
        <p:txBody>
          <a:bodyPr/>
          <a:lstStyle/>
          <a:p>
            <a:pPr algn="l"/>
            <a:r>
              <a:rPr lang="en-US" altLang="zh-CN" sz="4000" b="1"/>
              <a:t>2. </a:t>
            </a:r>
            <a:r>
              <a:rPr lang="zh-CN" altLang="en-US" sz="4000" b="1"/>
              <a:t>原子晶体</a:t>
            </a:r>
          </a:p>
        </p:txBody>
      </p:sp>
      <p:sp>
        <p:nvSpPr>
          <p:cNvPr id="959491" name="Rectangle 3">
            <a:extLst>
              <a:ext uri="{FF2B5EF4-FFF2-40B4-BE49-F238E27FC236}">
                <a16:creationId xmlns:a16="http://schemas.microsoft.com/office/drawing/2014/main" id="{5F2B4DF6-ACDE-4768-8515-98D7177AF5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950" y="908050"/>
            <a:ext cx="8856663" cy="3384550"/>
          </a:xfrm>
        </p:spPr>
        <p:txBody>
          <a:bodyPr/>
          <a:lstStyle/>
          <a:p>
            <a:pPr algn="just">
              <a:lnSpc>
                <a:spcPct val="110000"/>
              </a:lnSpc>
            </a:pPr>
            <a:r>
              <a:rPr lang="zh-CN" altLang="en-US" sz="3600" b="1"/>
              <a:t>晶体中周期排列的物质微粒是原子，原子之间通常以共价键相互结合成一个整体。</a:t>
            </a:r>
          </a:p>
          <a:p>
            <a:pPr algn="just">
              <a:lnSpc>
                <a:spcPct val="110000"/>
              </a:lnSpc>
            </a:pPr>
            <a:r>
              <a:rPr lang="zh-CN" altLang="en-US" sz="3600" b="1"/>
              <a:t>例如，金刚石晶体，其中的碳原子都以共价键结合，每一个碳原子的周围都有</a:t>
            </a:r>
            <a:r>
              <a:rPr lang="en-US" altLang="zh-CN" sz="3600" b="1"/>
              <a:t>4</a:t>
            </a:r>
            <a:r>
              <a:rPr lang="zh-CN" altLang="en-US" sz="3600" b="1"/>
              <a:t>个按照正四面体分布的碳原子。</a:t>
            </a:r>
          </a:p>
        </p:txBody>
      </p:sp>
      <p:pic>
        <p:nvPicPr>
          <p:cNvPr id="959495" name="Picture 7" descr="91ef76c6a7efce1ba81ea5dfaf51f3deb48f65e9">
            <a:extLst>
              <a:ext uri="{FF2B5EF4-FFF2-40B4-BE49-F238E27FC236}">
                <a16:creationId xmlns:a16="http://schemas.microsoft.com/office/drawing/2014/main" id="{8C4FFFD0-BFDF-4594-A922-BA3CD9819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2781300"/>
            <a:ext cx="4537075" cy="383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9496" name="Text Box 8">
            <a:extLst>
              <a:ext uri="{FF2B5EF4-FFF2-40B4-BE49-F238E27FC236}">
                <a16:creationId xmlns:a16="http://schemas.microsoft.com/office/drawing/2014/main" id="{43F06453-1772-49ED-9FE3-EAAC7591C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4581525"/>
            <a:ext cx="36004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>
                <a:solidFill>
                  <a:srgbClr val="0000FF"/>
                </a:solidFill>
              </a:rPr>
              <a:t>熔点高、硬度大一般不导电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59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59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59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9496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A429273E-6674-4707-B6C4-AAA64DB6F2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F97A24-0122-4AC7-AFE9-A3919009CB6A}" type="slidenum">
              <a:rPr lang="en-US" altLang="zh-CN"/>
              <a:pPr/>
              <a:t>96</a:t>
            </a:fld>
            <a:endParaRPr lang="en-US" altLang="zh-CN"/>
          </a:p>
        </p:txBody>
      </p:sp>
      <p:sp>
        <p:nvSpPr>
          <p:cNvPr id="960514" name="Rectangle 2">
            <a:extLst>
              <a:ext uri="{FF2B5EF4-FFF2-40B4-BE49-F238E27FC236}">
                <a16:creationId xmlns:a16="http://schemas.microsoft.com/office/drawing/2014/main" id="{0A90AC24-40C0-470B-8FF2-3FEE1E8EAD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3850" y="188913"/>
            <a:ext cx="7772400" cy="863600"/>
          </a:xfrm>
        </p:spPr>
        <p:txBody>
          <a:bodyPr/>
          <a:lstStyle/>
          <a:p>
            <a:pPr algn="l"/>
            <a:r>
              <a:rPr lang="en-US" altLang="zh-CN" sz="4000" b="1"/>
              <a:t>3. </a:t>
            </a:r>
            <a:r>
              <a:rPr lang="zh-CN" altLang="en-US" sz="4000" b="1"/>
              <a:t>分子晶体</a:t>
            </a:r>
          </a:p>
        </p:txBody>
      </p:sp>
      <p:sp>
        <p:nvSpPr>
          <p:cNvPr id="960516" name="Rectangle 4">
            <a:extLst>
              <a:ext uri="{FF2B5EF4-FFF2-40B4-BE49-F238E27FC236}">
                <a16:creationId xmlns:a16="http://schemas.microsoft.com/office/drawing/2014/main" id="{CD6A07DC-D879-4F5C-AAB2-2EF0FB568E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0825" y="981075"/>
            <a:ext cx="8642350" cy="2520950"/>
          </a:xfrm>
          <a:noFill/>
          <a:ln/>
        </p:spPr>
        <p:txBody>
          <a:bodyPr/>
          <a:lstStyle/>
          <a:p>
            <a:pPr algn="just"/>
            <a:r>
              <a:rPr lang="zh-CN" altLang="en-US" sz="3600" b="1"/>
              <a:t>晶体中周期排列的物质微粒是分子，分子之间通常以范德华力和氢键相互作用</a:t>
            </a:r>
            <a:r>
              <a:rPr lang="en-US" altLang="zh-CN" sz="3600" b="1"/>
              <a:t>, </a:t>
            </a:r>
            <a:r>
              <a:rPr lang="zh-CN" altLang="en-US" sz="3600" b="1"/>
              <a:t>分子内的原子则通过共价键相互结合。</a:t>
            </a:r>
          </a:p>
          <a:p>
            <a:pPr algn="just"/>
            <a:r>
              <a:rPr lang="zh-CN" altLang="en-US" sz="3600" b="1"/>
              <a:t>例如，低温下的</a:t>
            </a:r>
            <a:r>
              <a:rPr lang="en-US" altLang="zh-CN" sz="3600" b="1"/>
              <a:t>CO</a:t>
            </a:r>
            <a:r>
              <a:rPr lang="en-US" altLang="zh-CN" sz="3600" b="1" baseline="-25000"/>
              <a:t>2</a:t>
            </a:r>
            <a:r>
              <a:rPr lang="zh-CN" altLang="en-US" sz="3600" b="1"/>
              <a:t>晶体。</a:t>
            </a:r>
          </a:p>
        </p:txBody>
      </p:sp>
      <p:pic>
        <p:nvPicPr>
          <p:cNvPr id="960518" name="Picture 6" descr="23138722303">
            <a:extLst>
              <a:ext uri="{FF2B5EF4-FFF2-40B4-BE49-F238E27FC236}">
                <a16:creationId xmlns:a16="http://schemas.microsoft.com/office/drawing/2014/main" id="{B311AD84-A0B8-45EF-B440-BE53196E4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3500438"/>
            <a:ext cx="3384550" cy="282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0519" name="Text Box 7">
            <a:extLst>
              <a:ext uri="{FF2B5EF4-FFF2-40B4-BE49-F238E27FC236}">
                <a16:creationId xmlns:a16="http://schemas.microsoft.com/office/drawing/2014/main" id="{52957AB4-1D0A-4E7C-AA14-44FDA5B25E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3716338"/>
            <a:ext cx="2160588" cy="195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3600">
                <a:solidFill>
                  <a:srgbClr val="0000FF"/>
                </a:solidFill>
              </a:rPr>
              <a:t>熔沸点低</a:t>
            </a:r>
          </a:p>
          <a:p>
            <a:pPr>
              <a:spcBef>
                <a:spcPct val="20000"/>
              </a:spcBef>
            </a:pPr>
            <a:r>
              <a:rPr lang="zh-CN" altLang="en-US" sz="3600">
                <a:solidFill>
                  <a:srgbClr val="0000FF"/>
                </a:solidFill>
              </a:rPr>
              <a:t>硬度较小</a:t>
            </a:r>
          </a:p>
          <a:p>
            <a:pPr>
              <a:spcBef>
                <a:spcPct val="20000"/>
              </a:spcBef>
            </a:pPr>
            <a:r>
              <a:rPr lang="zh-CN" altLang="en-US" sz="3600">
                <a:solidFill>
                  <a:srgbClr val="0000FF"/>
                </a:solidFill>
              </a:rPr>
              <a:t>不导电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605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60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60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0519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8AAC6432-0AF2-409F-82BE-F9139C6AB1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8FBAD-AFC0-4EB5-BCDD-804C13D5F178}" type="slidenum">
              <a:rPr lang="en-US" altLang="zh-CN"/>
              <a:pPr/>
              <a:t>97</a:t>
            </a:fld>
            <a:endParaRPr lang="en-US" altLang="zh-CN"/>
          </a:p>
        </p:txBody>
      </p:sp>
      <p:sp>
        <p:nvSpPr>
          <p:cNvPr id="964610" name="Rectangle 2">
            <a:extLst>
              <a:ext uri="{FF2B5EF4-FFF2-40B4-BE49-F238E27FC236}">
                <a16:creationId xmlns:a16="http://schemas.microsoft.com/office/drawing/2014/main" id="{51841C93-D650-411E-8420-D72E288567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3850" y="188913"/>
            <a:ext cx="7772400" cy="863600"/>
          </a:xfrm>
        </p:spPr>
        <p:txBody>
          <a:bodyPr/>
          <a:lstStyle/>
          <a:p>
            <a:pPr algn="l"/>
            <a:r>
              <a:rPr lang="en-US" altLang="zh-CN" sz="4000" b="1"/>
              <a:t>4. </a:t>
            </a:r>
            <a:r>
              <a:rPr lang="zh-CN" altLang="en-US" sz="4000" b="1"/>
              <a:t>金属晶体</a:t>
            </a:r>
          </a:p>
        </p:txBody>
      </p:sp>
      <p:sp>
        <p:nvSpPr>
          <p:cNvPr id="964611" name="Rectangle 3">
            <a:extLst>
              <a:ext uri="{FF2B5EF4-FFF2-40B4-BE49-F238E27FC236}">
                <a16:creationId xmlns:a16="http://schemas.microsoft.com/office/drawing/2014/main" id="{24A84D10-0D48-4718-97FE-4842D36DD9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950" y="981075"/>
            <a:ext cx="8642350" cy="2520950"/>
          </a:xfrm>
          <a:noFill/>
          <a:ln/>
        </p:spPr>
        <p:txBody>
          <a:bodyPr/>
          <a:lstStyle/>
          <a:p>
            <a:pPr algn="just">
              <a:lnSpc>
                <a:spcPct val="90000"/>
              </a:lnSpc>
            </a:pPr>
            <a:r>
              <a:rPr lang="zh-CN" altLang="en-US" sz="3600" b="1"/>
              <a:t>晶体中周期排列的物质微粒是金属原子</a:t>
            </a:r>
          </a:p>
          <a:p>
            <a:pPr algn="just">
              <a:lnSpc>
                <a:spcPct val="90000"/>
              </a:lnSpc>
              <a:buFontTx/>
              <a:buNone/>
            </a:pPr>
            <a:r>
              <a:rPr lang="zh-CN" altLang="en-US" sz="3600" b="1"/>
              <a:t>   或金属正离子，</a:t>
            </a:r>
          </a:p>
          <a:p>
            <a:pPr algn="just">
              <a:lnSpc>
                <a:spcPct val="90000"/>
              </a:lnSpc>
              <a:buFontTx/>
              <a:buNone/>
            </a:pPr>
            <a:r>
              <a:rPr lang="zh-CN" altLang="en-US" sz="3600" b="1"/>
              <a:t>   它们之间依靠</a:t>
            </a:r>
          </a:p>
          <a:p>
            <a:pPr algn="just">
              <a:lnSpc>
                <a:spcPct val="90000"/>
              </a:lnSpc>
              <a:buFontTx/>
              <a:buNone/>
            </a:pPr>
            <a:r>
              <a:rPr lang="zh-CN" altLang="en-US" sz="3600" b="1"/>
              <a:t>   金属键相互结合。</a:t>
            </a:r>
          </a:p>
        </p:txBody>
      </p:sp>
      <p:pic>
        <p:nvPicPr>
          <p:cNvPr id="964613" name="Picture 5">
            <a:extLst>
              <a:ext uri="{FF2B5EF4-FFF2-40B4-BE49-F238E27FC236}">
                <a16:creationId xmlns:a16="http://schemas.microsoft.com/office/drawing/2014/main" id="{15AD8BBD-154F-4F6A-822B-70F9E1408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1844675"/>
            <a:ext cx="4895850" cy="479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64614" name="Text Box 6">
            <a:extLst>
              <a:ext uri="{FF2B5EF4-FFF2-40B4-BE49-F238E27FC236}">
                <a16:creationId xmlns:a16="http://schemas.microsoft.com/office/drawing/2014/main" id="{83A13074-A16C-4328-8652-20936DF2D2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4005263"/>
            <a:ext cx="251936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000">
                <a:solidFill>
                  <a:srgbClr val="3333FF"/>
                </a:solidFill>
              </a:rPr>
              <a:t>“</a:t>
            </a:r>
            <a:r>
              <a:rPr lang="zh-CN" altLang="en-US" sz="4000">
                <a:solidFill>
                  <a:srgbClr val="3333FF"/>
                </a:solidFill>
              </a:rPr>
              <a:t>电子海”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64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64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4614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69F313A9-66B8-406F-A217-E3DAC2D4E6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300CA-924F-4727-B076-1737EB33A1E2}" type="slidenum">
              <a:rPr lang="en-US" altLang="zh-CN"/>
              <a:pPr/>
              <a:t>98</a:t>
            </a:fld>
            <a:endParaRPr lang="en-US" altLang="zh-CN"/>
          </a:p>
        </p:txBody>
      </p:sp>
      <p:sp>
        <p:nvSpPr>
          <p:cNvPr id="965634" name="Rectangle 2">
            <a:extLst>
              <a:ext uri="{FF2B5EF4-FFF2-40B4-BE49-F238E27FC236}">
                <a16:creationId xmlns:a16="http://schemas.microsoft.com/office/drawing/2014/main" id="{96D1B5E2-F699-4927-A110-2B8CC5FFBC1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23850" y="476250"/>
            <a:ext cx="8280400" cy="5184775"/>
          </a:xfrm>
        </p:spPr>
        <p:txBody>
          <a:bodyPr/>
          <a:lstStyle/>
          <a:p>
            <a:pPr algn="just">
              <a:lnSpc>
                <a:spcPct val="110000"/>
              </a:lnSpc>
            </a:pPr>
            <a:r>
              <a:rPr lang="zh-CN" altLang="en-US" sz="3600" b="1"/>
              <a:t>金属键的形成：</a:t>
            </a:r>
          </a:p>
          <a:p>
            <a:pPr algn="just">
              <a:lnSpc>
                <a:spcPct val="110000"/>
              </a:lnSpc>
              <a:buFontTx/>
              <a:buNone/>
            </a:pPr>
            <a:r>
              <a:rPr lang="zh-CN" altLang="en-US" sz="3600" b="1"/>
              <a:t>   金属元素的电负性较小，电离能也较小 </a:t>
            </a:r>
            <a:r>
              <a:rPr lang="zh-CN" altLang="en-US" sz="3600" b="1">
                <a:sym typeface="Symbol" panose="05050102010706020507" pitchFamily="18" charset="2"/>
              </a:rPr>
              <a:t></a:t>
            </a:r>
            <a:r>
              <a:rPr lang="zh-CN" altLang="en-US" sz="3600" b="1"/>
              <a:t> 部分电子</a:t>
            </a:r>
            <a:r>
              <a:rPr lang="en-US" altLang="zh-CN" sz="3600" b="1"/>
              <a:t>(</a:t>
            </a:r>
            <a:r>
              <a:rPr lang="zh-CN" altLang="en-US" sz="3600" b="1"/>
              <a:t>外层价电子</a:t>
            </a:r>
            <a:r>
              <a:rPr lang="en-US" altLang="zh-CN" sz="3600" b="1"/>
              <a:t>)</a:t>
            </a:r>
            <a:r>
              <a:rPr lang="zh-CN" altLang="en-US" sz="3600" b="1"/>
              <a:t>脱落，成“自由电子” </a:t>
            </a:r>
            <a:r>
              <a:rPr lang="zh-CN" altLang="en-US" sz="3600" b="1">
                <a:sym typeface="Symbol" panose="05050102010706020507" pitchFamily="18" charset="2"/>
              </a:rPr>
              <a:t></a:t>
            </a:r>
            <a:r>
              <a:rPr lang="zh-CN" altLang="en-US" sz="3600" b="1"/>
              <a:t>  </a:t>
            </a:r>
            <a:r>
              <a:rPr lang="zh-CN" altLang="en-US" sz="3600" b="1">
                <a:solidFill>
                  <a:srgbClr val="3333FF"/>
                </a:solidFill>
              </a:rPr>
              <a:t>“失去电子的金属离子浸在自由电子的海洋中”</a:t>
            </a:r>
            <a:r>
              <a:rPr lang="zh-CN" altLang="en-US" sz="3600" b="1"/>
              <a:t> →</a:t>
            </a:r>
            <a:r>
              <a:rPr lang="zh-CN" altLang="en-US" sz="3600" b="1">
                <a:solidFill>
                  <a:srgbClr val="FF0000"/>
                </a:solidFill>
              </a:rPr>
              <a:t>自由电子与阳离子互相吸引</a:t>
            </a:r>
            <a:r>
              <a:rPr lang="zh-CN" altLang="en-US" sz="3600" b="1"/>
              <a:t>→</a:t>
            </a:r>
            <a:r>
              <a:rPr lang="zh-CN" altLang="en-US" sz="3600" b="1">
                <a:solidFill>
                  <a:srgbClr val="FF0000"/>
                </a:solidFill>
              </a:rPr>
              <a:t>把所有金属原子、阳离子粘合在一起</a:t>
            </a:r>
            <a:r>
              <a:rPr lang="zh-CN" altLang="en-US" sz="3600" b="1"/>
              <a:t>而成为金属晶体，这种作用力称为金属键。</a:t>
            </a:r>
          </a:p>
        </p:txBody>
      </p:sp>
      <p:sp>
        <p:nvSpPr>
          <p:cNvPr id="965636" name="AutoShape 4">
            <a:extLst>
              <a:ext uri="{FF2B5EF4-FFF2-40B4-BE49-F238E27FC236}">
                <a16:creationId xmlns:a16="http://schemas.microsoft.com/office/drawing/2014/main" id="{435125FD-5CCC-4AE5-A7C7-DAD454F2C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5083175"/>
            <a:ext cx="2736850" cy="649288"/>
          </a:xfrm>
          <a:prstGeom prst="wedgeRectCallout">
            <a:avLst>
              <a:gd name="adj1" fmla="val -22912"/>
              <a:gd name="adj2" fmla="val -270292"/>
            </a:avLst>
          </a:prstGeom>
          <a:gradFill rotWithShape="1">
            <a:gsLst>
              <a:gs pos="0">
                <a:srgbClr val="CCFF99">
                  <a:alpha val="52000"/>
                </a:srgbClr>
              </a:gs>
              <a:gs pos="100000">
                <a:srgbClr val="CCFF99">
                  <a:gamma/>
                  <a:shade val="98431"/>
                  <a:invGamma/>
                  <a:alpha val="46001"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3200">
                <a:solidFill>
                  <a:schemeClr val="tx1"/>
                </a:solidFill>
              </a:rPr>
              <a:t>金属键的实质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656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65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5636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804EA34-D3CB-43DA-BFF8-31E912398C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94CB5-88C3-4E5C-AECB-BD1B25BA8D32}" type="slidenum">
              <a:rPr lang="en-US" altLang="zh-CN"/>
              <a:pPr/>
              <a:t>99</a:t>
            </a:fld>
            <a:endParaRPr lang="en-US" altLang="zh-CN"/>
          </a:p>
        </p:txBody>
      </p:sp>
      <p:sp>
        <p:nvSpPr>
          <p:cNvPr id="967682" name="Rectangle 2">
            <a:extLst>
              <a:ext uri="{FF2B5EF4-FFF2-40B4-BE49-F238E27FC236}">
                <a16:creationId xmlns:a16="http://schemas.microsoft.com/office/drawing/2014/main" id="{B9E7DFD2-5977-4FA2-9CE6-8A694B76D4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981075"/>
            <a:ext cx="8353425" cy="531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0" hangingPunct="0">
              <a:lnSpc>
                <a:spcPct val="130000"/>
              </a:lnSpc>
            </a:pPr>
            <a:r>
              <a:rPr lang="zh-CN" altLang="en-US" sz="3600" u="sng">
                <a:solidFill>
                  <a:srgbClr val="3333FF"/>
                </a:solidFill>
                <a:latin typeface="楷体_GB2312" pitchFamily="49" charset="-122"/>
              </a:rPr>
              <a:t>金属光泽</a:t>
            </a:r>
            <a:r>
              <a:rPr lang="zh-CN" altLang="en-US" sz="3600">
                <a:solidFill>
                  <a:srgbClr val="3333FF"/>
                </a:solidFill>
                <a:latin typeface="楷体_GB2312" pitchFamily="49" charset="-122"/>
              </a:rPr>
              <a:t>：</a:t>
            </a:r>
            <a:r>
              <a:rPr lang="zh-CN" altLang="en-US" sz="3600">
                <a:solidFill>
                  <a:schemeClr val="tx1"/>
                </a:solidFill>
                <a:latin typeface="楷体_GB2312" pitchFamily="49" charset="-122"/>
              </a:rPr>
              <a:t>金属中自由电子可吸收波长范围极广的光，并重新反射出。</a:t>
            </a:r>
          </a:p>
          <a:p>
            <a:pPr algn="just" eaLnBrk="0" hangingPunct="0">
              <a:lnSpc>
                <a:spcPct val="130000"/>
              </a:lnSpc>
              <a:spcBef>
                <a:spcPct val="20000"/>
              </a:spcBef>
            </a:pPr>
            <a:r>
              <a:rPr lang="zh-CN" altLang="en-US" sz="3600" u="sng">
                <a:solidFill>
                  <a:srgbClr val="3333FF"/>
                </a:solidFill>
                <a:latin typeface="楷体_GB2312" pitchFamily="49" charset="-122"/>
              </a:rPr>
              <a:t>较大密度</a:t>
            </a:r>
            <a:r>
              <a:rPr lang="zh-CN" altLang="en-US" sz="3600">
                <a:solidFill>
                  <a:srgbClr val="3333FF"/>
                </a:solidFill>
                <a:latin typeface="楷体_GB2312" pitchFamily="49" charset="-122"/>
              </a:rPr>
              <a:t>：</a:t>
            </a:r>
            <a:r>
              <a:rPr lang="zh-CN" altLang="en-US" sz="3600">
                <a:solidFill>
                  <a:schemeClr val="tx1"/>
                </a:solidFill>
                <a:latin typeface="楷体_GB2312" pitchFamily="49" charset="-122"/>
              </a:rPr>
              <a:t>每个金属原子将在空间允许的条件下，与尽可能多数目原子形成金属键。金属结构总是</a:t>
            </a:r>
            <a:r>
              <a:rPr lang="zh-CN" altLang="en-US" sz="3600">
                <a:solidFill>
                  <a:srgbClr val="FF0000"/>
                </a:solidFill>
                <a:latin typeface="楷体_GB2312" pitchFamily="49" charset="-122"/>
              </a:rPr>
              <a:t>按最紧密的方式堆积</a:t>
            </a:r>
            <a:r>
              <a:rPr lang="zh-CN" altLang="en-US" sz="3600">
                <a:solidFill>
                  <a:schemeClr val="tx1"/>
                </a:solidFill>
                <a:latin typeface="楷体_GB2312" pitchFamily="49" charset="-122"/>
              </a:rPr>
              <a:t>起来。</a:t>
            </a:r>
          </a:p>
          <a:p>
            <a:pPr algn="just" eaLnBrk="0" hangingPunct="0">
              <a:lnSpc>
                <a:spcPct val="130000"/>
              </a:lnSpc>
              <a:spcBef>
                <a:spcPct val="20000"/>
              </a:spcBef>
            </a:pPr>
            <a:r>
              <a:rPr lang="zh-CN" altLang="en-US" sz="3600" u="sng">
                <a:solidFill>
                  <a:srgbClr val="3333FF"/>
                </a:solidFill>
                <a:latin typeface="楷体_GB2312" pitchFamily="49" charset="-122"/>
              </a:rPr>
              <a:t>高导电导热性</a:t>
            </a:r>
            <a:r>
              <a:rPr lang="zh-CN" altLang="en-US" sz="3600">
                <a:solidFill>
                  <a:srgbClr val="3333FF"/>
                </a:solidFill>
                <a:latin typeface="楷体_GB2312" pitchFamily="49" charset="-122"/>
              </a:rPr>
              <a:t>：</a:t>
            </a:r>
            <a:r>
              <a:rPr lang="zh-CN" altLang="en-US" sz="3600">
                <a:solidFill>
                  <a:schemeClr val="tx1"/>
                </a:solidFill>
                <a:latin typeface="楷体_GB2312" pitchFamily="49" charset="-122"/>
              </a:rPr>
              <a:t>自由电子的运动。</a:t>
            </a:r>
          </a:p>
        </p:txBody>
      </p:sp>
      <p:sp>
        <p:nvSpPr>
          <p:cNvPr id="967683" name="Text Box 3">
            <a:extLst>
              <a:ext uri="{FF2B5EF4-FFF2-40B4-BE49-F238E27FC236}">
                <a16:creationId xmlns:a16="http://schemas.microsoft.com/office/drawing/2014/main" id="{020D3D21-453E-471F-9EFE-05918B140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260350"/>
            <a:ext cx="44640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4000">
                <a:solidFill>
                  <a:srgbClr val="3333FF"/>
                </a:solidFill>
              </a:rPr>
              <a:t>金属的特性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6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676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6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676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6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9676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7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399FF"/>
      </a:accent1>
      <a:accent2>
        <a:srgbClr val="99FF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8AE7B9"/>
      </a:accent6>
      <a:hlink>
        <a:srgbClr val="CC00CC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4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4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9560</TotalTime>
  <Words>5556</Words>
  <Application>Microsoft Office PowerPoint</Application>
  <PresentationFormat>全屏显示(4:3)</PresentationFormat>
  <Paragraphs>855</Paragraphs>
  <Slides>101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101</vt:i4>
      </vt:variant>
    </vt:vector>
  </HeadingPairs>
  <TitlesOfParts>
    <vt:vector size="118" baseType="lpstr">
      <vt:lpstr>Times New Roman</vt:lpstr>
      <vt:lpstr>宋体</vt:lpstr>
      <vt:lpstr>楷体_GB2312</vt:lpstr>
      <vt:lpstr>Symbol</vt:lpstr>
      <vt:lpstr>Wingdings</vt:lpstr>
      <vt:lpstr>幼圆</vt:lpstr>
      <vt:lpstr>Arial</vt:lpstr>
      <vt:lpstr>Wingdings 2</vt:lpstr>
      <vt:lpstr>文鼎粗魏碑简</vt:lpstr>
      <vt:lpstr>Webdings</vt:lpstr>
      <vt:lpstr>默认设计模板</vt:lpstr>
      <vt:lpstr>位图图像</vt:lpstr>
      <vt:lpstr>CS ChemDraw Drawing</vt:lpstr>
      <vt:lpstr>Microsoft 公式 3.0</vt:lpstr>
      <vt:lpstr>Adobe Photoshop Image</vt:lpstr>
      <vt:lpstr>Microsoft Word 文档</vt:lpstr>
      <vt:lpstr>Microsoft Equation 3.0</vt:lpstr>
      <vt:lpstr>PowerPoint 演示文稿</vt:lpstr>
      <vt:lpstr>化学键</vt:lpstr>
      <vt:lpstr>5.3 化学键和分子间相互作用力    5.3.1 化学键 5.3.2 分子的极性和分子的空间构型 5.3.3 分子间相互作用力</vt:lpstr>
      <vt:lpstr> 金属键(见本章5.4)  2. 离子键</vt:lpstr>
      <vt:lpstr>NaCl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 共价键</vt:lpstr>
      <vt:lpstr>PowerPoint 演示文稿</vt:lpstr>
      <vt:lpstr>H2分子中共价键的形成：</vt:lpstr>
      <vt:lpstr>PowerPoint 演示文稿</vt:lpstr>
      <vt:lpstr>PowerPoint 演示文稿</vt:lpstr>
      <vt:lpstr>能量最低原理：在成键过程中，自旋相反的两电子配对后，会释放出能量，使体系能量降低，从而形成稳定的化学键。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价键理论的优缺点 </vt:lpstr>
      <vt:lpstr>PowerPoint 演示文稿</vt:lpstr>
      <vt:lpstr>PowerPoint 演示文稿</vt:lpstr>
      <vt:lpstr>PowerPoint 演示文稿</vt:lpstr>
      <vt:lpstr>PowerPoint 演示文稿</vt:lpstr>
      <vt:lpstr>每个分子轨道都有相应的能量和图像。     分子轨道的三种类型：, , 。</vt:lpstr>
      <vt:lpstr>PowerPoint 演示文稿</vt:lpstr>
      <vt:lpstr>5.3.2 分子的极性和空间构型</vt:lpstr>
      <vt:lpstr>PowerPoint 演示文稿</vt:lpstr>
      <vt:lpstr>PowerPoint 演示文稿</vt:lpstr>
      <vt:lpstr>2. 分子的空间构型和杂化轨道理论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不等性杂化的判别：</vt:lpstr>
      <vt:lpstr>PowerPoint 演示文稿</vt:lpstr>
      <vt:lpstr>PowerPoint 演示文稿</vt:lpstr>
      <vt:lpstr>PowerPoint 演示文稿</vt:lpstr>
      <vt:lpstr>(1) 键的极性</vt:lpstr>
      <vt:lpstr>PowerPoint 演示文稿</vt:lpstr>
      <vt:lpstr>(3) 分子极性的判定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(1) 取向力(定向力或葛生Keeson力)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  氢键</vt:lpstr>
      <vt:lpstr>PowerPoint 演示文稿</vt:lpstr>
      <vt:lpstr>(2) 氢键的形成: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5.4  晶体结构</vt:lpstr>
      <vt:lpstr>PowerPoint 演示文稿</vt:lpstr>
      <vt:lpstr>晶体的特征：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(1) 密堆积, 无确定的分子量。</vt:lpstr>
      <vt:lpstr>(2) 导电性: 水溶液或熔融态导电, 是通过离子的定向迁移导电, 而不是通过电子流动而导电。</vt:lpstr>
      <vt:lpstr>PowerPoint 演示文稿</vt:lpstr>
      <vt:lpstr>PowerPoint 演示文稿</vt:lpstr>
      <vt:lpstr>PowerPoint 演示文稿</vt:lpstr>
      <vt:lpstr>(4) 延展性差: 离子晶体受力时发生位错，使同号离子相切，彼此排斥，离子键失去作用，故延展性差。</vt:lpstr>
      <vt:lpstr>2. 原子晶体</vt:lpstr>
      <vt:lpstr>3. 分子晶体</vt:lpstr>
      <vt:lpstr>4. 金属晶体</vt:lpstr>
      <vt:lpstr>PowerPoint 演示文稿</vt:lpstr>
      <vt:lpstr>PowerPoint 演示文稿</vt:lpstr>
      <vt:lpstr>PowerPoint 演示文稿</vt:lpstr>
      <vt:lpstr>PowerPoint 演示文稿</vt:lpstr>
    </vt:vector>
  </TitlesOfParts>
  <Company>chemistry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第七章    分子结构</dc:title>
  <dc:creator>pengjun</dc:creator>
  <cp:lastModifiedBy>张伯望</cp:lastModifiedBy>
  <cp:revision>1290</cp:revision>
  <dcterms:created xsi:type="dcterms:W3CDTF">2001-09-04T05:04:04Z</dcterms:created>
  <dcterms:modified xsi:type="dcterms:W3CDTF">2017-09-07T11:24:26Z</dcterms:modified>
</cp:coreProperties>
</file>